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style7.xml" ContentType="application/vnd.ms-office.chart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charts/chart9.xml" ContentType="application/vnd.openxmlformats-officedocument.drawingml.chart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style8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olors8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6"/>
  </p:notesMasterIdLst>
  <p:sldIdLst>
    <p:sldId id="485" r:id="rId3"/>
    <p:sldId id="327" r:id="rId4"/>
    <p:sldId id="498" r:id="rId5"/>
    <p:sldId id="304" r:id="rId6"/>
    <p:sldId id="492" r:id="rId7"/>
    <p:sldId id="260" r:id="rId8"/>
    <p:sldId id="484" r:id="rId9"/>
    <p:sldId id="342" r:id="rId10"/>
    <p:sldId id="483" r:id="rId11"/>
    <p:sldId id="419" r:id="rId12"/>
    <p:sldId id="482" r:id="rId13"/>
    <p:sldId id="332" r:id="rId14"/>
    <p:sldId id="293" r:id="rId15"/>
    <p:sldId id="261" r:id="rId16"/>
    <p:sldId id="478" r:id="rId17"/>
    <p:sldId id="493" r:id="rId18"/>
    <p:sldId id="477" r:id="rId19"/>
    <p:sldId id="494" r:id="rId20"/>
    <p:sldId id="262" r:id="rId21"/>
    <p:sldId id="476" r:id="rId22"/>
    <p:sldId id="288" r:id="rId23"/>
    <p:sldId id="495" r:id="rId24"/>
    <p:sldId id="496" r:id="rId25"/>
    <p:sldId id="263" r:id="rId26"/>
    <p:sldId id="500" r:id="rId27"/>
    <p:sldId id="459" r:id="rId28"/>
    <p:sldId id="502" r:id="rId29"/>
    <p:sldId id="460" r:id="rId30"/>
    <p:sldId id="461" r:id="rId31"/>
    <p:sldId id="503" r:id="rId32"/>
    <p:sldId id="504" r:id="rId33"/>
    <p:sldId id="505" r:id="rId34"/>
    <p:sldId id="506" r:id="rId35"/>
    <p:sldId id="507" r:id="rId36"/>
    <p:sldId id="467" r:id="rId37"/>
    <p:sldId id="489" r:id="rId38"/>
    <p:sldId id="497" r:id="rId39"/>
    <p:sldId id="508" r:id="rId40"/>
    <p:sldId id="471" r:id="rId41"/>
    <p:sldId id="512" r:id="rId42"/>
    <p:sldId id="475" r:id="rId43"/>
    <p:sldId id="511" r:id="rId44"/>
    <p:sldId id="513" r:id="rId45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3969" autoAdjust="0"/>
  </p:normalViewPr>
  <p:slideViewPr>
    <p:cSldViewPr>
      <p:cViewPr varScale="1">
        <p:scale>
          <a:sx n="76" d="100"/>
          <a:sy n="76" d="100"/>
        </p:scale>
        <p:origin x="30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ustomXml" Target="../customXml/item3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customXml" Target="../customXml/item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ocuments\Trabalho\Demografia%20das%20empresas\Sugest&#227;o%20demografia\Arguivos%20enviados\Gr&#225;ficos%20Estat&#237;sticas%20do%20Empreendedorism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F44-4F5F-AB65-378F33992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Planilha1!$A$2:$A$7</c:f>
              <c:numCache>
                <c:formatCode>General</c:formatCode>
                <c:ptCount val="6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</c:numCache>
            </c:num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58.3</c:v>
                </c:pt>
                <c:pt idx="1">
                  <c:v>60</c:v>
                </c:pt>
                <c:pt idx="2">
                  <c:v>61.5</c:v>
                </c:pt>
                <c:pt idx="3">
                  <c:v>59.5</c:v>
                </c:pt>
                <c:pt idx="4">
                  <c:v>59.9</c:v>
                </c:pt>
                <c:pt idx="5">
                  <c:v>58.2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4-4F5F-AB65-378F3399286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F44-4F5F-AB65-378F33992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Planilha1!$A$2:$A$7</c:f>
              <c:numCache>
                <c:formatCode>General</c:formatCode>
                <c:ptCount val="6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</c:numCache>
            </c:num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41.7</c:v>
                </c:pt>
                <c:pt idx="1">
                  <c:v>40</c:v>
                </c:pt>
                <c:pt idx="2">
                  <c:v>38.5</c:v>
                </c:pt>
                <c:pt idx="3">
                  <c:v>40.5</c:v>
                </c:pt>
                <c:pt idx="4">
                  <c:v>40.1</c:v>
                </c:pt>
                <c:pt idx="5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44-4F5F-AB65-378F33992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1664800"/>
        <c:axId val="1551665280"/>
      </c:barChart>
      <c:catAx>
        <c:axId val="155166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1665280"/>
        <c:crosses val="autoZero"/>
        <c:auto val="1"/>
        <c:lblAlgn val="ctr"/>
        <c:lblOffset val="100"/>
        <c:noMultiLvlLbl val="0"/>
      </c:catAx>
      <c:valAx>
        <c:axId val="155166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166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/>
              <a:t>Empresas</a:t>
            </a:r>
            <a:r>
              <a:rPr lang="en-US"/>
              <a:t> de alto </a:t>
            </a:r>
            <a:r>
              <a:rPr lang="en-US" err="1"/>
              <a:t>crescimento</a:t>
            </a:r>
            <a:endParaRPr lang="en-US"/>
          </a:p>
        </c:rich>
      </c:tx>
      <c:layout>
        <c:manualLayout>
          <c:xMode val="edge"/>
          <c:yMode val="edge"/>
          <c:x val="0.13925840055605826"/>
          <c:y val="0.11297711485734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5674035028809256"/>
          <c:y val="0.3707566807056048"/>
          <c:w val="0.32649249093187094"/>
          <c:h val="0.48774155736822949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Empresas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50-44F9-855C-71D9621595F1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50-44F9-855C-71D9621595F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50-44F9-855C-71D9621595F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50-44F9-855C-71D9621595F1}"/>
              </c:ext>
            </c:extLst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410-46A6-871B-4B09CD4C2502}"/>
              </c:ext>
            </c:extLst>
          </c:dPt>
          <c:dLbls>
            <c:dLbl>
              <c:idx val="0"/>
              <c:layout>
                <c:manualLayout>
                  <c:x val="5.6225635416088431E-2"/>
                  <c:y val="-6.95032197289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50-44F9-855C-71D9621595F1}"/>
                </c:ext>
              </c:extLst>
            </c:dLbl>
            <c:dLbl>
              <c:idx val="1"/>
              <c:layout>
                <c:manualLayout>
                  <c:x val="4.5413013220686735E-2"/>
                  <c:y val="4.835006589837968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50-44F9-855C-71D9621595F1}"/>
                </c:ext>
              </c:extLst>
            </c:dLbl>
            <c:dLbl>
              <c:idx val="2"/>
              <c:layout>
                <c:manualLayout>
                  <c:x val="-1.7300195512642596E-2"/>
                  <c:y val="6.345946149162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50-44F9-855C-71D9621595F1}"/>
                </c:ext>
              </c:extLst>
            </c:dLbl>
            <c:dLbl>
              <c:idx val="3"/>
              <c:layout>
                <c:manualLayout>
                  <c:x val="-6.9200782050570384E-2"/>
                  <c:y val="5.1371945017028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50-44F9-855C-71D9621595F1}"/>
                </c:ext>
              </c:extLst>
            </c:dLbl>
            <c:dLbl>
              <c:idx val="4"/>
              <c:layout>
                <c:manualLayout>
                  <c:x val="-5.8388159855168799E-2"/>
                  <c:y val="-0.111809527390003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10-46A6-871B-4B09CD4C2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Comércio; reparação de veículos motores e motocicletas</c:v>
                </c:pt>
                <c:pt idx="1">
                  <c:v>Atividades administrativas e serviços complementares</c:v>
                </c:pt>
                <c:pt idx="2">
                  <c:v>Indústrias de transformação</c:v>
                </c:pt>
                <c:pt idx="3">
                  <c:v>Construção</c:v>
                </c:pt>
                <c:pt idx="4">
                  <c:v>Outros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25.9</c:v>
                </c:pt>
                <c:pt idx="1">
                  <c:v>10.8</c:v>
                </c:pt>
                <c:pt idx="2">
                  <c:v>20.8</c:v>
                </c:pt>
                <c:pt idx="3">
                  <c:v>8.1</c:v>
                </c:pt>
                <c:pt idx="4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50-44F9-855C-71D962159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568013436939243"/>
          <c:y val="0.23990531762685882"/>
          <c:w val="0.2854963061698696"/>
          <c:h val="0.76009468237314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Escolaridade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 nível superior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B5-4B6F-BA89-063ABEC4A8A8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1DA-4645-A34D-1D4A5553BB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Planilha1!$A$2:$A$7</c:f>
              <c:numCache>
                <c:formatCode>General</c:formatCode>
                <c:ptCount val="6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</c:numCache>
            </c:num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8.9000000000000057</c:v>
                </c:pt>
                <c:pt idx="1">
                  <c:v>9</c:v>
                </c:pt>
                <c:pt idx="2">
                  <c:v>9</c:v>
                </c:pt>
                <c:pt idx="3">
                  <c:v>8.7999999999999972</c:v>
                </c:pt>
                <c:pt idx="4">
                  <c:v>9.5</c:v>
                </c:pt>
                <c:pt idx="5">
                  <c:v>9.0999999999999943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B5-4B6F-BA89-063ABEC4A8A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Sem nível superior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9B5-4B6F-BA89-063ABEC4A8A8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9B5-4B6F-BA89-063ABEC4A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Planilha1!$A$2:$A$7</c:f>
              <c:numCache>
                <c:formatCode>General</c:formatCode>
                <c:ptCount val="6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</c:numCache>
            </c:num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91.1</c:v>
                </c:pt>
                <c:pt idx="1">
                  <c:v>91</c:v>
                </c:pt>
                <c:pt idx="2">
                  <c:v>91</c:v>
                </c:pt>
                <c:pt idx="3">
                  <c:v>91.2</c:v>
                </c:pt>
                <c:pt idx="4">
                  <c:v>90.5</c:v>
                </c:pt>
                <c:pt idx="5">
                  <c:v>90.9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B5-4B6F-BA89-063ABEC4A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1664800"/>
        <c:axId val="1551665280"/>
      </c:barChart>
      <c:catAx>
        <c:axId val="155166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1665280"/>
        <c:crosses val="autoZero"/>
        <c:auto val="1"/>
        <c:lblAlgn val="ctr"/>
        <c:lblOffset val="100"/>
        <c:noMultiLvlLbl val="0"/>
      </c:catAx>
      <c:valAx>
        <c:axId val="155166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166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Nascimentos</a:t>
            </a:r>
          </a:p>
        </c:rich>
      </c:tx>
      <c:layout>
        <c:manualLayout>
          <c:xMode val="edge"/>
          <c:yMode val="edge"/>
          <c:x val="0.28546992663638626"/>
          <c:y val="0.18485014339112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360974409633948"/>
          <c:y val="0.32990009405386"/>
          <c:w val="0.37004581190325259"/>
          <c:h val="0.5232758467331012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Empresas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BD-4B39-AC5C-6C4C1E42694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2BD-4B39-AC5C-6C4C1E42694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BD-4B39-AC5C-6C4C1E426948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2BD-4B39-AC5C-6C4C1E426948}"/>
              </c:ext>
            </c:extLst>
          </c:dPt>
          <c:dLbls>
            <c:dLbl>
              <c:idx val="0"/>
              <c:layout>
                <c:manualLayout>
                  <c:x val="5.7330605740734751E-2"/>
                  <c:y val="-3.8143680382296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BD-4B39-AC5C-6C4C1E426948}"/>
                </c:ext>
              </c:extLst>
            </c:dLbl>
            <c:dLbl>
              <c:idx val="3"/>
              <c:layout>
                <c:manualLayout>
                  <c:x val="-5.0164280023142903E-2"/>
                  <c:y val="-7.922149002476913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BD-4B39-AC5C-6C4C1E426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Comércio; reparação de veículos motores e motocicletas</c:v>
                </c:pt>
                <c:pt idx="1">
                  <c:v>Alojamento e alimentação</c:v>
                </c:pt>
                <c:pt idx="2">
                  <c:v>Indústrias de transformação</c:v>
                </c:pt>
                <c:pt idx="3">
                  <c:v>Outros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39.4</c:v>
                </c:pt>
                <c:pt idx="1">
                  <c:v>9.9</c:v>
                </c:pt>
                <c:pt idx="2">
                  <c:v>8.6999999999999993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D-4B39-AC5C-6C4C1E426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502293862773412"/>
          <c:y val="0.15072945456847392"/>
          <c:w val="0.29675673291202942"/>
          <c:h val="0.68202517760145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ativas</a:t>
            </a:r>
            <a:endParaRPr lang="en-US" dirty="0"/>
          </a:p>
        </c:rich>
      </c:tx>
      <c:layout>
        <c:manualLayout>
          <c:xMode val="edge"/>
          <c:yMode val="edge"/>
          <c:x val="0.27549744021811867"/>
          <c:y val="0.25198355009871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5674035028809256"/>
          <c:y val="0.3707566807056048"/>
          <c:w val="0.32649249093187094"/>
          <c:h val="0.48774155736822949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Empresas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50-44F9-855C-71D9621595F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50-44F9-855C-71D9621595F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50-44F9-855C-71D9621595F1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50-44F9-855C-71D9621595F1}"/>
              </c:ext>
            </c:extLst>
          </c:dPt>
          <c:dLbls>
            <c:dLbl>
              <c:idx val="0"/>
              <c:layout>
                <c:manualLayout>
                  <c:x val="5.6225635416088431E-2"/>
                  <c:y val="-6.95032197289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50-44F9-855C-71D9621595F1}"/>
                </c:ext>
              </c:extLst>
            </c:dLbl>
            <c:dLbl>
              <c:idx val="1"/>
              <c:layout>
                <c:manualLayout>
                  <c:x val="2.3787768829883569E-2"/>
                  <c:y val="7.85688570848669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50-44F9-855C-71D9621595F1}"/>
                </c:ext>
              </c:extLst>
            </c:dLbl>
            <c:dLbl>
              <c:idx val="2"/>
              <c:layout>
                <c:manualLayout>
                  <c:x val="-1.7300195512642596E-2"/>
                  <c:y val="6.345946149162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50-44F9-855C-71D9621595F1}"/>
                </c:ext>
              </c:extLst>
            </c:dLbl>
            <c:dLbl>
              <c:idx val="3"/>
              <c:layout>
                <c:manualLayout>
                  <c:x val="-6.0550684294249084E-2"/>
                  <c:y val="-3.626254942378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50-44F9-855C-71D962159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Comércio; reparação de veículos motores e motocicletas</c:v>
                </c:pt>
                <c:pt idx="1">
                  <c:v>Alojamento e alimentação</c:v>
                </c:pt>
                <c:pt idx="2">
                  <c:v>Indústrias de transformação</c:v>
                </c:pt>
                <c:pt idx="3">
                  <c:v>Outros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42.7</c:v>
                </c:pt>
                <c:pt idx="1">
                  <c:v>8</c:v>
                </c:pt>
                <c:pt idx="2">
                  <c:v>11.2</c:v>
                </c:pt>
                <c:pt idx="3">
                  <c:v>38.099999999999994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50-44F9-855C-71D962159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568013436939243"/>
          <c:y val="0.29429903116318668"/>
          <c:w val="0.2854963061698696"/>
          <c:h val="0.55709528544526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F44-4F5F-AB65-378F33992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</c:numCache>
            </c:num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57.7</c:v>
                </c:pt>
                <c:pt idx="1">
                  <c:v>56.6</c:v>
                </c:pt>
                <c:pt idx="2">
                  <c:v>58.4</c:v>
                </c:pt>
                <c:pt idx="3">
                  <c:v>58.4</c:v>
                </c:pt>
                <c:pt idx="4">
                  <c:v>58.4</c:v>
                </c:pt>
                <c:pt idx="5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4-4F5F-AB65-378F3399286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F44-4F5F-AB65-378F33992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</c:numCache>
            </c:num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42.3</c:v>
                </c:pt>
                <c:pt idx="1">
                  <c:v>43.4</c:v>
                </c:pt>
                <c:pt idx="2">
                  <c:v>41.6</c:v>
                </c:pt>
                <c:pt idx="3">
                  <c:v>41.6</c:v>
                </c:pt>
                <c:pt idx="4">
                  <c:v>41.6</c:v>
                </c:pt>
                <c:pt idx="5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44-4F5F-AB65-378F33992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1664800"/>
        <c:axId val="1551665280"/>
      </c:barChart>
      <c:catAx>
        <c:axId val="155166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1665280"/>
        <c:crosses val="autoZero"/>
        <c:auto val="1"/>
        <c:lblAlgn val="ctr"/>
        <c:lblOffset val="100"/>
        <c:noMultiLvlLbl val="0"/>
      </c:catAx>
      <c:valAx>
        <c:axId val="155166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166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Escolaridade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 nível superior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</c:numCache>
            </c:num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10</c:v>
                </c:pt>
                <c:pt idx="1">
                  <c:v>9.2999999999999972</c:v>
                </c:pt>
                <c:pt idx="2">
                  <c:v>9.2999999999999972</c:v>
                </c:pt>
                <c:pt idx="3">
                  <c:v>9.2999999999999972</c:v>
                </c:pt>
                <c:pt idx="4">
                  <c:v>8.2999999999999972</c:v>
                </c:pt>
                <c:pt idx="5">
                  <c:v>9.2000000000000028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B5-4B6F-BA89-063ABEC4A8A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Sem nível superior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</c:numCache>
            </c:num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90</c:v>
                </c:pt>
                <c:pt idx="1">
                  <c:v>90.7</c:v>
                </c:pt>
                <c:pt idx="2">
                  <c:v>90.7</c:v>
                </c:pt>
                <c:pt idx="3">
                  <c:v>90.7</c:v>
                </c:pt>
                <c:pt idx="4">
                  <c:v>91.7</c:v>
                </c:pt>
                <c:pt idx="5">
                  <c:v>90.8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B5-4B6F-BA89-063ABEC4A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1664800"/>
        <c:axId val="1551665280"/>
      </c:barChart>
      <c:catAx>
        <c:axId val="155166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1665280"/>
        <c:crosses val="autoZero"/>
        <c:auto val="1"/>
        <c:lblAlgn val="ctr"/>
        <c:lblOffset val="100"/>
        <c:noMultiLvlLbl val="0"/>
      </c:catAx>
      <c:valAx>
        <c:axId val="155166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166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Mortes</a:t>
            </a:r>
          </a:p>
        </c:rich>
      </c:tx>
      <c:layout>
        <c:manualLayout>
          <c:xMode val="edge"/>
          <c:yMode val="edge"/>
          <c:x val="0.36429950952989654"/>
          <c:y val="5.5748455943356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838729457473405"/>
          <c:y val="0.2137991406004707"/>
          <c:w val="0.37004581190325259"/>
          <c:h val="0.5232758467331012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Empresas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BD-4B39-AC5C-6C4C1E42694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2BD-4B39-AC5C-6C4C1E42694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BD-4B39-AC5C-6C4C1E426948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2BD-4B39-AC5C-6C4C1E426948}"/>
              </c:ext>
            </c:extLst>
          </c:dPt>
          <c:dLbls>
            <c:dLbl>
              <c:idx val="0"/>
              <c:layout>
                <c:manualLayout>
                  <c:x val="5.7330605740734751E-2"/>
                  <c:y val="-3.8143680382296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BD-4B39-AC5C-6C4C1E426948}"/>
                </c:ext>
              </c:extLst>
            </c:dLbl>
            <c:dLbl>
              <c:idx val="3"/>
              <c:layout>
                <c:manualLayout>
                  <c:x val="-5.0164280023142903E-2"/>
                  <c:y val="-7.922149002476913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BD-4B39-AC5C-6C4C1E426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Comércio; reparação de veículos motores e motocicletas</c:v>
                </c:pt>
                <c:pt idx="1">
                  <c:v>Alojamento e alimentação</c:v>
                </c:pt>
                <c:pt idx="2">
                  <c:v>Indústrias de transformação</c:v>
                </c:pt>
                <c:pt idx="3">
                  <c:v>Outros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43.3</c:v>
                </c:pt>
                <c:pt idx="1">
                  <c:v>10.9</c:v>
                </c:pt>
                <c:pt idx="2">
                  <c:v>8.3000000000000007</c:v>
                </c:pt>
                <c:pt idx="3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D-4B39-AC5C-6C4C1E426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502293862773412"/>
          <c:y val="1.8693637860525355E-2"/>
          <c:w val="0.29675673291202942"/>
          <c:h val="0.76418079688640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ativas</a:t>
            </a:r>
            <a:endParaRPr lang="en-US" dirty="0"/>
          </a:p>
        </c:rich>
      </c:tx>
      <c:layout>
        <c:manualLayout>
          <c:xMode val="edge"/>
          <c:yMode val="edge"/>
          <c:x val="0.27549744021811867"/>
          <c:y val="0.25198355009871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5674035028809256"/>
          <c:y val="0.3707566807056048"/>
          <c:w val="0.32649249093187094"/>
          <c:h val="0.48774155736822949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Empresas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50-44F9-855C-71D9621595F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50-44F9-855C-71D9621595F1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50-44F9-855C-71D9621595F1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50-44F9-855C-71D9621595F1}"/>
              </c:ext>
            </c:extLst>
          </c:dPt>
          <c:dLbls>
            <c:dLbl>
              <c:idx val="0"/>
              <c:layout>
                <c:manualLayout>
                  <c:x val="5.6225635416088431E-2"/>
                  <c:y val="-6.95032197289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50-44F9-855C-71D9621595F1}"/>
                </c:ext>
              </c:extLst>
            </c:dLbl>
            <c:dLbl>
              <c:idx val="1"/>
              <c:layout>
                <c:manualLayout>
                  <c:x val="2.3787768829883569E-2"/>
                  <c:y val="7.85688570848669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50-44F9-855C-71D9621595F1}"/>
                </c:ext>
              </c:extLst>
            </c:dLbl>
            <c:dLbl>
              <c:idx val="2"/>
              <c:layout>
                <c:manualLayout>
                  <c:x val="-1.7300195512642596E-2"/>
                  <c:y val="6.345946149162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50-44F9-855C-71D9621595F1}"/>
                </c:ext>
              </c:extLst>
            </c:dLbl>
            <c:dLbl>
              <c:idx val="3"/>
              <c:layout>
                <c:manualLayout>
                  <c:x val="-6.0550684294249084E-2"/>
                  <c:y val="-3.626254942378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50-44F9-855C-71D962159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Comércio; reparação de veículos motores e motocicletas</c:v>
                </c:pt>
                <c:pt idx="1">
                  <c:v>Alojamento e alimentação</c:v>
                </c:pt>
                <c:pt idx="2">
                  <c:v>Indústrias de transformação</c:v>
                </c:pt>
                <c:pt idx="3">
                  <c:v>Outros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44.3</c:v>
                </c:pt>
                <c:pt idx="1">
                  <c:v>8</c:v>
                </c:pt>
                <c:pt idx="2">
                  <c:v>11.1</c:v>
                </c:pt>
                <c:pt idx="3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50-44F9-855C-71D962159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568013436939243"/>
          <c:y val="0.23990531762685882"/>
          <c:w val="0.2854963061698696"/>
          <c:h val="0.76009468237314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pt-BR" sz="1200" b="1" i="0" u="none" strike="noStrike" kern="0" baseline="0"/>
              <a:t>Gráfico 4 - Porte médio das empresas de alto crescimento, no</a:t>
            </a:r>
          </a:p>
          <a:p>
            <a:pPr>
              <a:defRPr sz="1050"/>
            </a:pPr>
            <a:r>
              <a:rPr lang="pt-BR" sz="1200" b="1" i="0" u="none" strike="noStrike" kern="0" baseline="0"/>
              <a:t>início e no fim do triênio, e das empresas com 10 ou mais pessoas</a:t>
            </a:r>
          </a:p>
          <a:p>
            <a:pPr>
              <a:defRPr sz="1050"/>
            </a:pPr>
            <a:r>
              <a:rPr lang="pt-BR" sz="1200" b="1" i="0" u="none" strike="noStrike" kern="0" baseline="0"/>
              <a:t>ocupadas assalariadas - Brasil - 2017-2022</a:t>
            </a:r>
            <a:endParaRPr lang="pt-BR" sz="1200" kern="0" baseline="0"/>
          </a:p>
        </c:rich>
      </c:tx>
      <c:layout>
        <c:manualLayout>
          <c:xMode val="edge"/>
          <c:yMode val="edge"/>
          <c:x val="0.17150256217972754"/>
          <c:y val="1.223241590214067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7055534724826061E-2"/>
          <c:y val="0.17729957948804786"/>
          <c:w val="0.93435437237012042"/>
          <c:h val="0.60253278017667145"/>
        </c:manualLayout>
      </c:layout>
      <c:lineChart>
        <c:grouping val="standard"/>
        <c:varyColors val="0"/>
        <c:ser>
          <c:idx val="0"/>
          <c:order val="0"/>
          <c:tx>
            <c:strRef>
              <c:f>'Gráfico 4'!$H$5</c:f>
              <c:strCache>
                <c:ptCount val="1"/>
                <c:pt idx="0">
                  <c:v>Empresas de alto crescimento (fim do triênio)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star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 4'!$G$14:$G$19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  <c:extLst/>
            </c:strRef>
          </c:cat>
          <c:val>
            <c:numRef>
              <c:f>'Gráfico 4'!$H$14:$H$19</c:f>
              <c:numCache>
                <c:formatCode>0.0</c:formatCode>
                <c:ptCount val="6"/>
                <c:pt idx="0">
                  <c:v>94.219792934229687</c:v>
                </c:pt>
                <c:pt idx="1">
                  <c:v>101.14332032752651</c:v>
                </c:pt>
                <c:pt idx="2">
                  <c:v>107.7025204177266</c:v>
                </c:pt>
                <c:pt idx="3">
                  <c:v>114.79411342426418</c:v>
                </c:pt>
                <c:pt idx="4">
                  <c:v>115.91214701927387</c:v>
                </c:pt>
                <c:pt idx="5">
                  <c:v>114.2448880511766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22D2-489A-A5EB-976A08571AC9}"/>
            </c:ext>
          </c:extLst>
        </c:ser>
        <c:ser>
          <c:idx val="1"/>
          <c:order val="1"/>
          <c:tx>
            <c:strRef>
              <c:f>'Gráfico 4'!$I$5</c:f>
              <c:strCache>
                <c:ptCount val="1"/>
                <c:pt idx="0">
                  <c:v>Empresas de alto crescimento (início do triênio)</c:v>
                </c:pt>
              </c:strCache>
            </c:strRef>
          </c:tx>
          <c:spPr>
            <a:ln w="19050">
              <a:solidFill>
                <a:schemeClr val="accent1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B0F0"/>
              </a:solidFill>
              <a:ln>
                <a:noFill/>
                <a:prstDash val="dash"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 4'!$G$14:$G$19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  <c:extLst/>
            </c:strRef>
          </c:cat>
          <c:val>
            <c:numRef>
              <c:f>'Gráfico 4'!$I$14:$I$19</c:f>
              <c:numCache>
                <c:formatCode>0.0</c:formatCode>
                <c:ptCount val="6"/>
                <c:pt idx="0">
                  <c:v>48.291088990404752</c:v>
                </c:pt>
                <c:pt idx="1">
                  <c:v>52.204356029382133</c:v>
                </c:pt>
                <c:pt idx="2">
                  <c:v>55.95308943633686</c:v>
                </c:pt>
                <c:pt idx="3">
                  <c:v>57.669938980617374</c:v>
                </c:pt>
                <c:pt idx="4">
                  <c:v>58.563280399564576</c:v>
                </c:pt>
                <c:pt idx="5">
                  <c:v>57.115904158099156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22D2-489A-A5EB-976A08571AC9}"/>
            </c:ext>
          </c:extLst>
        </c:ser>
        <c:ser>
          <c:idx val="2"/>
          <c:order val="2"/>
          <c:tx>
            <c:strRef>
              <c:f>'Gráfico 4'!$J$5</c:f>
              <c:strCache>
                <c:ptCount val="1"/>
                <c:pt idx="0">
                  <c:v>Empresas com 10 ou mais pessoas assalariadas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'Gráfico 4'!$G$14:$G$19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  <c:extLst/>
            </c:strRef>
          </c:cat>
          <c:val>
            <c:numRef>
              <c:f>'Gráfico 4'!$J$14:$J$19</c:f>
              <c:numCache>
                <c:formatCode>#,##0.0</c:formatCode>
                <c:ptCount val="6"/>
                <c:pt idx="0">
                  <c:v>56.628497327539712</c:v>
                </c:pt>
                <c:pt idx="1">
                  <c:v>57.420567600301148</c:v>
                </c:pt>
                <c:pt idx="2">
                  <c:v>58.000504047393328</c:v>
                </c:pt>
                <c:pt idx="3">
                  <c:v>59.917919369828653</c:v>
                </c:pt>
                <c:pt idx="4">
                  <c:v>59.742347949320326</c:v>
                </c:pt>
                <c:pt idx="5">
                  <c:v>58.848029801161772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22D2-489A-A5EB-976A08571AC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2306048"/>
        <c:axId val="72311936"/>
      </c:lineChart>
      <c:catAx>
        <c:axId val="7230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311936"/>
        <c:crosses val="autoZero"/>
        <c:auto val="1"/>
        <c:lblAlgn val="ctr"/>
        <c:lblOffset val="100"/>
        <c:noMultiLvlLbl val="0"/>
      </c:catAx>
      <c:valAx>
        <c:axId val="72311936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t-BR" b="0"/>
                  <a:t>pessoas</a:t>
                </a:r>
                <a:r>
                  <a:rPr lang="pt-BR" b="0" baseline="0"/>
                  <a:t> assalariadas</a:t>
                </a:r>
                <a:endParaRPr lang="pt-BR" b="0"/>
              </a:p>
            </c:rich>
          </c:tx>
          <c:layout>
            <c:manualLayout>
              <c:xMode val="edge"/>
              <c:yMode val="edge"/>
              <c:x val="1.9047619047619049E-2"/>
              <c:y val="0.10837942031439614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72306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296450688761913E-3"/>
          <c:y val="0.84206642951356969"/>
          <c:w val="0.94774803149606301"/>
          <c:h val="0.15793357048643031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91B5A-90AF-440A-A156-35BA8D6EF50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4CC55A3-34C3-43F4-992F-F45047EB54C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7,9 milhões</a:t>
          </a:r>
        </a:p>
      </dgm:t>
    </dgm:pt>
    <dgm:pt modelId="{6C945640-9A4C-4A63-90B8-02AFF4272565}" type="parTrans" cxnId="{E4D5B9E4-6394-4CCA-954D-B6B9A53E5625}">
      <dgm:prSet/>
      <dgm:spPr/>
      <dgm:t>
        <a:bodyPr/>
        <a:lstStyle/>
        <a:p>
          <a:endParaRPr lang="pt-BR"/>
        </a:p>
      </dgm:t>
    </dgm:pt>
    <dgm:pt modelId="{DB4C3D93-AB68-4835-8924-28BB09A12F3F}" type="sibTrans" cxnId="{E4D5B9E4-6394-4CCA-954D-B6B9A53E5625}">
      <dgm:prSet/>
      <dgm:spPr/>
      <dgm:t>
        <a:bodyPr/>
        <a:lstStyle/>
        <a:p>
          <a:endParaRPr lang="pt-BR"/>
        </a:p>
      </dgm:t>
    </dgm:pt>
    <dgm:pt modelId="{3E05D884-D0FF-4C7B-81EC-1A25104BF2FB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Empresas ativas</a:t>
          </a:r>
        </a:p>
      </dgm:t>
    </dgm:pt>
    <dgm:pt modelId="{9C56CA7C-CB16-4EF5-9692-445E5F4AB7A9}" type="parTrans" cxnId="{0D962A5A-F205-4D73-AB18-9D6DB85828FE}">
      <dgm:prSet/>
      <dgm:spPr/>
      <dgm:t>
        <a:bodyPr/>
        <a:lstStyle/>
        <a:p>
          <a:endParaRPr lang="pt-BR"/>
        </a:p>
      </dgm:t>
    </dgm:pt>
    <dgm:pt modelId="{54487898-2566-46DB-A31D-6DA3DC2B0E21}" type="sibTrans" cxnId="{0D962A5A-F205-4D73-AB18-9D6DB85828FE}">
      <dgm:prSet/>
      <dgm:spPr/>
      <dgm:t>
        <a:bodyPr/>
        <a:lstStyle/>
        <a:p>
          <a:endParaRPr lang="pt-BR"/>
        </a:p>
      </dgm:t>
    </dgm:pt>
    <dgm:pt modelId="{62EF1133-D7D8-4372-BE0E-C42B790D6A6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2,6 milhões</a:t>
          </a:r>
        </a:p>
      </dgm:t>
    </dgm:pt>
    <dgm:pt modelId="{DC1D4A3B-DAD1-4EAC-AA55-2182DE73D525}" type="parTrans" cxnId="{83F6FEA0-4778-49AE-8C34-DEC9F8A4F856}">
      <dgm:prSet/>
      <dgm:spPr/>
      <dgm:t>
        <a:bodyPr/>
        <a:lstStyle/>
        <a:p>
          <a:endParaRPr lang="pt-BR"/>
        </a:p>
      </dgm:t>
    </dgm:pt>
    <dgm:pt modelId="{ACDCA235-F4D9-4FA8-92F9-6EE8BAED4620}" type="sibTrans" cxnId="{83F6FEA0-4778-49AE-8C34-DEC9F8A4F856}">
      <dgm:prSet/>
      <dgm:spPr/>
      <dgm:t>
        <a:bodyPr/>
        <a:lstStyle/>
        <a:p>
          <a:endParaRPr lang="pt-BR"/>
        </a:p>
      </dgm:t>
    </dgm:pt>
    <dgm:pt modelId="{3471F788-37D5-4BB0-9618-A63C66E4394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Empresas empregadoras</a:t>
          </a:r>
        </a:p>
      </dgm:t>
    </dgm:pt>
    <dgm:pt modelId="{42BC48D5-2A33-4B94-98A3-8D6C399CDC9C}" type="parTrans" cxnId="{17609748-6364-46C5-A2C1-CD66D61E1BCC}">
      <dgm:prSet/>
      <dgm:spPr/>
      <dgm:t>
        <a:bodyPr/>
        <a:lstStyle/>
        <a:p>
          <a:endParaRPr lang="pt-BR"/>
        </a:p>
      </dgm:t>
    </dgm:pt>
    <dgm:pt modelId="{34059C7A-383F-49BE-A027-461EE44D71B5}" type="sibTrans" cxnId="{17609748-6364-46C5-A2C1-CD66D61E1BCC}">
      <dgm:prSet/>
      <dgm:spPr/>
      <dgm:t>
        <a:bodyPr/>
        <a:lstStyle/>
        <a:p>
          <a:endParaRPr lang="pt-BR"/>
        </a:p>
      </dgm:t>
    </dgm:pt>
    <dgm:pt modelId="{FE4D1ADD-1FD2-4D96-BF13-4F2D6A39B9C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40,5 milhões</a:t>
          </a:r>
        </a:p>
      </dgm:t>
    </dgm:pt>
    <dgm:pt modelId="{34B9A48C-4954-4807-879B-C7D639FA2FD4}" type="parTrans" cxnId="{AB7ACBB0-4E6E-48B7-B5E4-953713C8A490}">
      <dgm:prSet/>
      <dgm:spPr/>
      <dgm:t>
        <a:bodyPr/>
        <a:lstStyle/>
        <a:p>
          <a:endParaRPr lang="pt-BR"/>
        </a:p>
      </dgm:t>
    </dgm:pt>
    <dgm:pt modelId="{20E3B3C5-A6A3-471B-9ADC-525D699D4118}" type="sibTrans" cxnId="{AB7ACBB0-4E6E-48B7-B5E4-953713C8A490}">
      <dgm:prSet/>
      <dgm:spPr/>
      <dgm:t>
        <a:bodyPr/>
        <a:lstStyle/>
        <a:p>
          <a:endParaRPr lang="pt-BR"/>
        </a:p>
      </dgm:t>
    </dgm:pt>
    <dgm:pt modelId="{EACCD70E-6C4B-4090-ABAA-A71783F7176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Pessoas ocupadas</a:t>
          </a:r>
        </a:p>
      </dgm:t>
    </dgm:pt>
    <dgm:pt modelId="{8F204522-1BB1-4C6B-BA00-F5CD706B4C73}" type="parTrans" cxnId="{11EFD90C-0BA9-4B94-ADAA-DFF1A8125FF8}">
      <dgm:prSet/>
      <dgm:spPr/>
      <dgm:t>
        <a:bodyPr/>
        <a:lstStyle/>
        <a:p>
          <a:endParaRPr lang="pt-BR"/>
        </a:p>
      </dgm:t>
    </dgm:pt>
    <dgm:pt modelId="{C8A43F7E-6B68-4EBD-93F9-740FB64C593B}" type="sibTrans" cxnId="{11EFD90C-0BA9-4B94-ADAA-DFF1A8125FF8}">
      <dgm:prSet/>
      <dgm:spPr/>
      <dgm:t>
        <a:bodyPr/>
        <a:lstStyle/>
        <a:p>
          <a:endParaRPr lang="pt-BR"/>
        </a:p>
      </dgm:t>
    </dgm:pt>
    <dgm:pt modelId="{0B860360-EBC4-491A-B330-C91F2199181B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3,6 milhões</a:t>
          </a:r>
        </a:p>
      </dgm:t>
    </dgm:pt>
    <dgm:pt modelId="{0785A530-069B-447E-99F0-ECD3819F9866}" type="parTrans" cxnId="{42186CBC-3C6B-424B-B647-FB917C295726}">
      <dgm:prSet/>
      <dgm:spPr/>
      <dgm:t>
        <a:bodyPr/>
        <a:lstStyle/>
        <a:p>
          <a:endParaRPr lang="pt-BR"/>
        </a:p>
      </dgm:t>
    </dgm:pt>
    <dgm:pt modelId="{2A07ED9B-BAD3-4E59-9F70-C067E4EE83ED}" type="sibTrans" cxnId="{42186CBC-3C6B-424B-B647-FB917C295726}">
      <dgm:prSet/>
      <dgm:spPr/>
      <dgm:t>
        <a:bodyPr/>
        <a:lstStyle/>
        <a:p>
          <a:endParaRPr lang="pt-BR"/>
        </a:p>
      </dgm:t>
    </dgm:pt>
    <dgm:pt modelId="{951895DF-04FF-4B13-81C9-9800310F95F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Pessoas assalariadas</a:t>
          </a:r>
        </a:p>
      </dgm:t>
    </dgm:pt>
    <dgm:pt modelId="{4970CAF8-7AFD-42AE-A83C-066DA51A11A5}" type="parTrans" cxnId="{2A23A9FA-6AE8-4EA4-8F75-3FBC636C262C}">
      <dgm:prSet/>
      <dgm:spPr/>
      <dgm:t>
        <a:bodyPr/>
        <a:lstStyle/>
        <a:p>
          <a:endParaRPr lang="pt-BR"/>
        </a:p>
      </dgm:t>
    </dgm:pt>
    <dgm:pt modelId="{466E09F8-54A9-448B-8684-248DF83FBFAB}" type="sibTrans" cxnId="{2A23A9FA-6AE8-4EA4-8F75-3FBC636C262C}">
      <dgm:prSet/>
      <dgm:spPr/>
      <dgm:t>
        <a:bodyPr/>
        <a:lstStyle/>
        <a:p>
          <a:endParaRPr lang="pt-BR"/>
        </a:p>
      </dgm:t>
    </dgm:pt>
    <dgm:pt modelId="{AE0850EB-049E-4E4B-A674-0C092013C68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R$ 1,4 tri</a:t>
          </a:r>
        </a:p>
      </dgm:t>
    </dgm:pt>
    <dgm:pt modelId="{A79CE299-813D-4A5F-802E-230AD9CBDEA7}" type="parTrans" cxnId="{9FBEBB59-A2C0-474F-89B1-34F683AFA048}">
      <dgm:prSet/>
      <dgm:spPr/>
      <dgm:t>
        <a:bodyPr/>
        <a:lstStyle/>
        <a:p>
          <a:endParaRPr lang="pt-BR"/>
        </a:p>
      </dgm:t>
    </dgm:pt>
    <dgm:pt modelId="{76230A1F-A85C-437E-A3B5-80B6BDD33F09}" type="sibTrans" cxnId="{9FBEBB59-A2C0-474F-89B1-34F683AFA048}">
      <dgm:prSet/>
      <dgm:spPr/>
      <dgm:t>
        <a:bodyPr/>
        <a:lstStyle/>
        <a:p>
          <a:endParaRPr lang="pt-BR"/>
        </a:p>
      </dgm:t>
    </dgm:pt>
    <dgm:pt modelId="{204514AD-FC25-4C30-A644-D27B035B8004}">
      <dgm:prSet/>
      <dgm:spPr/>
      <dgm:t>
        <a:bodyPr/>
        <a:lstStyle/>
        <a:p>
          <a:pPr>
            <a:lnSpc>
              <a:spcPct val="100000"/>
            </a:lnSpc>
          </a:pPr>
          <a:endParaRPr lang="pt-BR" dirty="0"/>
        </a:p>
        <a:p>
          <a:pPr>
            <a:lnSpc>
              <a:spcPct val="100000"/>
            </a:lnSpc>
          </a:pPr>
          <a:endParaRPr lang="pt-BR" dirty="0"/>
        </a:p>
        <a:p>
          <a:pPr>
            <a:lnSpc>
              <a:spcPct val="100000"/>
            </a:lnSpc>
          </a:pPr>
          <a:r>
            <a:rPr lang="pt-BR" dirty="0"/>
            <a:t>Salários e outras remunerações</a:t>
          </a:r>
        </a:p>
      </dgm:t>
    </dgm:pt>
    <dgm:pt modelId="{D450A9CE-0901-4784-9385-CFD0C7B8A897}" type="parTrans" cxnId="{67067D60-98B6-4A5C-9E51-BA1F9B750C53}">
      <dgm:prSet/>
      <dgm:spPr/>
      <dgm:t>
        <a:bodyPr/>
        <a:lstStyle/>
        <a:p>
          <a:endParaRPr lang="pt-BR"/>
        </a:p>
      </dgm:t>
    </dgm:pt>
    <dgm:pt modelId="{27BDA895-CC65-4903-9180-4D9C8A474CF6}" type="sibTrans" cxnId="{67067D60-98B6-4A5C-9E51-BA1F9B750C53}">
      <dgm:prSet/>
      <dgm:spPr/>
      <dgm:t>
        <a:bodyPr/>
        <a:lstStyle/>
        <a:p>
          <a:endParaRPr lang="pt-BR"/>
        </a:p>
      </dgm:t>
    </dgm:pt>
    <dgm:pt modelId="{43DA91CD-30CB-4418-B4DF-4CEF8E1143B5}">
      <dgm:prSet/>
      <dgm:spPr/>
      <dgm:t>
        <a:bodyPr/>
        <a:lstStyle/>
        <a:p>
          <a:pPr>
            <a:lnSpc>
              <a:spcPct val="100000"/>
            </a:lnSpc>
          </a:pPr>
          <a:endParaRPr lang="pt-BR" dirty="0"/>
        </a:p>
      </dgm:t>
    </dgm:pt>
    <dgm:pt modelId="{891BC984-42D6-4A96-AB81-BBFA07FB25E5}" type="parTrans" cxnId="{31F21AB3-0AFF-40D4-A464-416921ADA334}">
      <dgm:prSet/>
      <dgm:spPr/>
      <dgm:t>
        <a:bodyPr/>
        <a:lstStyle/>
        <a:p>
          <a:endParaRPr lang="pt-BR"/>
        </a:p>
      </dgm:t>
    </dgm:pt>
    <dgm:pt modelId="{2EEB5E85-8826-47C4-978A-2FC24756E788}" type="sibTrans" cxnId="{31F21AB3-0AFF-40D4-A464-416921ADA334}">
      <dgm:prSet/>
      <dgm:spPr/>
      <dgm:t>
        <a:bodyPr/>
        <a:lstStyle/>
        <a:p>
          <a:endParaRPr lang="pt-BR"/>
        </a:p>
      </dgm:t>
    </dgm:pt>
    <dgm:pt modelId="{8AAAE75B-7FF8-4FC8-98CA-B886927CFA7F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B99A732B-1B42-4F22-8B3A-44CDE376886C}" type="parTrans" cxnId="{528F61C8-A379-4CA8-B704-FFED3C5742D5}">
      <dgm:prSet/>
      <dgm:spPr/>
      <dgm:t>
        <a:bodyPr/>
        <a:lstStyle/>
        <a:p>
          <a:endParaRPr lang="pt-BR"/>
        </a:p>
      </dgm:t>
    </dgm:pt>
    <dgm:pt modelId="{719F126E-AD47-491B-9553-E8CDD719AC39}" type="sibTrans" cxnId="{528F61C8-A379-4CA8-B704-FFED3C5742D5}">
      <dgm:prSet/>
      <dgm:spPr/>
      <dgm:t>
        <a:bodyPr/>
        <a:lstStyle/>
        <a:p>
          <a:endParaRPr lang="pt-BR"/>
        </a:p>
      </dgm:t>
    </dgm:pt>
    <dgm:pt modelId="{B5D862E6-7488-44AF-89CE-76C6441921B6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7D1241BE-BEAB-425A-952B-D5D07B4C9EB7}" type="parTrans" cxnId="{0C2436CF-2CFC-41FC-BF07-DC36FC74CCE6}">
      <dgm:prSet/>
      <dgm:spPr/>
      <dgm:t>
        <a:bodyPr/>
        <a:lstStyle/>
        <a:p>
          <a:endParaRPr lang="pt-BR"/>
        </a:p>
      </dgm:t>
    </dgm:pt>
    <dgm:pt modelId="{B7769696-3CE8-4C14-A81A-B36F59DD4E08}" type="sibTrans" cxnId="{0C2436CF-2CFC-41FC-BF07-DC36FC74CCE6}">
      <dgm:prSet/>
      <dgm:spPr/>
      <dgm:t>
        <a:bodyPr/>
        <a:lstStyle/>
        <a:p>
          <a:endParaRPr lang="pt-BR"/>
        </a:p>
      </dgm:t>
    </dgm:pt>
    <dgm:pt modelId="{E33619EC-8FF8-4CA1-832A-79035D099DF0}" type="pres">
      <dgm:prSet presAssocID="{98091B5A-90AF-440A-A156-35BA8D6EF508}" presName="root" presStyleCnt="0">
        <dgm:presLayoutVars>
          <dgm:dir/>
          <dgm:resizeHandles val="exact"/>
        </dgm:presLayoutVars>
      </dgm:prSet>
      <dgm:spPr/>
    </dgm:pt>
    <dgm:pt modelId="{14304B4D-53D7-4095-A140-B1D53F14DE0B}" type="pres">
      <dgm:prSet presAssocID="{A4CC55A3-34C3-43F4-992F-F45047EB54C2}" presName="compNode" presStyleCnt="0"/>
      <dgm:spPr/>
    </dgm:pt>
    <dgm:pt modelId="{2C423AC6-77D9-4D79-8586-563DA0833115}" type="pres">
      <dgm:prSet presAssocID="{A4CC55A3-34C3-43F4-992F-F45047EB54C2}" presName="bgRect" presStyleLbl="bgShp" presStyleIdx="0" presStyleCnt="6"/>
      <dgm:spPr/>
    </dgm:pt>
    <dgm:pt modelId="{6BC6E901-62A2-4572-9F8B-403F06812900}" type="pres">
      <dgm:prSet presAssocID="{A4CC55A3-34C3-43F4-992F-F45047EB54C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dade"/>
        </a:ext>
      </dgm:extLst>
    </dgm:pt>
    <dgm:pt modelId="{1F0395E3-E4C7-4A9E-9435-B1D98879160A}" type="pres">
      <dgm:prSet presAssocID="{A4CC55A3-34C3-43F4-992F-F45047EB54C2}" presName="spaceRect" presStyleCnt="0"/>
      <dgm:spPr/>
    </dgm:pt>
    <dgm:pt modelId="{788F38B2-4565-4CE7-9AD5-C8A72E8C6E36}" type="pres">
      <dgm:prSet presAssocID="{A4CC55A3-34C3-43F4-992F-F45047EB54C2}" presName="parTx" presStyleLbl="revTx" presStyleIdx="0" presStyleCnt="11">
        <dgm:presLayoutVars>
          <dgm:chMax val="0"/>
          <dgm:chPref val="0"/>
        </dgm:presLayoutVars>
      </dgm:prSet>
      <dgm:spPr/>
    </dgm:pt>
    <dgm:pt modelId="{502C7281-A08A-42EC-B9B3-031B82CE85BA}" type="pres">
      <dgm:prSet presAssocID="{A4CC55A3-34C3-43F4-992F-F45047EB54C2}" presName="desTx" presStyleLbl="revTx" presStyleIdx="1" presStyleCnt="11">
        <dgm:presLayoutVars/>
      </dgm:prSet>
      <dgm:spPr/>
    </dgm:pt>
    <dgm:pt modelId="{FA48CD8E-3E55-4EAC-B156-92E416D445B9}" type="pres">
      <dgm:prSet presAssocID="{DB4C3D93-AB68-4835-8924-28BB09A12F3F}" presName="sibTrans" presStyleCnt="0"/>
      <dgm:spPr/>
    </dgm:pt>
    <dgm:pt modelId="{3BDEE46D-4906-4097-A135-F1E0C3497F48}" type="pres">
      <dgm:prSet presAssocID="{62EF1133-D7D8-4372-BE0E-C42B790D6A60}" presName="compNode" presStyleCnt="0"/>
      <dgm:spPr/>
    </dgm:pt>
    <dgm:pt modelId="{477D7FBD-85B5-465A-A07D-4C67849450F2}" type="pres">
      <dgm:prSet presAssocID="{62EF1133-D7D8-4372-BE0E-C42B790D6A60}" presName="bgRect" presStyleLbl="bgShp" presStyleIdx="1" presStyleCnt="6"/>
      <dgm:spPr/>
    </dgm:pt>
    <dgm:pt modelId="{35EDB076-A3B6-4BA2-B22C-45133463DFF2}" type="pres">
      <dgm:prSet presAssocID="{62EF1133-D7D8-4372-BE0E-C42B790D6A6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ifício"/>
        </a:ext>
      </dgm:extLst>
    </dgm:pt>
    <dgm:pt modelId="{2F6BAB43-E748-4B27-BC73-11A6559B4639}" type="pres">
      <dgm:prSet presAssocID="{62EF1133-D7D8-4372-BE0E-C42B790D6A60}" presName="spaceRect" presStyleCnt="0"/>
      <dgm:spPr/>
    </dgm:pt>
    <dgm:pt modelId="{10E9116C-146F-490F-A643-B4E3D7F80AF1}" type="pres">
      <dgm:prSet presAssocID="{62EF1133-D7D8-4372-BE0E-C42B790D6A60}" presName="parTx" presStyleLbl="revTx" presStyleIdx="2" presStyleCnt="11">
        <dgm:presLayoutVars>
          <dgm:chMax val="0"/>
          <dgm:chPref val="0"/>
        </dgm:presLayoutVars>
      </dgm:prSet>
      <dgm:spPr/>
    </dgm:pt>
    <dgm:pt modelId="{697DF03E-B752-402A-89D7-524D57E0CB64}" type="pres">
      <dgm:prSet presAssocID="{62EF1133-D7D8-4372-BE0E-C42B790D6A60}" presName="desTx" presStyleLbl="revTx" presStyleIdx="3" presStyleCnt="11">
        <dgm:presLayoutVars/>
      </dgm:prSet>
      <dgm:spPr/>
    </dgm:pt>
    <dgm:pt modelId="{E8A64CE4-BF68-4863-A79E-82FB2A5C546B}" type="pres">
      <dgm:prSet presAssocID="{ACDCA235-F4D9-4FA8-92F9-6EE8BAED4620}" presName="sibTrans" presStyleCnt="0"/>
      <dgm:spPr/>
    </dgm:pt>
    <dgm:pt modelId="{D5E61ADE-24B5-4C69-B25C-603309A14529}" type="pres">
      <dgm:prSet presAssocID="{FE4D1ADD-1FD2-4D96-BF13-4F2D6A39B9CD}" presName="compNode" presStyleCnt="0"/>
      <dgm:spPr/>
    </dgm:pt>
    <dgm:pt modelId="{FF67FA2A-F4AB-41C8-A894-8D0C05E99B58}" type="pres">
      <dgm:prSet presAssocID="{FE4D1ADD-1FD2-4D96-BF13-4F2D6A39B9CD}" presName="bgRect" presStyleLbl="bgShp" presStyleIdx="2" presStyleCnt="6"/>
      <dgm:spPr/>
    </dgm:pt>
    <dgm:pt modelId="{411C4A0B-0C0E-4C49-8A08-3FDBE346B407}" type="pres">
      <dgm:prSet presAssocID="{FE4D1ADD-1FD2-4D96-BF13-4F2D6A39B9C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E465E5F9-C828-4DA9-B5AE-D4B9EE5B8D7B}" type="pres">
      <dgm:prSet presAssocID="{FE4D1ADD-1FD2-4D96-BF13-4F2D6A39B9CD}" presName="spaceRect" presStyleCnt="0"/>
      <dgm:spPr/>
    </dgm:pt>
    <dgm:pt modelId="{17D45E8E-1886-4C12-AB09-2CF502D4DFF8}" type="pres">
      <dgm:prSet presAssocID="{FE4D1ADD-1FD2-4D96-BF13-4F2D6A39B9CD}" presName="parTx" presStyleLbl="revTx" presStyleIdx="4" presStyleCnt="11">
        <dgm:presLayoutVars>
          <dgm:chMax val="0"/>
          <dgm:chPref val="0"/>
        </dgm:presLayoutVars>
      </dgm:prSet>
      <dgm:spPr/>
    </dgm:pt>
    <dgm:pt modelId="{FBC2F350-054E-4D06-9601-42AD1A6C8C1E}" type="pres">
      <dgm:prSet presAssocID="{FE4D1ADD-1FD2-4D96-BF13-4F2D6A39B9CD}" presName="desTx" presStyleLbl="revTx" presStyleIdx="5" presStyleCnt="11">
        <dgm:presLayoutVars/>
      </dgm:prSet>
      <dgm:spPr/>
    </dgm:pt>
    <dgm:pt modelId="{74C5645B-2DE4-4B73-B75B-701648190E6C}" type="pres">
      <dgm:prSet presAssocID="{20E3B3C5-A6A3-471B-9ADC-525D699D4118}" presName="sibTrans" presStyleCnt="0"/>
      <dgm:spPr/>
    </dgm:pt>
    <dgm:pt modelId="{2043C956-2AF0-4D09-A44A-1322AD47CDE0}" type="pres">
      <dgm:prSet presAssocID="{0B860360-EBC4-491A-B330-C91F2199181B}" presName="compNode" presStyleCnt="0"/>
      <dgm:spPr/>
    </dgm:pt>
    <dgm:pt modelId="{E96EE391-9A7A-4606-A672-13B810F3C660}" type="pres">
      <dgm:prSet presAssocID="{0B860360-EBC4-491A-B330-C91F2199181B}" presName="bgRect" presStyleLbl="bgShp" presStyleIdx="3" presStyleCnt="6"/>
      <dgm:spPr/>
    </dgm:pt>
    <dgm:pt modelId="{AD375B59-5288-4B22-8A06-8330D9A61A12}" type="pres">
      <dgm:prSet presAssocID="{0B860360-EBC4-491A-B330-C91F2199181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 de homens"/>
        </a:ext>
      </dgm:extLst>
    </dgm:pt>
    <dgm:pt modelId="{80B8A562-6FDE-4A87-8A71-63F4FB650BB4}" type="pres">
      <dgm:prSet presAssocID="{0B860360-EBC4-491A-B330-C91F2199181B}" presName="spaceRect" presStyleCnt="0"/>
      <dgm:spPr/>
    </dgm:pt>
    <dgm:pt modelId="{8EEF639C-227F-4A25-B4C2-7419E0902684}" type="pres">
      <dgm:prSet presAssocID="{0B860360-EBC4-491A-B330-C91F2199181B}" presName="parTx" presStyleLbl="revTx" presStyleIdx="6" presStyleCnt="11">
        <dgm:presLayoutVars>
          <dgm:chMax val="0"/>
          <dgm:chPref val="0"/>
        </dgm:presLayoutVars>
      </dgm:prSet>
      <dgm:spPr/>
    </dgm:pt>
    <dgm:pt modelId="{40AACA2D-E359-4684-9493-17E460E0BCFE}" type="pres">
      <dgm:prSet presAssocID="{0B860360-EBC4-491A-B330-C91F2199181B}" presName="desTx" presStyleLbl="revTx" presStyleIdx="7" presStyleCnt="11">
        <dgm:presLayoutVars/>
      </dgm:prSet>
      <dgm:spPr/>
    </dgm:pt>
    <dgm:pt modelId="{AB309C4E-7F04-4F34-81C7-CE55C836813D}" type="pres">
      <dgm:prSet presAssocID="{2A07ED9B-BAD3-4E59-9F70-C067E4EE83ED}" presName="sibTrans" presStyleCnt="0"/>
      <dgm:spPr/>
    </dgm:pt>
    <dgm:pt modelId="{5E9187DC-7837-44F8-A55B-06A6FAB84AE8}" type="pres">
      <dgm:prSet presAssocID="{AE0850EB-049E-4E4B-A674-0C092013C683}" presName="compNode" presStyleCnt="0"/>
      <dgm:spPr/>
    </dgm:pt>
    <dgm:pt modelId="{8D899C87-9171-4E9A-894B-1A8262387AC7}" type="pres">
      <dgm:prSet presAssocID="{AE0850EB-049E-4E4B-A674-0C092013C683}" presName="bgRect" presStyleLbl="bgShp" presStyleIdx="4" presStyleCnt="6"/>
      <dgm:spPr/>
    </dgm:pt>
    <dgm:pt modelId="{DFB37AC2-1439-4177-A894-6F8BE1BC3AE6}" type="pres">
      <dgm:prSet presAssocID="{AE0850EB-049E-4E4B-A674-0C092013C68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heiro"/>
        </a:ext>
      </dgm:extLst>
    </dgm:pt>
    <dgm:pt modelId="{EA65B7E2-33AF-4CE9-A39B-7748808406F1}" type="pres">
      <dgm:prSet presAssocID="{AE0850EB-049E-4E4B-A674-0C092013C683}" presName="spaceRect" presStyleCnt="0"/>
      <dgm:spPr/>
    </dgm:pt>
    <dgm:pt modelId="{35BCE188-007E-4041-B195-7EEC724BFB85}" type="pres">
      <dgm:prSet presAssocID="{AE0850EB-049E-4E4B-A674-0C092013C683}" presName="parTx" presStyleLbl="revTx" presStyleIdx="8" presStyleCnt="11">
        <dgm:presLayoutVars>
          <dgm:chMax val="0"/>
          <dgm:chPref val="0"/>
        </dgm:presLayoutVars>
      </dgm:prSet>
      <dgm:spPr/>
    </dgm:pt>
    <dgm:pt modelId="{FA771261-C179-4284-A17A-16CF701CB48B}" type="pres">
      <dgm:prSet presAssocID="{AE0850EB-049E-4E4B-A674-0C092013C683}" presName="desTx" presStyleLbl="revTx" presStyleIdx="9" presStyleCnt="11">
        <dgm:presLayoutVars/>
      </dgm:prSet>
      <dgm:spPr/>
    </dgm:pt>
    <dgm:pt modelId="{A5CB06B7-5022-4CD7-A3C9-5FCFB55D6762}" type="pres">
      <dgm:prSet presAssocID="{76230A1F-A85C-437E-A3B5-80B6BDD33F09}" presName="sibTrans" presStyleCnt="0"/>
      <dgm:spPr/>
    </dgm:pt>
    <dgm:pt modelId="{FA1B4B77-4BB9-446E-95DC-AA77382A3992}" type="pres">
      <dgm:prSet presAssocID="{B5D862E6-7488-44AF-89CE-76C6441921B6}" presName="compNode" presStyleCnt="0"/>
      <dgm:spPr/>
    </dgm:pt>
    <dgm:pt modelId="{2B800BEE-7FDF-413A-B5E3-5C0246A0EB26}" type="pres">
      <dgm:prSet presAssocID="{B5D862E6-7488-44AF-89CE-76C6441921B6}" presName="bgRect" presStyleLbl="bgShp" presStyleIdx="5" presStyleCnt="6"/>
      <dgm:spPr/>
    </dgm:pt>
    <dgm:pt modelId="{E22A1BD1-200B-49AA-BAE9-B77010A0B815}" type="pres">
      <dgm:prSet presAssocID="{B5D862E6-7488-44AF-89CE-76C6441921B6}" presName="iconRect" presStyleLbl="node1" presStyleIdx="5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 com preenchimento sólido"/>
        </a:ext>
      </dgm:extLst>
    </dgm:pt>
    <dgm:pt modelId="{6356FFFE-7C7A-4A1A-B40F-1290978DDA38}" type="pres">
      <dgm:prSet presAssocID="{B5D862E6-7488-44AF-89CE-76C6441921B6}" presName="spaceRect" presStyleCnt="0"/>
      <dgm:spPr/>
    </dgm:pt>
    <dgm:pt modelId="{2FF82B79-9060-47FB-842C-AE35E7D3F6B2}" type="pres">
      <dgm:prSet presAssocID="{B5D862E6-7488-44AF-89CE-76C6441921B6}" presName="parTx" presStyleLbl="revTx" presStyleIdx="10" presStyleCnt="11">
        <dgm:presLayoutVars>
          <dgm:chMax val="0"/>
          <dgm:chPref val="0"/>
        </dgm:presLayoutVars>
      </dgm:prSet>
      <dgm:spPr/>
    </dgm:pt>
  </dgm:ptLst>
  <dgm:cxnLst>
    <dgm:cxn modelId="{7F260C0C-B738-4306-B829-629F801A89CD}" type="presOf" srcId="{98091B5A-90AF-440A-A156-35BA8D6EF508}" destId="{E33619EC-8FF8-4CA1-832A-79035D099DF0}" srcOrd="0" destOrd="0" presId="urn:microsoft.com/office/officeart/2018/2/layout/IconVerticalSolidList"/>
    <dgm:cxn modelId="{11EFD90C-0BA9-4B94-ADAA-DFF1A8125FF8}" srcId="{FE4D1ADD-1FD2-4D96-BF13-4F2D6A39B9CD}" destId="{EACCD70E-6C4B-4090-ABAA-A71783F7176F}" srcOrd="0" destOrd="0" parTransId="{8F204522-1BB1-4C6B-BA00-F5CD706B4C73}" sibTransId="{C8A43F7E-6B68-4EBD-93F9-740FB64C593B}"/>
    <dgm:cxn modelId="{209B6834-C911-4590-9888-B18EE875EA7F}" type="presOf" srcId="{EACCD70E-6C4B-4090-ABAA-A71783F7176F}" destId="{FBC2F350-054E-4D06-9601-42AD1A6C8C1E}" srcOrd="0" destOrd="0" presId="urn:microsoft.com/office/officeart/2018/2/layout/IconVerticalSolidList"/>
    <dgm:cxn modelId="{3B642039-7EC6-4400-ABB6-FF385B6A46F6}" type="presOf" srcId="{AE0850EB-049E-4E4B-A674-0C092013C683}" destId="{35BCE188-007E-4041-B195-7EEC724BFB85}" srcOrd="0" destOrd="0" presId="urn:microsoft.com/office/officeart/2018/2/layout/IconVerticalSolidList"/>
    <dgm:cxn modelId="{4DE6D23F-7748-40C6-8DCB-29F458773DD4}" type="presOf" srcId="{0B860360-EBC4-491A-B330-C91F2199181B}" destId="{8EEF639C-227F-4A25-B4C2-7419E0902684}" srcOrd="0" destOrd="0" presId="urn:microsoft.com/office/officeart/2018/2/layout/IconVerticalSolidList"/>
    <dgm:cxn modelId="{67067D60-98B6-4A5C-9E51-BA1F9B750C53}" srcId="{AE0850EB-049E-4E4B-A674-0C092013C683}" destId="{204514AD-FC25-4C30-A644-D27B035B8004}" srcOrd="0" destOrd="0" parTransId="{D450A9CE-0901-4784-9385-CFD0C7B8A897}" sibTransId="{27BDA895-CC65-4903-9180-4D9C8A474CF6}"/>
    <dgm:cxn modelId="{17609748-6364-46C5-A2C1-CD66D61E1BCC}" srcId="{62EF1133-D7D8-4372-BE0E-C42B790D6A60}" destId="{3471F788-37D5-4BB0-9618-A63C66E43944}" srcOrd="0" destOrd="0" parTransId="{42BC48D5-2A33-4B94-98A3-8D6C399CDC9C}" sibTransId="{34059C7A-383F-49BE-A027-461EE44D71B5}"/>
    <dgm:cxn modelId="{F6961F6E-AFBC-4C05-9782-8B92E5CA9C00}" type="presOf" srcId="{43DA91CD-30CB-4418-B4DF-4CEF8E1143B5}" destId="{FA771261-C179-4284-A17A-16CF701CB48B}" srcOrd="0" destOrd="1" presId="urn:microsoft.com/office/officeart/2018/2/layout/IconVerticalSolidList"/>
    <dgm:cxn modelId="{B79D3B56-9B0A-4244-B791-F67C2CF3DAE1}" type="presOf" srcId="{A4CC55A3-34C3-43F4-992F-F45047EB54C2}" destId="{788F38B2-4565-4CE7-9AD5-C8A72E8C6E36}" srcOrd="0" destOrd="0" presId="urn:microsoft.com/office/officeart/2018/2/layout/IconVerticalSolidList"/>
    <dgm:cxn modelId="{9FBEBB59-A2C0-474F-89B1-34F683AFA048}" srcId="{98091B5A-90AF-440A-A156-35BA8D6EF508}" destId="{AE0850EB-049E-4E4B-A674-0C092013C683}" srcOrd="4" destOrd="0" parTransId="{A79CE299-813D-4A5F-802E-230AD9CBDEA7}" sibTransId="{76230A1F-A85C-437E-A3B5-80B6BDD33F09}"/>
    <dgm:cxn modelId="{0D962A5A-F205-4D73-AB18-9D6DB85828FE}" srcId="{A4CC55A3-34C3-43F4-992F-F45047EB54C2}" destId="{3E05D884-D0FF-4C7B-81EC-1A25104BF2FB}" srcOrd="0" destOrd="0" parTransId="{9C56CA7C-CB16-4EF5-9692-445E5F4AB7A9}" sibTransId="{54487898-2566-46DB-A31D-6DA3DC2B0E21}"/>
    <dgm:cxn modelId="{3ECC4E7F-780E-4D40-A950-0D42AEB8223F}" type="presOf" srcId="{B5D862E6-7488-44AF-89CE-76C6441921B6}" destId="{2FF82B79-9060-47FB-842C-AE35E7D3F6B2}" srcOrd="0" destOrd="0" presId="urn:microsoft.com/office/officeart/2018/2/layout/IconVerticalSolidList"/>
    <dgm:cxn modelId="{8FC4A080-76B3-47D6-B68A-DD7EE1847D28}" type="presOf" srcId="{8AAAE75B-7FF8-4FC8-98CA-B886927CFA7F}" destId="{FA771261-C179-4284-A17A-16CF701CB48B}" srcOrd="0" destOrd="2" presId="urn:microsoft.com/office/officeart/2018/2/layout/IconVerticalSolidList"/>
    <dgm:cxn modelId="{8F67C184-0A92-4E0B-93BB-1DEA1C9C4B81}" type="presOf" srcId="{62EF1133-D7D8-4372-BE0E-C42B790D6A60}" destId="{10E9116C-146F-490F-A643-B4E3D7F80AF1}" srcOrd="0" destOrd="0" presId="urn:microsoft.com/office/officeart/2018/2/layout/IconVerticalSolidList"/>
    <dgm:cxn modelId="{5C21C789-5063-4026-9623-4DF479CAF650}" type="presOf" srcId="{204514AD-FC25-4C30-A644-D27B035B8004}" destId="{FA771261-C179-4284-A17A-16CF701CB48B}" srcOrd="0" destOrd="0" presId="urn:microsoft.com/office/officeart/2018/2/layout/IconVerticalSolidList"/>
    <dgm:cxn modelId="{83F6FEA0-4778-49AE-8C34-DEC9F8A4F856}" srcId="{98091B5A-90AF-440A-A156-35BA8D6EF508}" destId="{62EF1133-D7D8-4372-BE0E-C42B790D6A60}" srcOrd="1" destOrd="0" parTransId="{DC1D4A3B-DAD1-4EAC-AA55-2182DE73D525}" sibTransId="{ACDCA235-F4D9-4FA8-92F9-6EE8BAED4620}"/>
    <dgm:cxn modelId="{AB7ACBB0-4E6E-48B7-B5E4-953713C8A490}" srcId="{98091B5A-90AF-440A-A156-35BA8D6EF508}" destId="{FE4D1ADD-1FD2-4D96-BF13-4F2D6A39B9CD}" srcOrd="2" destOrd="0" parTransId="{34B9A48C-4954-4807-879B-C7D639FA2FD4}" sibTransId="{20E3B3C5-A6A3-471B-9ADC-525D699D4118}"/>
    <dgm:cxn modelId="{31F21AB3-0AFF-40D4-A464-416921ADA334}" srcId="{AE0850EB-049E-4E4B-A674-0C092013C683}" destId="{43DA91CD-30CB-4418-B4DF-4CEF8E1143B5}" srcOrd="1" destOrd="0" parTransId="{891BC984-42D6-4A96-AB81-BBFA07FB25E5}" sibTransId="{2EEB5E85-8826-47C4-978A-2FC24756E788}"/>
    <dgm:cxn modelId="{42186CBC-3C6B-424B-B647-FB917C295726}" srcId="{98091B5A-90AF-440A-A156-35BA8D6EF508}" destId="{0B860360-EBC4-491A-B330-C91F2199181B}" srcOrd="3" destOrd="0" parTransId="{0785A530-069B-447E-99F0-ECD3819F9866}" sibTransId="{2A07ED9B-BAD3-4E59-9F70-C067E4EE83ED}"/>
    <dgm:cxn modelId="{99054FC5-548A-479F-81C9-F57982B5DFCB}" type="presOf" srcId="{FE4D1ADD-1FD2-4D96-BF13-4F2D6A39B9CD}" destId="{17D45E8E-1886-4C12-AB09-2CF502D4DFF8}" srcOrd="0" destOrd="0" presId="urn:microsoft.com/office/officeart/2018/2/layout/IconVerticalSolidList"/>
    <dgm:cxn modelId="{528F61C8-A379-4CA8-B704-FFED3C5742D5}" srcId="{AE0850EB-049E-4E4B-A674-0C092013C683}" destId="{8AAAE75B-7FF8-4FC8-98CA-B886927CFA7F}" srcOrd="2" destOrd="0" parTransId="{B99A732B-1B42-4F22-8B3A-44CDE376886C}" sibTransId="{719F126E-AD47-491B-9553-E8CDD719AC39}"/>
    <dgm:cxn modelId="{0C2436CF-2CFC-41FC-BF07-DC36FC74CCE6}" srcId="{98091B5A-90AF-440A-A156-35BA8D6EF508}" destId="{B5D862E6-7488-44AF-89CE-76C6441921B6}" srcOrd="5" destOrd="0" parTransId="{7D1241BE-BEAB-425A-952B-D5D07B4C9EB7}" sibTransId="{B7769696-3CE8-4C14-A81A-B36F59DD4E08}"/>
    <dgm:cxn modelId="{4BFA69E1-FD75-4C98-9218-9D6527E513D1}" type="presOf" srcId="{3E05D884-D0FF-4C7B-81EC-1A25104BF2FB}" destId="{502C7281-A08A-42EC-B9B3-031B82CE85BA}" srcOrd="0" destOrd="0" presId="urn:microsoft.com/office/officeart/2018/2/layout/IconVerticalSolidList"/>
    <dgm:cxn modelId="{E4D5B9E4-6394-4CCA-954D-B6B9A53E5625}" srcId="{98091B5A-90AF-440A-A156-35BA8D6EF508}" destId="{A4CC55A3-34C3-43F4-992F-F45047EB54C2}" srcOrd="0" destOrd="0" parTransId="{6C945640-9A4C-4A63-90B8-02AFF4272565}" sibTransId="{DB4C3D93-AB68-4835-8924-28BB09A12F3F}"/>
    <dgm:cxn modelId="{FB5DCAE8-6C1F-4AE3-9A7A-AC227AE103A9}" type="presOf" srcId="{951895DF-04FF-4B13-81C9-9800310F95FA}" destId="{40AACA2D-E359-4684-9493-17E460E0BCFE}" srcOrd="0" destOrd="0" presId="urn:microsoft.com/office/officeart/2018/2/layout/IconVerticalSolidList"/>
    <dgm:cxn modelId="{8F2354EA-7938-4841-B965-5FA14B6AD0D5}" type="presOf" srcId="{3471F788-37D5-4BB0-9618-A63C66E43944}" destId="{697DF03E-B752-402A-89D7-524D57E0CB64}" srcOrd="0" destOrd="0" presId="urn:microsoft.com/office/officeart/2018/2/layout/IconVerticalSolidList"/>
    <dgm:cxn modelId="{2A23A9FA-6AE8-4EA4-8F75-3FBC636C262C}" srcId="{0B860360-EBC4-491A-B330-C91F2199181B}" destId="{951895DF-04FF-4B13-81C9-9800310F95FA}" srcOrd="0" destOrd="0" parTransId="{4970CAF8-7AFD-42AE-A83C-066DA51A11A5}" sibTransId="{466E09F8-54A9-448B-8684-248DF83FBFAB}"/>
    <dgm:cxn modelId="{ADB92C0D-8861-4F6C-806F-BB17E1E35926}" type="presParOf" srcId="{E33619EC-8FF8-4CA1-832A-79035D099DF0}" destId="{14304B4D-53D7-4095-A140-B1D53F14DE0B}" srcOrd="0" destOrd="0" presId="urn:microsoft.com/office/officeart/2018/2/layout/IconVerticalSolidList"/>
    <dgm:cxn modelId="{800858DA-D989-4215-BB50-C780D1878C9D}" type="presParOf" srcId="{14304B4D-53D7-4095-A140-B1D53F14DE0B}" destId="{2C423AC6-77D9-4D79-8586-563DA0833115}" srcOrd="0" destOrd="0" presId="urn:microsoft.com/office/officeart/2018/2/layout/IconVerticalSolidList"/>
    <dgm:cxn modelId="{3CA66F04-CDAC-4B5B-A3AF-9A3B95400416}" type="presParOf" srcId="{14304B4D-53D7-4095-A140-B1D53F14DE0B}" destId="{6BC6E901-62A2-4572-9F8B-403F06812900}" srcOrd="1" destOrd="0" presId="urn:microsoft.com/office/officeart/2018/2/layout/IconVerticalSolidList"/>
    <dgm:cxn modelId="{B2B81D0C-D52F-4BBD-9ED5-6306072E1D86}" type="presParOf" srcId="{14304B4D-53D7-4095-A140-B1D53F14DE0B}" destId="{1F0395E3-E4C7-4A9E-9435-B1D98879160A}" srcOrd="2" destOrd="0" presId="urn:microsoft.com/office/officeart/2018/2/layout/IconVerticalSolidList"/>
    <dgm:cxn modelId="{C9C60BA6-913E-4663-88B8-F8F167EDC04B}" type="presParOf" srcId="{14304B4D-53D7-4095-A140-B1D53F14DE0B}" destId="{788F38B2-4565-4CE7-9AD5-C8A72E8C6E36}" srcOrd="3" destOrd="0" presId="urn:microsoft.com/office/officeart/2018/2/layout/IconVerticalSolidList"/>
    <dgm:cxn modelId="{FF3CF5E5-D007-403D-AA6E-2D19D54707EB}" type="presParOf" srcId="{14304B4D-53D7-4095-A140-B1D53F14DE0B}" destId="{502C7281-A08A-42EC-B9B3-031B82CE85BA}" srcOrd="4" destOrd="0" presId="urn:microsoft.com/office/officeart/2018/2/layout/IconVerticalSolidList"/>
    <dgm:cxn modelId="{F1AC2AA9-FB08-4223-99B5-49C895E992C5}" type="presParOf" srcId="{E33619EC-8FF8-4CA1-832A-79035D099DF0}" destId="{FA48CD8E-3E55-4EAC-B156-92E416D445B9}" srcOrd="1" destOrd="0" presId="urn:microsoft.com/office/officeart/2018/2/layout/IconVerticalSolidList"/>
    <dgm:cxn modelId="{91F7720D-5CF2-4FED-9E2E-9FF89D95A66E}" type="presParOf" srcId="{E33619EC-8FF8-4CA1-832A-79035D099DF0}" destId="{3BDEE46D-4906-4097-A135-F1E0C3497F48}" srcOrd="2" destOrd="0" presId="urn:microsoft.com/office/officeart/2018/2/layout/IconVerticalSolidList"/>
    <dgm:cxn modelId="{BB31CF3F-AD58-4059-821F-57964901B68C}" type="presParOf" srcId="{3BDEE46D-4906-4097-A135-F1E0C3497F48}" destId="{477D7FBD-85B5-465A-A07D-4C67849450F2}" srcOrd="0" destOrd="0" presId="urn:microsoft.com/office/officeart/2018/2/layout/IconVerticalSolidList"/>
    <dgm:cxn modelId="{0EED6019-B326-421D-8D4B-01DE1B63A03A}" type="presParOf" srcId="{3BDEE46D-4906-4097-A135-F1E0C3497F48}" destId="{35EDB076-A3B6-4BA2-B22C-45133463DFF2}" srcOrd="1" destOrd="0" presId="urn:microsoft.com/office/officeart/2018/2/layout/IconVerticalSolidList"/>
    <dgm:cxn modelId="{073E04F0-E015-4623-8E5B-6400DAE2E836}" type="presParOf" srcId="{3BDEE46D-4906-4097-A135-F1E0C3497F48}" destId="{2F6BAB43-E748-4B27-BC73-11A6559B4639}" srcOrd="2" destOrd="0" presId="urn:microsoft.com/office/officeart/2018/2/layout/IconVerticalSolidList"/>
    <dgm:cxn modelId="{0DF42BA3-5151-40DF-A869-A472654EC0D8}" type="presParOf" srcId="{3BDEE46D-4906-4097-A135-F1E0C3497F48}" destId="{10E9116C-146F-490F-A643-B4E3D7F80AF1}" srcOrd="3" destOrd="0" presId="urn:microsoft.com/office/officeart/2018/2/layout/IconVerticalSolidList"/>
    <dgm:cxn modelId="{527229C8-6737-48B5-83EB-64BC3826A1AE}" type="presParOf" srcId="{3BDEE46D-4906-4097-A135-F1E0C3497F48}" destId="{697DF03E-B752-402A-89D7-524D57E0CB64}" srcOrd="4" destOrd="0" presId="urn:microsoft.com/office/officeart/2018/2/layout/IconVerticalSolidList"/>
    <dgm:cxn modelId="{54D408D6-D442-40B9-8D43-76FA52A1AC4D}" type="presParOf" srcId="{E33619EC-8FF8-4CA1-832A-79035D099DF0}" destId="{E8A64CE4-BF68-4863-A79E-82FB2A5C546B}" srcOrd="3" destOrd="0" presId="urn:microsoft.com/office/officeart/2018/2/layout/IconVerticalSolidList"/>
    <dgm:cxn modelId="{38CE293F-0AE7-4B03-94D1-74527B2AFAE6}" type="presParOf" srcId="{E33619EC-8FF8-4CA1-832A-79035D099DF0}" destId="{D5E61ADE-24B5-4C69-B25C-603309A14529}" srcOrd="4" destOrd="0" presId="urn:microsoft.com/office/officeart/2018/2/layout/IconVerticalSolidList"/>
    <dgm:cxn modelId="{B9975BEF-79E4-4708-A3B0-6C53B6BDC3EB}" type="presParOf" srcId="{D5E61ADE-24B5-4C69-B25C-603309A14529}" destId="{FF67FA2A-F4AB-41C8-A894-8D0C05E99B58}" srcOrd="0" destOrd="0" presId="urn:microsoft.com/office/officeart/2018/2/layout/IconVerticalSolidList"/>
    <dgm:cxn modelId="{CF02F2E9-6528-4628-BB9B-0B876D72CBB9}" type="presParOf" srcId="{D5E61ADE-24B5-4C69-B25C-603309A14529}" destId="{411C4A0B-0C0E-4C49-8A08-3FDBE346B407}" srcOrd="1" destOrd="0" presId="urn:microsoft.com/office/officeart/2018/2/layout/IconVerticalSolidList"/>
    <dgm:cxn modelId="{50E24C8A-3026-405C-8F23-D19A0C037438}" type="presParOf" srcId="{D5E61ADE-24B5-4C69-B25C-603309A14529}" destId="{E465E5F9-C828-4DA9-B5AE-D4B9EE5B8D7B}" srcOrd="2" destOrd="0" presId="urn:microsoft.com/office/officeart/2018/2/layout/IconVerticalSolidList"/>
    <dgm:cxn modelId="{E3F5F12E-AA60-475A-AECD-61FAFBED5711}" type="presParOf" srcId="{D5E61ADE-24B5-4C69-B25C-603309A14529}" destId="{17D45E8E-1886-4C12-AB09-2CF502D4DFF8}" srcOrd="3" destOrd="0" presId="urn:microsoft.com/office/officeart/2018/2/layout/IconVerticalSolidList"/>
    <dgm:cxn modelId="{0A0BBC91-88E0-492E-89A2-516740BD87CB}" type="presParOf" srcId="{D5E61ADE-24B5-4C69-B25C-603309A14529}" destId="{FBC2F350-054E-4D06-9601-42AD1A6C8C1E}" srcOrd="4" destOrd="0" presId="urn:microsoft.com/office/officeart/2018/2/layout/IconVerticalSolidList"/>
    <dgm:cxn modelId="{EDCD52DD-B8E1-4DEF-ACBB-7FBA5FA1311E}" type="presParOf" srcId="{E33619EC-8FF8-4CA1-832A-79035D099DF0}" destId="{74C5645B-2DE4-4B73-B75B-701648190E6C}" srcOrd="5" destOrd="0" presId="urn:microsoft.com/office/officeart/2018/2/layout/IconVerticalSolidList"/>
    <dgm:cxn modelId="{03EEB472-36DB-4FB6-9D8F-B1795E1689C6}" type="presParOf" srcId="{E33619EC-8FF8-4CA1-832A-79035D099DF0}" destId="{2043C956-2AF0-4D09-A44A-1322AD47CDE0}" srcOrd="6" destOrd="0" presId="urn:microsoft.com/office/officeart/2018/2/layout/IconVerticalSolidList"/>
    <dgm:cxn modelId="{4F1D443B-BB9B-41F1-B285-11C10D87796B}" type="presParOf" srcId="{2043C956-2AF0-4D09-A44A-1322AD47CDE0}" destId="{E96EE391-9A7A-4606-A672-13B810F3C660}" srcOrd="0" destOrd="0" presId="urn:microsoft.com/office/officeart/2018/2/layout/IconVerticalSolidList"/>
    <dgm:cxn modelId="{0F753671-AAA0-4605-9172-2CD51E8A96E8}" type="presParOf" srcId="{2043C956-2AF0-4D09-A44A-1322AD47CDE0}" destId="{AD375B59-5288-4B22-8A06-8330D9A61A12}" srcOrd="1" destOrd="0" presId="urn:microsoft.com/office/officeart/2018/2/layout/IconVerticalSolidList"/>
    <dgm:cxn modelId="{FA39FC71-6A86-4952-9C0E-1F71A5DB4A05}" type="presParOf" srcId="{2043C956-2AF0-4D09-A44A-1322AD47CDE0}" destId="{80B8A562-6FDE-4A87-8A71-63F4FB650BB4}" srcOrd="2" destOrd="0" presId="urn:microsoft.com/office/officeart/2018/2/layout/IconVerticalSolidList"/>
    <dgm:cxn modelId="{A748B415-CC16-4C54-8724-4C02FFB858D9}" type="presParOf" srcId="{2043C956-2AF0-4D09-A44A-1322AD47CDE0}" destId="{8EEF639C-227F-4A25-B4C2-7419E0902684}" srcOrd="3" destOrd="0" presId="urn:microsoft.com/office/officeart/2018/2/layout/IconVerticalSolidList"/>
    <dgm:cxn modelId="{6DF730D2-87CA-4A79-85BE-1C483FE189E5}" type="presParOf" srcId="{2043C956-2AF0-4D09-A44A-1322AD47CDE0}" destId="{40AACA2D-E359-4684-9493-17E460E0BCFE}" srcOrd="4" destOrd="0" presId="urn:microsoft.com/office/officeart/2018/2/layout/IconVerticalSolidList"/>
    <dgm:cxn modelId="{28577903-C114-404E-B99E-280A49697186}" type="presParOf" srcId="{E33619EC-8FF8-4CA1-832A-79035D099DF0}" destId="{AB309C4E-7F04-4F34-81C7-CE55C836813D}" srcOrd="7" destOrd="0" presId="urn:microsoft.com/office/officeart/2018/2/layout/IconVerticalSolidList"/>
    <dgm:cxn modelId="{04860D00-9F0F-43B6-8250-9A15B298C348}" type="presParOf" srcId="{E33619EC-8FF8-4CA1-832A-79035D099DF0}" destId="{5E9187DC-7837-44F8-A55B-06A6FAB84AE8}" srcOrd="8" destOrd="0" presId="urn:microsoft.com/office/officeart/2018/2/layout/IconVerticalSolidList"/>
    <dgm:cxn modelId="{07BB65F4-5C65-4A2B-BA72-EEF503B0EF4B}" type="presParOf" srcId="{5E9187DC-7837-44F8-A55B-06A6FAB84AE8}" destId="{8D899C87-9171-4E9A-894B-1A8262387AC7}" srcOrd="0" destOrd="0" presId="urn:microsoft.com/office/officeart/2018/2/layout/IconVerticalSolidList"/>
    <dgm:cxn modelId="{ED69A92C-B56C-4E8F-8E2A-00022557D2C7}" type="presParOf" srcId="{5E9187DC-7837-44F8-A55B-06A6FAB84AE8}" destId="{DFB37AC2-1439-4177-A894-6F8BE1BC3AE6}" srcOrd="1" destOrd="0" presId="urn:microsoft.com/office/officeart/2018/2/layout/IconVerticalSolidList"/>
    <dgm:cxn modelId="{B2CA433A-D720-4109-AFAF-1CDCC7BF0620}" type="presParOf" srcId="{5E9187DC-7837-44F8-A55B-06A6FAB84AE8}" destId="{EA65B7E2-33AF-4CE9-A39B-7748808406F1}" srcOrd="2" destOrd="0" presId="urn:microsoft.com/office/officeart/2018/2/layout/IconVerticalSolidList"/>
    <dgm:cxn modelId="{5FA1BA32-254A-46EF-B411-5D73505CA525}" type="presParOf" srcId="{5E9187DC-7837-44F8-A55B-06A6FAB84AE8}" destId="{35BCE188-007E-4041-B195-7EEC724BFB85}" srcOrd="3" destOrd="0" presId="urn:microsoft.com/office/officeart/2018/2/layout/IconVerticalSolidList"/>
    <dgm:cxn modelId="{391A22B9-E84C-4F9C-9E52-D82E27127F7F}" type="presParOf" srcId="{5E9187DC-7837-44F8-A55B-06A6FAB84AE8}" destId="{FA771261-C179-4284-A17A-16CF701CB48B}" srcOrd="4" destOrd="0" presId="urn:microsoft.com/office/officeart/2018/2/layout/IconVerticalSolidList"/>
    <dgm:cxn modelId="{38CF45B4-4020-427F-9527-45F138997392}" type="presParOf" srcId="{E33619EC-8FF8-4CA1-832A-79035D099DF0}" destId="{A5CB06B7-5022-4CD7-A3C9-5FCFB55D6762}" srcOrd="9" destOrd="0" presId="urn:microsoft.com/office/officeart/2018/2/layout/IconVerticalSolidList"/>
    <dgm:cxn modelId="{396ACCFA-466F-4EC0-B9ED-94F68DAD249D}" type="presParOf" srcId="{E33619EC-8FF8-4CA1-832A-79035D099DF0}" destId="{FA1B4B77-4BB9-446E-95DC-AA77382A3992}" srcOrd="10" destOrd="0" presId="urn:microsoft.com/office/officeart/2018/2/layout/IconVerticalSolidList"/>
    <dgm:cxn modelId="{1F685B32-79AF-47F6-8CED-81DB9DE74549}" type="presParOf" srcId="{FA1B4B77-4BB9-446E-95DC-AA77382A3992}" destId="{2B800BEE-7FDF-413A-B5E3-5C0246A0EB26}" srcOrd="0" destOrd="0" presId="urn:microsoft.com/office/officeart/2018/2/layout/IconVerticalSolidList"/>
    <dgm:cxn modelId="{238ADA4A-B95C-4D87-9A06-2FAB70D85631}" type="presParOf" srcId="{FA1B4B77-4BB9-446E-95DC-AA77382A3992}" destId="{E22A1BD1-200B-49AA-BAE9-B77010A0B815}" srcOrd="1" destOrd="0" presId="urn:microsoft.com/office/officeart/2018/2/layout/IconVerticalSolidList"/>
    <dgm:cxn modelId="{B58F03EB-45F6-44FE-AAE4-E40F76ED1858}" type="presParOf" srcId="{FA1B4B77-4BB9-446E-95DC-AA77382A3992}" destId="{6356FFFE-7C7A-4A1A-B40F-1290978DDA38}" srcOrd="2" destOrd="0" presId="urn:microsoft.com/office/officeart/2018/2/layout/IconVerticalSolidList"/>
    <dgm:cxn modelId="{462BBB27-B3FD-44B9-B992-4D67BD560834}" type="presParOf" srcId="{FA1B4B77-4BB9-446E-95DC-AA77382A3992}" destId="{2FF82B79-9060-47FB-842C-AE35E7D3F6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A9DA9-09E5-475A-A397-B47C5F8C4D1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FE00FF-275B-4E93-9601-36CAA7A7037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1800" dirty="0"/>
            <a:t>Das empresas empregadoras que nasceram em 2017, 76,2% sobreviveram em 2018, 59,6% em 2019, 49,4% em 2020, 42,3% em 2021, e apenas 37,3% sobreviveram em 2022. </a:t>
          </a:r>
          <a:endParaRPr lang="en-US" sz="1800" dirty="0"/>
        </a:p>
      </dgm:t>
    </dgm:pt>
    <dgm:pt modelId="{6B647B30-2454-4650-90F6-73ACC9DF3C8C}" type="parTrans" cxnId="{BE8455C8-3731-49D6-AE96-E17E6F8ADB1D}">
      <dgm:prSet/>
      <dgm:spPr/>
      <dgm:t>
        <a:bodyPr/>
        <a:lstStyle/>
        <a:p>
          <a:endParaRPr lang="en-US"/>
        </a:p>
      </dgm:t>
    </dgm:pt>
    <dgm:pt modelId="{BE55BCB7-0054-416C-B586-F992646085A4}" type="sibTrans" cxnId="{BE8455C8-3731-49D6-AE96-E17E6F8ADB1D}">
      <dgm:prSet/>
      <dgm:spPr/>
      <dgm:t>
        <a:bodyPr/>
        <a:lstStyle/>
        <a:p>
          <a:endParaRPr lang="en-US"/>
        </a:p>
      </dgm:t>
    </dgm:pt>
    <dgm:pt modelId="{F78685C0-CFA9-4801-9839-2EB38EC3671E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1800" dirty="0"/>
            <a:t>O percentual de sobreviventes no primeiro ano de sobrevivência apresenta um movimento crescente desde 2018: 74,4% das empresas nascidas em 2018 sobreviveram em 2019, enquanto 79,6% das empresas nascidas em 2021 sobreviveram em 2022.</a:t>
          </a:r>
          <a:endParaRPr lang="en-US" sz="1800" dirty="0"/>
        </a:p>
      </dgm:t>
    </dgm:pt>
    <dgm:pt modelId="{2326D509-2EC2-46C3-9D05-318293D980BB}" type="parTrans" cxnId="{259331E3-83F4-480B-A12D-0A87631F246D}">
      <dgm:prSet/>
      <dgm:spPr/>
      <dgm:t>
        <a:bodyPr/>
        <a:lstStyle/>
        <a:p>
          <a:endParaRPr lang="en-US"/>
        </a:p>
      </dgm:t>
    </dgm:pt>
    <dgm:pt modelId="{9378FDE4-8D0D-4911-89FD-7EF81B47108A}" type="sibTrans" cxnId="{259331E3-83F4-480B-A12D-0A87631F246D}">
      <dgm:prSet/>
      <dgm:spPr/>
      <dgm:t>
        <a:bodyPr/>
        <a:lstStyle/>
        <a:p>
          <a:endParaRPr lang="en-US"/>
        </a:p>
      </dgm:t>
    </dgm:pt>
    <dgm:pt modelId="{65DD9BEC-EC6F-4A10-B1A1-646346879FBF}" type="pres">
      <dgm:prSet presAssocID="{2DBA9DA9-09E5-475A-A397-B47C5F8C4D1E}" presName="root" presStyleCnt="0">
        <dgm:presLayoutVars>
          <dgm:dir/>
          <dgm:resizeHandles val="exact"/>
        </dgm:presLayoutVars>
      </dgm:prSet>
      <dgm:spPr/>
    </dgm:pt>
    <dgm:pt modelId="{9B99DF2D-098B-49D3-9DCD-ECCF2F2BBF6C}" type="pres">
      <dgm:prSet presAssocID="{2DFE00FF-275B-4E93-9601-36CAA7A7037A}" presName="compNode" presStyleCnt="0"/>
      <dgm:spPr/>
    </dgm:pt>
    <dgm:pt modelId="{E1EE0161-78AE-47F1-BB28-CAFF26DD7D73}" type="pres">
      <dgm:prSet presAssocID="{2DFE00FF-275B-4E93-9601-36CAA7A7037A}" presName="iconRect" presStyleLbl="node1" presStyleIdx="0" presStyleCnt="2" custLinFactNeighborX="-12406" custLinFactNeighborY="-7926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ábrica com preenchimento sólido"/>
        </a:ext>
      </dgm:extLst>
    </dgm:pt>
    <dgm:pt modelId="{5259A170-EB21-4AD8-89C0-2E52152EDE85}" type="pres">
      <dgm:prSet presAssocID="{2DFE00FF-275B-4E93-9601-36CAA7A7037A}" presName="spaceRect" presStyleCnt="0"/>
      <dgm:spPr/>
    </dgm:pt>
    <dgm:pt modelId="{36CF2EFB-74BF-4889-90F4-31AFB9B37BEC}" type="pres">
      <dgm:prSet presAssocID="{2DFE00FF-275B-4E93-9601-36CAA7A7037A}" presName="textRect" presStyleLbl="revTx" presStyleIdx="0" presStyleCnt="2" custScaleX="321501" custScaleY="117492" custLinFactNeighborX="-72" custLinFactNeighborY="-53008">
        <dgm:presLayoutVars>
          <dgm:chMax val="1"/>
          <dgm:chPref val="1"/>
        </dgm:presLayoutVars>
      </dgm:prSet>
      <dgm:spPr/>
    </dgm:pt>
    <dgm:pt modelId="{708B9A52-5132-40CA-A257-598081E8EC3A}" type="pres">
      <dgm:prSet presAssocID="{BE55BCB7-0054-416C-B586-F992646085A4}" presName="sibTrans" presStyleCnt="0"/>
      <dgm:spPr/>
    </dgm:pt>
    <dgm:pt modelId="{C4770A60-DB5A-49C2-8250-DDDE69BA5EBF}" type="pres">
      <dgm:prSet presAssocID="{F78685C0-CFA9-4801-9839-2EB38EC3671E}" presName="compNode" presStyleCnt="0"/>
      <dgm:spPr/>
    </dgm:pt>
    <dgm:pt modelId="{1395D256-E2B8-41DE-9F1C-1F25D62E4035}" type="pres">
      <dgm:prSet presAssocID="{F78685C0-CFA9-4801-9839-2EB38EC3671E}" presName="iconRect" presStyleLbl="node1" presStyleIdx="1" presStyleCnt="2" custLinFactNeighborX="7761" custLinFactNeighborY="-513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áfico de barras com tendência ascendente com preenchimento sólido"/>
        </a:ext>
      </dgm:extLst>
    </dgm:pt>
    <dgm:pt modelId="{193977B7-99D7-4A9E-86C4-92C740BD605A}" type="pres">
      <dgm:prSet presAssocID="{F78685C0-CFA9-4801-9839-2EB38EC3671E}" presName="spaceRect" presStyleCnt="0"/>
      <dgm:spPr/>
    </dgm:pt>
    <dgm:pt modelId="{E06B1615-DF42-4BB8-AB0A-0D7099E052A8}" type="pres">
      <dgm:prSet presAssocID="{F78685C0-CFA9-4801-9839-2EB38EC3671E}" presName="textRect" presStyleLbl="revTx" presStyleIdx="1" presStyleCnt="2" custScaleX="310773" custLinFactNeighborX="1981" custLinFactNeighborY="2075">
        <dgm:presLayoutVars>
          <dgm:chMax val="1"/>
          <dgm:chPref val="1"/>
        </dgm:presLayoutVars>
      </dgm:prSet>
      <dgm:spPr/>
    </dgm:pt>
  </dgm:ptLst>
  <dgm:cxnLst>
    <dgm:cxn modelId="{63E9A31E-0275-44A7-BFE0-D75E5FC187F1}" type="presOf" srcId="{F78685C0-CFA9-4801-9839-2EB38EC3671E}" destId="{E06B1615-DF42-4BB8-AB0A-0D7099E052A8}" srcOrd="0" destOrd="0" presId="urn:microsoft.com/office/officeart/2018/2/layout/IconLabelList"/>
    <dgm:cxn modelId="{DB19413A-74E4-406A-8D30-E34EE5B16767}" type="presOf" srcId="{2DBA9DA9-09E5-475A-A397-B47C5F8C4D1E}" destId="{65DD9BEC-EC6F-4A10-B1A1-646346879FBF}" srcOrd="0" destOrd="0" presId="urn:microsoft.com/office/officeart/2018/2/layout/IconLabelList"/>
    <dgm:cxn modelId="{BE8455C8-3731-49D6-AE96-E17E6F8ADB1D}" srcId="{2DBA9DA9-09E5-475A-A397-B47C5F8C4D1E}" destId="{2DFE00FF-275B-4E93-9601-36CAA7A7037A}" srcOrd="0" destOrd="0" parTransId="{6B647B30-2454-4650-90F6-73ACC9DF3C8C}" sibTransId="{BE55BCB7-0054-416C-B586-F992646085A4}"/>
    <dgm:cxn modelId="{259331E3-83F4-480B-A12D-0A87631F246D}" srcId="{2DBA9DA9-09E5-475A-A397-B47C5F8C4D1E}" destId="{F78685C0-CFA9-4801-9839-2EB38EC3671E}" srcOrd="1" destOrd="0" parTransId="{2326D509-2EC2-46C3-9D05-318293D980BB}" sibTransId="{9378FDE4-8D0D-4911-89FD-7EF81B47108A}"/>
    <dgm:cxn modelId="{3344E1F7-75EC-4228-9F0F-716D41881BF2}" type="presOf" srcId="{2DFE00FF-275B-4E93-9601-36CAA7A7037A}" destId="{36CF2EFB-74BF-4889-90F4-31AFB9B37BEC}" srcOrd="0" destOrd="0" presId="urn:microsoft.com/office/officeart/2018/2/layout/IconLabelList"/>
    <dgm:cxn modelId="{ECC3688A-010A-480D-A944-5DA5BFA8F41A}" type="presParOf" srcId="{65DD9BEC-EC6F-4A10-B1A1-646346879FBF}" destId="{9B99DF2D-098B-49D3-9DCD-ECCF2F2BBF6C}" srcOrd="0" destOrd="0" presId="urn:microsoft.com/office/officeart/2018/2/layout/IconLabelList"/>
    <dgm:cxn modelId="{E1C45E7E-A3CF-4BF3-96B6-613A209A7AB0}" type="presParOf" srcId="{9B99DF2D-098B-49D3-9DCD-ECCF2F2BBF6C}" destId="{E1EE0161-78AE-47F1-BB28-CAFF26DD7D73}" srcOrd="0" destOrd="0" presId="urn:microsoft.com/office/officeart/2018/2/layout/IconLabelList"/>
    <dgm:cxn modelId="{720B25F8-4557-4027-B9D0-91DC4E1AA8B5}" type="presParOf" srcId="{9B99DF2D-098B-49D3-9DCD-ECCF2F2BBF6C}" destId="{5259A170-EB21-4AD8-89C0-2E52152EDE85}" srcOrd="1" destOrd="0" presId="urn:microsoft.com/office/officeart/2018/2/layout/IconLabelList"/>
    <dgm:cxn modelId="{F6E76762-AEE4-4D8F-8A09-C7C15610A96E}" type="presParOf" srcId="{9B99DF2D-098B-49D3-9DCD-ECCF2F2BBF6C}" destId="{36CF2EFB-74BF-4889-90F4-31AFB9B37BEC}" srcOrd="2" destOrd="0" presId="urn:microsoft.com/office/officeart/2018/2/layout/IconLabelList"/>
    <dgm:cxn modelId="{112BC26D-B7D4-42B2-8C9B-5AC19926F1E6}" type="presParOf" srcId="{65DD9BEC-EC6F-4A10-B1A1-646346879FBF}" destId="{708B9A52-5132-40CA-A257-598081E8EC3A}" srcOrd="1" destOrd="0" presId="urn:microsoft.com/office/officeart/2018/2/layout/IconLabelList"/>
    <dgm:cxn modelId="{D4B560BE-E0E9-4151-A2A7-1133C3FBEC9D}" type="presParOf" srcId="{65DD9BEC-EC6F-4A10-B1A1-646346879FBF}" destId="{C4770A60-DB5A-49C2-8250-DDDE69BA5EBF}" srcOrd="2" destOrd="0" presId="urn:microsoft.com/office/officeart/2018/2/layout/IconLabelList"/>
    <dgm:cxn modelId="{23BE4435-E732-4420-9667-3B3FCA2C0A51}" type="presParOf" srcId="{C4770A60-DB5A-49C2-8250-DDDE69BA5EBF}" destId="{1395D256-E2B8-41DE-9F1C-1F25D62E4035}" srcOrd="0" destOrd="0" presId="urn:microsoft.com/office/officeart/2018/2/layout/IconLabelList"/>
    <dgm:cxn modelId="{38F304F4-B638-4ED2-8FCC-31DA617A1E06}" type="presParOf" srcId="{C4770A60-DB5A-49C2-8250-DDDE69BA5EBF}" destId="{193977B7-99D7-4A9E-86C4-92C740BD605A}" srcOrd="1" destOrd="0" presId="urn:microsoft.com/office/officeart/2018/2/layout/IconLabelList"/>
    <dgm:cxn modelId="{3B14ADB3-1DBF-4A74-85FF-53E8A8029694}" type="presParOf" srcId="{C4770A60-DB5A-49C2-8250-DDDE69BA5EBF}" destId="{E06B1615-DF42-4BB8-AB0A-0D7099E052A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23AC6-77D9-4D79-8586-563DA0833115}">
      <dsp:nvSpPr>
        <dsp:cNvPr id="0" name=""/>
        <dsp:cNvSpPr/>
      </dsp:nvSpPr>
      <dsp:spPr>
        <a:xfrm>
          <a:off x="0" y="4359"/>
          <a:ext cx="5102225" cy="739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6E901-62A2-4572-9F8B-403F06812900}">
      <dsp:nvSpPr>
        <dsp:cNvPr id="0" name=""/>
        <dsp:cNvSpPr/>
      </dsp:nvSpPr>
      <dsp:spPr>
        <a:xfrm>
          <a:off x="223782" y="170808"/>
          <a:ext cx="406877" cy="4068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F38B2-4565-4CE7-9AD5-C8A72E8C6E36}">
      <dsp:nvSpPr>
        <dsp:cNvPr id="0" name=""/>
        <dsp:cNvSpPr/>
      </dsp:nvSpPr>
      <dsp:spPr>
        <a:xfrm>
          <a:off x="854442" y="4359"/>
          <a:ext cx="2296001" cy="739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93" tIns="78293" rIns="78293" bIns="782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7,9 milhões</a:t>
          </a:r>
        </a:p>
      </dsp:txBody>
      <dsp:txXfrm>
        <a:off x="854442" y="4359"/>
        <a:ext cx="2296001" cy="739776"/>
      </dsp:txXfrm>
    </dsp:sp>
    <dsp:sp modelId="{502C7281-A08A-42EC-B9B3-031B82CE85BA}">
      <dsp:nvSpPr>
        <dsp:cNvPr id="0" name=""/>
        <dsp:cNvSpPr/>
      </dsp:nvSpPr>
      <dsp:spPr>
        <a:xfrm>
          <a:off x="3150443" y="4359"/>
          <a:ext cx="1950946" cy="739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93" tIns="78293" rIns="78293" bIns="7829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Empresas ativas</a:t>
          </a:r>
        </a:p>
      </dsp:txBody>
      <dsp:txXfrm>
        <a:off x="3150443" y="4359"/>
        <a:ext cx="1950946" cy="739776"/>
      </dsp:txXfrm>
    </dsp:sp>
    <dsp:sp modelId="{477D7FBD-85B5-465A-A07D-4C67849450F2}">
      <dsp:nvSpPr>
        <dsp:cNvPr id="0" name=""/>
        <dsp:cNvSpPr/>
      </dsp:nvSpPr>
      <dsp:spPr>
        <a:xfrm>
          <a:off x="0" y="929080"/>
          <a:ext cx="5102225" cy="739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DB076-A3B6-4BA2-B22C-45133463DFF2}">
      <dsp:nvSpPr>
        <dsp:cNvPr id="0" name=""/>
        <dsp:cNvSpPr/>
      </dsp:nvSpPr>
      <dsp:spPr>
        <a:xfrm>
          <a:off x="223782" y="1095529"/>
          <a:ext cx="406877" cy="4068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9116C-146F-490F-A643-B4E3D7F80AF1}">
      <dsp:nvSpPr>
        <dsp:cNvPr id="0" name=""/>
        <dsp:cNvSpPr/>
      </dsp:nvSpPr>
      <dsp:spPr>
        <a:xfrm>
          <a:off x="854442" y="929080"/>
          <a:ext cx="2296001" cy="739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93" tIns="78293" rIns="78293" bIns="782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2,6 milhões</a:t>
          </a:r>
        </a:p>
      </dsp:txBody>
      <dsp:txXfrm>
        <a:off x="854442" y="929080"/>
        <a:ext cx="2296001" cy="739776"/>
      </dsp:txXfrm>
    </dsp:sp>
    <dsp:sp modelId="{697DF03E-B752-402A-89D7-524D57E0CB64}">
      <dsp:nvSpPr>
        <dsp:cNvPr id="0" name=""/>
        <dsp:cNvSpPr/>
      </dsp:nvSpPr>
      <dsp:spPr>
        <a:xfrm>
          <a:off x="3150443" y="929080"/>
          <a:ext cx="1950946" cy="739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93" tIns="78293" rIns="78293" bIns="7829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Empresas empregadoras</a:t>
          </a:r>
        </a:p>
      </dsp:txBody>
      <dsp:txXfrm>
        <a:off x="3150443" y="929080"/>
        <a:ext cx="1950946" cy="739776"/>
      </dsp:txXfrm>
    </dsp:sp>
    <dsp:sp modelId="{FF67FA2A-F4AB-41C8-A894-8D0C05E99B58}">
      <dsp:nvSpPr>
        <dsp:cNvPr id="0" name=""/>
        <dsp:cNvSpPr/>
      </dsp:nvSpPr>
      <dsp:spPr>
        <a:xfrm>
          <a:off x="0" y="1853801"/>
          <a:ext cx="5102225" cy="739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C4A0B-0C0E-4C49-8A08-3FDBE346B407}">
      <dsp:nvSpPr>
        <dsp:cNvPr id="0" name=""/>
        <dsp:cNvSpPr/>
      </dsp:nvSpPr>
      <dsp:spPr>
        <a:xfrm>
          <a:off x="223782" y="2020250"/>
          <a:ext cx="406877" cy="4068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45E8E-1886-4C12-AB09-2CF502D4DFF8}">
      <dsp:nvSpPr>
        <dsp:cNvPr id="0" name=""/>
        <dsp:cNvSpPr/>
      </dsp:nvSpPr>
      <dsp:spPr>
        <a:xfrm>
          <a:off x="854442" y="1853801"/>
          <a:ext cx="2296001" cy="739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93" tIns="78293" rIns="78293" bIns="782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40,5 milhões</a:t>
          </a:r>
        </a:p>
      </dsp:txBody>
      <dsp:txXfrm>
        <a:off x="854442" y="1853801"/>
        <a:ext cx="2296001" cy="739776"/>
      </dsp:txXfrm>
    </dsp:sp>
    <dsp:sp modelId="{FBC2F350-054E-4D06-9601-42AD1A6C8C1E}">
      <dsp:nvSpPr>
        <dsp:cNvPr id="0" name=""/>
        <dsp:cNvSpPr/>
      </dsp:nvSpPr>
      <dsp:spPr>
        <a:xfrm>
          <a:off x="3150443" y="1853801"/>
          <a:ext cx="1950946" cy="739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93" tIns="78293" rIns="78293" bIns="7829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Pessoas ocupadas</a:t>
          </a:r>
        </a:p>
      </dsp:txBody>
      <dsp:txXfrm>
        <a:off x="3150443" y="1853801"/>
        <a:ext cx="1950946" cy="739776"/>
      </dsp:txXfrm>
    </dsp:sp>
    <dsp:sp modelId="{E96EE391-9A7A-4606-A672-13B810F3C660}">
      <dsp:nvSpPr>
        <dsp:cNvPr id="0" name=""/>
        <dsp:cNvSpPr/>
      </dsp:nvSpPr>
      <dsp:spPr>
        <a:xfrm>
          <a:off x="0" y="2778522"/>
          <a:ext cx="5102225" cy="739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75B59-5288-4B22-8A06-8330D9A61A12}">
      <dsp:nvSpPr>
        <dsp:cNvPr id="0" name=""/>
        <dsp:cNvSpPr/>
      </dsp:nvSpPr>
      <dsp:spPr>
        <a:xfrm>
          <a:off x="223782" y="2944971"/>
          <a:ext cx="406877" cy="4068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F639C-227F-4A25-B4C2-7419E0902684}">
      <dsp:nvSpPr>
        <dsp:cNvPr id="0" name=""/>
        <dsp:cNvSpPr/>
      </dsp:nvSpPr>
      <dsp:spPr>
        <a:xfrm>
          <a:off x="854442" y="2778522"/>
          <a:ext cx="2296001" cy="739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93" tIns="78293" rIns="78293" bIns="782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3,6 milhões</a:t>
          </a:r>
        </a:p>
      </dsp:txBody>
      <dsp:txXfrm>
        <a:off x="854442" y="2778522"/>
        <a:ext cx="2296001" cy="739776"/>
      </dsp:txXfrm>
    </dsp:sp>
    <dsp:sp modelId="{40AACA2D-E359-4684-9493-17E460E0BCFE}">
      <dsp:nvSpPr>
        <dsp:cNvPr id="0" name=""/>
        <dsp:cNvSpPr/>
      </dsp:nvSpPr>
      <dsp:spPr>
        <a:xfrm>
          <a:off x="3150443" y="2778522"/>
          <a:ext cx="1950946" cy="739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93" tIns="78293" rIns="78293" bIns="7829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Pessoas assalariadas</a:t>
          </a:r>
        </a:p>
      </dsp:txBody>
      <dsp:txXfrm>
        <a:off x="3150443" y="2778522"/>
        <a:ext cx="1950946" cy="739776"/>
      </dsp:txXfrm>
    </dsp:sp>
    <dsp:sp modelId="{8D899C87-9171-4E9A-894B-1A8262387AC7}">
      <dsp:nvSpPr>
        <dsp:cNvPr id="0" name=""/>
        <dsp:cNvSpPr/>
      </dsp:nvSpPr>
      <dsp:spPr>
        <a:xfrm>
          <a:off x="0" y="3703243"/>
          <a:ext cx="5102225" cy="739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37AC2-1439-4177-A894-6F8BE1BC3AE6}">
      <dsp:nvSpPr>
        <dsp:cNvPr id="0" name=""/>
        <dsp:cNvSpPr/>
      </dsp:nvSpPr>
      <dsp:spPr>
        <a:xfrm>
          <a:off x="223782" y="3869692"/>
          <a:ext cx="406877" cy="4068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CE188-007E-4041-B195-7EEC724BFB85}">
      <dsp:nvSpPr>
        <dsp:cNvPr id="0" name=""/>
        <dsp:cNvSpPr/>
      </dsp:nvSpPr>
      <dsp:spPr>
        <a:xfrm>
          <a:off x="854442" y="3703243"/>
          <a:ext cx="2296001" cy="739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93" tIns="78293" rIns="78293" bIns="782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R$ 1,4 tri</a:t>
          </a:r>
        </a:p>
      </dsp:txBody>
      <dsp:txXfrm>
        <a:off x="854442" y="3703243"/>
        <a:ext cx="2296001" cy="739776"/>
      </dsp:txXfrm>
    </dsp:sp>
    <dsp:sp modelId="{FA771261-C179-4284-A17A-16CF701CB48B}">
      <dsp:nvSpPr>
        <dsp:cNvPr id="0" name=""/>
        <dsp:cNvSpPr/>
      </dsp:nvSpPr>
      <dsp:spPr>
        <a:xfrm>
          <a:off x="3150443" y="3703243"/>
          <a:ext cx="1950946" cy="739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93" tIns="78293" rIns="78293" bIns="7829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Salários e outras remunerações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3150443" y="3703243"/>
        <a:ext cx="1950946" cy="739776"/>
      </dsp:txXfrm>
    </dsp:sp>
    <dsp:sp modelId="{2B800BEE-7FDF-413A-B5E3-5C0246A0EB26}">
      <dsp:nvSpPr>
        <dsp:cNvPr id="0" name=""/>
        <dsp:cNvSpPr/>
      </dsp:nvSpPr>
      <dsp:spPr>
        <a:xfrm>
          <a:off x="0" y="4627964"/>
          <a:ext cx="5102225" cy="7397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A1BD1-200B-49AA-BAE9-B77010A0B815}">
      <dsp:nvSpPr>
        <dsp:cNvPr id="0" name=""/>
        <dsp:cNvSpPr/>
      </dsp:nvSpPr>
      <dsp:spPr>
        <a:xfrm>
          <a:off x="223782" y="4794413"/>
          <a:ext cx="406877" cy="4068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82B79-9060-47FB-842C-AE35E7D3F6B2}">
      <dsp:nvSpPr>
        <dsp:cNvPr id="0" name=""/>
        <dsp:cNvSpPr/>
      </dsp:nvSpPr>
      <dsp:spPr>
        <a:xfrm>
          <a:off x="854442" y="4627964"/>
          <a:ext cx="4246947" cy="739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93" tIns="78293" rIns="78293" bIns="7829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854442" y="4627964"/>
        <a:ext cx="4246947" cy="739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0161-78AE-47F1-BB28-CAFF26DD7D73}">
      <dsp:nvSpPr>
        <dsp:cNvPr id="0" name=""/>
        <dsp:cNvSpPr/>
      </dsp:nvSpPr>
      <dsp:spPr>
        <a:xfrm>
          <a:off x="1777512" y="802011"/>
          <a:ext cx="602753" cy="4783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F2EFB-74BF-4889-90F4-31AFB9B37BEC}">
      <dsp:nvSpPr>
        <dsp:cNvPr id="0" name=""/>
        <dsp:cNvSpPr/>
      </dsp:nvSpPr>
      <dsp:spPr>
        <a:xfrm>
          <a:off x="0" y="1278355"/>
          <a:ext cx="4306355" cy="1088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Das empresas empregadoras que nasceram em 2017, 76,2% sobreviveram em 2018, 59,6% em 2019, 49,4% em 2020, 42,3% em 2021, e apenas 37,3% sobreviveram em 2022. </a:t>
          </a:r>
          <a:endParaRPr lang="en-US" sz="1800" kern="1200" dirty="0"/>
        </a:p>
      </dsp:txBody>
      <dsp:txXfrm>
        <a:off x="0" y="1278355"/>
        <a:ext cx="4306355" cy="1088267"/>
      </dsp:txXfrm>
    </dsp:sp>
    <dsp:sp modelId="{1395D256-E2B8-41DE-9F1C-1F25D62E4035}">
      <dsp:nvSpPr>
        <dsp:cNvPr id="0" name=""/>
        <dsp:cNvSpPr/>
      </dsp:nvSpPr>
      <dsp:spPr>
        <a:xfrm>
          <a:off x="1899070" y="3167643"/>
          <a:ext cx="602753" cy="4833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B1615-DF42-4BB8-AB0A-0D7099E052A8}">
      <dsp:nvSpPr>
        <dsp:cNvPr id="0" name=""/>
        <dsp:cNvSpPr/>
      </dsp:nvSpPr>
      <dsp:spPr>
        <a:xfrm>
          <a:off x="98872" y="3887724"/>
          <a:ext cx="4162658" cy="926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 percentual de sobreviventes no primeiro ano de sobrevivência apresenta um movimento crescente desde 2018: 74,4% das empresas nascidas em 2018 sobreviveram em 2019, enquanto 79,6% das empresas nascidas em 2021 sobreviveram em 2022.</a:t>
          </a:r>
          <a:endParaRPr lang="en-US" sz="1800" kern="1200" dirty="0"/>
        </a:p>
      </dsp:txBody>
      <dsp:txXfrm>
        <a:off x="98872" y="3887724"/>
        <a:ext cx="4162658" cy="926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B5E40483-C34E-475B-A99E-5EF017C1EB3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F75F878-F031-4772-B9FD-7946C87EE1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3EAA030-E181-44CE-982B-6757BE2E4AD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EC29575-F006-4D4C-AEE3-A0753327AB0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B75B73A-F8FC-4723-99AD-A844C5544DE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A097672-B6A6-4D5B-A5D3-BC920DB8D0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7F71F31-AAF3-4052-8D2A-CF93F3C08A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A5EB210E-EA9F-413E-ADA6-1AB09AF6F8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2EE397-B33A-4B12-B39B-1CC5C47A47D8}" type="slidenum">
              <a:rPr lang="pt-BR" altLang="pt-BR" sz="1400" smtClean="0"/>
              <a:pPr>
                <a:spcBef>
                  <a:spcPct val="0"/>
                </a:spcBef>
              </a:pPr>
              <a:t>1</a:t>
            </a:fld>
            <a:endParaRPr lang="pt-BR" altLang="pt-BR" sz="1400"/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0FF4A341-9928-4243-A8E2-10FB4B629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12989DE-350B-4676-A941-48AC5901F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7F71F31-AAF3-4052-8D2A-CF93F3C08AC7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1379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7F71F31-AAF3-4052-8D2A-CF93F3C08AC7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0793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7F71F31-AAF3-4052-8D2A-CF93F3C08AC7}" type="slidenum">
              <a:rPr lang="pt-BR" altLang="pt-BR" smtClean="0"/>
              <a:pPr>
                <a:defRPr/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3270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7F71F31-AAF3-4052-8D2A-CF93F3C08AC7}" type="slidenum">
              <a:rPr lang="pt-BR" altLang="pt-BR" smtClean="0"/>
              <a:pPr>
                <a:defRPr/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3068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E0FFBBC4-9BB0-4615-9732-5D73EA6A2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29BF4307-D614-4280-8E86-3CB973BD1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29696B85-DA02-42BB-B6D4-602ED5E867F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635236C-E219-4E3A-B8D8-ED64E4FE4FA6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85CEB-0917-C45F-2866-506BFBAA9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0F843B78-A3B1-9284-5019-5EE312179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2E6A5D3E-E609-2750-B620-217BC42BB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275D55DA-B687-5C4E-9D9B-78BD86FE6CC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635236C-E219-4E3A-B8D8-ED64E4FE4FA6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8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3813A-3D2B-60AC-868B-86F156E7C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5F10F24F-AF58-1B1C-E17D-913A59302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DFFBC387-D23E-8279-644B-A89B2A01A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C952B4FD-BB80-4606-DC4F-CC5CE22EBA8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635236C-E219-4E3A-B8D8-ED64E4FE4FA6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30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23036-D709-3040-ED5F-0A4633B43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FD04A47A-EC5C-268A-87D7-F9D19D68F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45E44309-E604-4258-A3EA-C00D2F7DD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B960034B-CA3C-8C9A-34D2-CB10D4B0FAD2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635236C-E219-4E3A-B8D8-ED64E4FE4FA6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09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AAF15-D820-A352-1C4D-02340952A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E0BE999F-F954-AC3A-39E2-3903EC0B5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122775AD-2D4B-EAC5-FD92-7E1B677D8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3BA15C30-ABE8-82CE-67FE-DE01EAC756D1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635236C-E219-4E3A-B8D8-ED64E4FE4FA6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99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>
            <a:extLst>
              <a:ext uri="{FF2B5EF4-FFF2-40B4-BE49-F238E27FC236}">
                <a16:creationId xmlns:a16="http://schemas.microsoft.com/office/drawing/2014/main" id="{DBE4C9AB-B14F-47E9-AF4D-4795F1240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Espaço Reservado para Anotações 2">
            <a:extLst>
              <a:ext uri="{FF2B5EF4-FFF2-40B4-BE49-F238E27FC236}">
                <a16:creationId xmlns:a16="http://schemas.microsoft.com/office/drawing/2014/main" id="{6CC6FE5E-E24E-48A0-9185-64065CDDF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0" dirty="0"/>
          </a:p>
        </p:txBody>
      </p:sp>
      <p:sp>
        <p:nvSpPr>
          <p:cNvPr id="13316" name="Espaço Reservado para Número de Slide 3">
            <a:extLst>
              <a:ext uri="{FF2B5EF4-FFF2-40B4-BE49-F238E27FC236}">
                <a16:creationId xmlns:a16="http://schemas.microsoft.com/office/drawing/2014/main" id="{47217674-AF08-44B2-9C81-84E2C7D5834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F8AB99C-3239-44B6-B7BF-6E7FC6CBD2A8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7F71F31-AAF3-4052-8D2A-CF93F3C08AC7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8644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C0ABD-8A92-64A9-BD7B-59208AC4A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>
            <a:extLst>
              <a:ext uri="{FF2B5EF4-FFF2-40B4-BE49-F238E27FC236}">
                <a16:creationId xmlns:a16="http://schemas.microsoft.com/office/drawing/2014/main" id="{111D3FCE-B27D-FB40-117A-A38C098BB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Espaço Reservado para Anotações 2">
            <a:extLst>
              <a:ext uri="{FF2B5EF4-FFF2-40B4-BE49-F238E27FC236}">
                <a16:creationId xmlns:a16="http://schemas.microsoft.com/office/drawing/2014/main" id="{5FD15CE5-C682-456E-9BF8-8C188D4D5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0" dirty="0"/>
          </a:p>
        </p:txBody>
      </p:sp>
      <p:sp>
        <p:nvSpPr>
          <p:cNvPr id="13316" name="Espaço Reservado para Número de Slide 3">
            <a:extLst>
              <a:ext uri="{FF2B5EF4-FFF2-40B4-BE49-F238E27FC236}">
                <a16:creationId xmlns:a16="http://schemas.microsoft.com/office/drawing/2014/main" id="{FF425DE5-E276-A827-A4CA-CD7CC61BC38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F8AB99C-3239-44B6-B7BF-6E7FC6CBD2A8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99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7F71F31-AAF3-4052-8D2A-CF93F3C08AC7}" type="slidenum">
              <a:rPr lang="pt-BR" altLang="pt-BR" smtClean="0"/>
              <a:pPr>
                <a:defRPr/>
              </a:pPr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4639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6057D-2F49-A506-3A1D-3F3F51A9A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D51220D-799F-388F-5867-5BAFD392F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7A43322-ACAE-7905-3D3D-633F7D2EE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54CE72-7AFC-3BBB-618A-559C75AD9C2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7F71F31-AAF3-4052-8D2A-CF93F3C08AC7}" type="slidenum">
              <a:rPr lang="pt-BR" altLang="pt-BR" smtClean="0"/>
              <a:pPr>
                <a:defRPr/>
              </a:pPr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9105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65DE8-FCAD-C41A-EBE0-31327E9A6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9A7DFAF-1E00-6504-265D-AFD3F5933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B671A7F-57B7-0EFF-0978-19F615D3A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ED8E34-83AE-1AEB-0B61-93D5E04B6EB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7F71F31-AAF3-4052-8D2A-CF93F3C08AC7}" type="slidenum">
              <a:rPr lang="pt-BR" altLang="pt-BR" smtClean="0"/>
              <a:pPr>
                <a:defRPr/>
              </a:pPr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8067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8178109D-AA49-40A4-9F33-7C27F2AFD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C39C9A33-7DB3-4FF7-9EA6-CC1D8083C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57008CAD-9AE1-4541-ABB5-2B7F748E5E7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C1EAB-CEA7-7CD8-3051-34A1A6A47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CA116628-8C79-8C8E-8CF8-0FC353C1A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96DF1C4B-155D-6B7D-841D-7629A3DB0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ED0A4D43-D1BD-0F7A-1067-AC0C66F7C4D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58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10E67-928A-3E86-123E-1FFB3A513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E31ABA46-A0D5-7749-AC95-D20F7B5DA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6E6FEA97-6D48-6975-FAC1-ED3B9E693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DCD8F86E-E92E-7EF2-CF1B-E7ABFB290B3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72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4C34F-AB15-1317-1C3A-68DC59DA5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D40ACECA-D6F2-9267-DEDC-26285E635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00AA8D05-A1D8-0BA9-FA68-6F3AAEA61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78EF7259-C5FC-8482-0B2B-9F9C6CFC368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822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A8E9F-7454-690B-57CE-8525240A2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80ED8CF1-5C90-FD86-3E7A-88F8E0E6D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7918CA93-FFFD-4DA8-A212-696807067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4D21B2BD-B1A9-3E13-286C-BAC44E02A20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66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13BC4-C0F8-385D-8F29-424B2FAF0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7C039FB3-707E-5C42-3D4D-D6F3E1426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7882D3A9-AC2D-43D4-170E-A94526E3A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05683D23-BCAE-99CD-DF68-56F3D47DBB2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7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6057D-2F49-A506-3A1D-3F3F51A9A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D51220D-799F-388F-5867-5BAFD392F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7A43322-ACAE-7905-3D3D-633F7D2EE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54CE72-7AFC-3BBB-618A-559C75AD9C2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7F71F31-AAF3-4052-8D2A-CF93F3C08AC7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91051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70934-4093-7AFB-8A3D-852E9E223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A5C3BAC2-1B07-555B-C1BD-F83BC89E7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67B0DDCD-00FF-F488-8B60-B5C7C9702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5796C46C-00CE-032F-E4F1-6C555CAC883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44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DB6A3-C2BD-44D5-6A51-478D525D6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E3A048A0-460C-5F34-3765-DE112BF03C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64D91E2D-6B16-DD22-762C-D3570F582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08B69320-9742-64AC-0AA9-DA32462D3A7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144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0C17B-E5A9-A01C-917C-662DD663D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8943C4FD-CE9A-B687-F624-EC1AEB62B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CF273DE9-57DB-7607-2C65-31DE08CBB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DB48652E-3118-75C6-1385-6AA793882DE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932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CB048-0849-69E8-3CB4-B081533D0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6A9E9B04-ADE1-A362-5567-46A2355EAC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44B7F3AB-DE1C-A7A5-C5A1-5BAEF78DA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811A932F-0DD1-DDAE-D798-3E56CA28765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18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464FE-2145-2C2B-2F4B-F86D700AF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346A02D4-F193-5AA1-51F8-8E4A3FCC8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9957B6D2-A7BB-F664-37AC-458BC2D5D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59F4990D-14EF-2980-DBBE-9CA60C52FD6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972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C590F-CCEF-5FFA-1943-A72DE242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246E31DC-4965-44F6-DB65-B0738DA46B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715596D2-FF8B-3D1D-3D16-BD0FA06A2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8795F3B5-FF30-2592-57E1-1E4E0C9B0900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300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77351-7648-5ACF-BD94-4B56D286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995063DC-13E9-F517-11B6-575C66CD2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9C260DEE-F85C-92B8-F576-00E0434F8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51D668E8-32EC-803A-EB10-B599E489752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36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587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1F92E-1402-3622-EE87-30F26E463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707336F-D80B-6872-B7CE-39033352D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D11F2DA-80C7-3F78-2874-945876F95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AFE3FE-620F-E277-BCB2-C7E987766D8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7F71F31-AAF3-4052-8D2A-CF93F3C08AC7}" type="slidenum">
              <a:rPr lang="pt-BR" altLang="pt-BR" smtClean="0"/>
              <a:pPr>
                <a:defRPr/>
              </a:pPr>
              <a:t>37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86528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A8D42-58BA-7C1E-D431-643E2F8A3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5F5FEBC0-F345-7225-EDC2-704C70BAA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DEB30045-BE48-63FB-F4EC-1FA2EA44C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86F59FBF-D58B-71D8-6652-2A865A9C10D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38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611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FEC85-662B-038F-FDF5-8F13D34C2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0A5A5485-D70F-6CB3-D505-3D16152D1A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BB2071B0-E684-ACD9-B928-C92442D4F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0EE62A61-7579-0B50-8B95-799AA2386CF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39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5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D7F71F31-AAF3-4052-8D2A-CF93F3C08AC7}" type="slidenum">
              <a:rPr lang="pt-BR" altLang="pt-BR" smtClean="0"/>
              <a:pPr>
                <a:defRPr/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97624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E176C-4462-C591-1617-154063661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6930427E-A857-5CC6-CD9B-8BF2D7443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DB095F07-E612-9409-0674-D296157CA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898389A2-145E-CA94-05A5-81914C3ECE9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40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757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8930D-BD89-4719-F947-DF477965E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D937F4B5-78FD-2E72-9B76-2F10FC52A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7023DA41-48E3-A084-C401-C3DDFBF5F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9F95E7AB-77D4-33CE-8C8F-C4A26EA02F7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41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146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1CDCE-84EA-A60D-C9BD-6949430E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ED7A911B-377E-456E-0BD1-AD20EDA080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5F645043-6C83-A80E-EB03-9513D145F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b="1" dirty="0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39DE0C4B-0BF7-C36C-508C-4F97012BEB2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773F56C-6485-4575-B735-A4151D275EE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42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3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E99F1BB2-9770-4CF0-94E2-DCCBB768B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40789923-6F1A-4EDE-B574-C354D6494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1E3322B0-A2DF-48F3-BE9E-81A03C78E12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5149C62-646C-4DA0-A7AA-9C18B06827B1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>
            <a:extLst>
              <a:ext uri="{FF2B5EF4-FFF2-40B4-BE49-F238E27FC236}">
                <a16:creationId xmlns:a16="http://schemas.microsoft.com/office/drawing/2014/main" id="{CBDFF2A2-0FEA-4C9D-9214-C6DEDEBBC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9" name="Espaço Reservado para Anotações 2">
            <a:extLst>
              <a:ext uri="{FF2B5EF4-FFF2-40B4-BE49-F238E27FC236}">
                <a16:creationId xmlns:a16="http://schemas.microsoft.com/office/drawing/2014/main" id="{7A69D8BE-6E26-4A0A-B9AD-A4BF8D631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9220" name="Espaço Reservado para Número de Slide 3">
            <a:extLst>
              <a:ext uri="{FF2B5EF4-FFF2-40B4-BE49-F238E27FC236}">
                <a16:creationId xmlns:a16="http://schemas.microsoft.com/office/drawing/2014/main" id="{828C84CD-22F4-4638-8FC4-B2824ACA649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A464848-5616-4B61-93CF-C88866B869E8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7F71F31-AAF3-4052-8D2A-CF93F3C08AC7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1381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7F71F31-AAF3-4052-8D2A-CF93F3C08AC7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505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7EC76-08E5-28AF-CAE8-36D124FF4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781817F-ADFA-12FC-6CC9-1A0790B11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BA4C4EB-4B80-608A-4973-D7DD47B22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0CDC70F-B43B-1B71-63CA-AE8F278400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7F71F31-AAF3-4052-8D2A-CF93F3C08AC7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285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D4B07-D4BF-4347-BBD4-76F57BD5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03DC76-8FB4-4C0F-A447-272CB5288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841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8FDE1-210B-4AC3-82F6-CA29E499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259BC2-8FEC-4E3E-B888-6C4A3DA7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6303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50F411-B1A2-4BEE-B18A-026D9C97E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2592388"/>
            <a:ext cx="2266950" cy="36687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33C365-215E-4126-8DF7-3512FF4F1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592388"/>
            <a:ext cx="6650037" cy="366871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07687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B38ED-7C20-4073-8B51-FCC4FFD66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269F3E-6076-4C43-9C01-973D211B8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4BC69AF-27B1-4ABC-B40D-A70CD3FCFE9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C9CCD9-0706-49B2-9E91-93DE8CEED4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FE5D-1FAF-48B2-9CDB-21EC5242CB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16C0D2E-5681-465A-97A6-D21908E1EC6B}"/>
              </a:ext>
            </a:extLst>
          </p:cNvPr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553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621CB-122E-4385-A4F0-399144B0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717B60-5C3C-49FF-8CC9-FA350AC46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8A2EEB3-34A6-46E9-9016-10843492C1E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C218E2-2631-4D74-A3F5-191066B97A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B02C4-6E06-4FA7-A70A-06EAA2303EBA}" type="slidenum">
              <a:rPr lang="pt-BR" altLang="pt-BR" smtClean="0"/>
              <a:pPr>
                <a:defRPr/>
              </a:pPr>
              <a:t>‹nº›</a:t>
            </a:fld>
            <a:r>
              <a:rPr lang="pt-BR" altLang="pt-BR" dirty="0"/>
              <a:t>/66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83D42C-600D-4B45-8B3A-D1E4239C54B7}"/>
              </a:ext>
            </a:extLst>
          </p:cNvPr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5432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81598-FAA1-47CA-BC26-9C3B9B7A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CA157B-EC9D-48C3-A199-B0DB7C3B5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230A68D-A4FA-4FAE-A42E-3820CFA82B0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621D697-9DE8-47D7-8DDD-EE38328942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14B1-2C9F-4BF4-931F-061A8239ED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F4CB404-626E-431E-98C6-D90B5EB0BF8C}"/>
              </a:ext>
            </a:extLst>
          </p:cNvPr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5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BF35D-C1C9-413C-B3A4-25E4AFC4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97130E-8941-46BB-B83C-0619D000E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600" y="1655763"/>
            <a:ext cx="4278313" cy="4495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2E369E-5B64-49E7-8509-A5B714F4E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4313" y="1655763"/>
            <a:ext cx="4279900" cy="4495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20B29F9-A765-4102-A265-E8B793533A5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B7CC567-9B1D-4C86-B428-9897121B1F3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C89A2-457C-4642-8C37-FF99A039C6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CF1CC2F-B9A1-41FD-9506-04F70B285E06}"/>
              </a:ext>
            </a:extLst>
          </p:cNvPr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711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3BEB6-7044-420D-8D08-1A25B023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26F426-96DC-40A9-ADD4-A5D93D131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AB6448-0022-4C3A-82F9-20675D0AA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318774-0186-4C2E-8755-4066FB1D6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1FB956-011C-4065-91BC-464CB2E90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C954A9D-1C25-4D16-9330-5EBF5755DA3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74656E-1D4E-4569-A62B-1C9E60958E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204A-E841-4029-A16F-A0F8FC66BA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94D12FA-D1C4-4313-A406-99CDDDF3D68B}"/>
              </a:ext>
            </a:extLst>
          </p:cNvPr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432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47AD7-B7C4-4F15-BE87-59148D91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0F9EF89-4A76-4464-90AA-4D363F1E811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26E956D-DF15-41DC-AAFA-10D99CB7C50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1476E-368D-4B63-B560-282E7F1E99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2A4335-01BC-4643-BAA0-40A609EFDD17}"/>
              </a:ext>
            </a:extLst>
          </p:cNvPr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5222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604BA-FE1D-481B-831F-A3091F274CD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30873-6952-4E1B-9F7D-DD49DDC22C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7B74-F200-43A8-B5D4-DE553837D6F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C5A676-4CEF-4943-9228-3555260115FA}"/>
              </a:ext>
            </a:extLst>
          </p:cNvPr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0068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1E8AA-96BB-4F60-87E9-DFD6C5CF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4A42FD-E75B-4750-873D-06A244675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7ECA47-C8EF-4464-805E-04B356CD9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45C112C-26AB-4DFD-B378-4200D70A061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6612293-69E2-417B-AAE1-70A8D4DE79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4B545-5628-4E70-BE26-03A4E44402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BFACA83-1B89-4CF6-98A6-BA81D7CA6D50}"/>
              </a:ext>
            </a:extLst>
          </p:cNvPr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446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F4F61-90AF-4DDB-99EE-94B0DEAD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1F51F2-ED2B-4BCB-9635-EDEEE926B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99528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30C43-C0C0-4F4A-AA15-AC8D9342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0C439CD-CFAA-4F5B-AF9D-C70B953D5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275272-4644-4DD4-8124-B7E7D8F60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D443ECA-D4F2-4879-A253-9AE7D784C06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7C8621D-2FB7-4A80-964C-71C64E1B2D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8EBE-B06A-4FFA-BC10-DEA410AB55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E503434-AE25-4B34-BA21-91EDEF80AB2E}"/>
              </a:ext>
            </a:extLst>
          </p:cNvPr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7373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7B8D7-C3E3-486E-9AF9-DAD7B4A9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70D113-58C2-4A79-A884-CB761D8EE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74ED5F3-BF1B-4134-81F9-85C0065FEEF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24F1B85-F01E-45DB-8D20-5FCF007C67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38FB7-2F84-47E3-821E-1BAC0C7A602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F4C9CA9-AE54-4BF4-92A6-78D6044F0B7D}"/>
              </a:ext>
            </a:extLst>
          </p:cNvPr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8564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5368A9-87CF-4F29-9AEC-2E54E849E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7750" y="360363"/>
            <a:ext cx="2176463" cy="5791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B56E68-1822-408E-9A84-EA1607022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63600" y="360363"/>
            <a:ext cx="6381750" cy="5791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A829F09-19ED-4BB1-A16F-B0B89EEAC32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43E978-6633-4203-92BF-02B61C5C89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DF1C-E227-46A3-9C4C-C47F867D4E1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E1C667A-F17A-4E6C-B100-C82B3E645DDC}"/>
              </a:ext>
            </a:extLst>
          </p:cNvPr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005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FBB2F-4D00-4805-9864-6DE7D766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FB6DA6-E674-43B6-A348-91464290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2043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225FD-8E50-49C1-B411-58101643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3B66E8-1E03-4F15-95AA-01F67F784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3959225"/>
            <a:ext cx="4457700" cy="23018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B86323-7FE9-4385-8358-BF8575274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3959225"/>
            <a:ext cx="4459287" cy="23018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4769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FC255-0EF3-4929-889E-07DA3B75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BA4710-A970-424B-B27D-8EFCB5E0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109C47-026C-44C3-8C57-05B68731B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0BF2F7-14F2-4984-B5B0-53CCD3409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92515A-6803-49B1-8B73-C4C045DDC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7950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63570-A99E-46B5-B098-3E5A702E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0380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88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A9BDA-7F19-49A3-8983-0FF0317F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A6F308-4E09-4102-8637-7F30A72A2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5C488B-300C-44A4-BABC-78B067EE4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99469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DD99B-2287-43F2-84DC-0292FB30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E575DC8-791D-46C4-947C-54F00F2CC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A55841-7F6C-4D45-8307-0911F75D7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86392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D42B2E12-2B61-4335-BCAD-36AAF287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00901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A41CE5BE-63E8-4A5D-884E-2F46058AD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592388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46A7BF7-6EA5-4E69-BFB6-503B5E4D2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3959225"/>
            <a:ext cx="9069387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47F3447D-B5FB-4D7B-BAF6-BA1D0AB0DEE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78B652A2-CDA1-41CE-9848-EEDD0B5914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C582EF8-E2CE-445F-AD16-7EBA75FF12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DDC54EB-6758-4DF0-B709-8B2C84426A2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pic>
        <p:nvPicPr>
          <p:cNvPr id="2053" name="Picture 4">
            <a:extLst>
              <a:ext uri="{FF2B5EF4-FFF2-40B4-BE49-F238E27FC236}">
                <a16:creationId xmlns:a16="http://schemas.microsoft.com/office/drawing/2014/main" id="{C7CE275D-2B87-4D2F-8AF0-1414BB997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5">
            <a:extLst>
              <a:ext uri="{FF2B5EF4-FFF2-40B4-BE49-F238E27FC236}">
                <a16:creationId xmlns:a16="http://schemas.microsoft.com/office/drawing/2014/main" id="{83E86865-1FB6-4889-A252-EA4B1C38B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360363"/>
            <a:ext cx="87106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A09BC057-749F-49AD-B932-78C09BCBB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655763"/>
            <a:ext cx="87106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35DAD8D4-CE19-4D4B-B1F6-CD6D3ADCA4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60475" y="1475581"/>
            <a:ext cx="7559675" cy="2632075"/>
          </a:xfrm>
        </p:spPr>
        <p:txBody>
          <a:bodyPr tIns="35280"/>
          <a:lstStyle/>
          <a:p>
            <a:pPr eaLnBrk="1"/>
            <a:br>
              <a:rPr lang="pt-BR" altLang="pt-BR" sz="4000"/>
            </a:br>
            <a:r>
              <a:rPr lang="pt-BR" altLang="pt-BR" sz="4000"/>
              <a:t>Demografia das Empresas </a:t>
            </a:r>
            <a:br>
              <a:rPr lang="pt-BR" altLang="pt-BR" sz="4000"/>
            </a:br>
            <a:r>
              <a:rPr lang="pt-BR" altLang="pt-BR" sz="4000"/>
              <a:t>e </a:t>
            </a:r>
            <a:br>
              <a:rPr lang="pt-BR" altLang="pt-BR" sz="4000"/>
            </a:br>
            <a:r>
              <a:rPr lang="pt-BR" altLang="pt-BR" sz="4000"/>
              <a:t>Estatísticas de </a:t>
            </a:r>
            <a:br>
              <a:rPr lang="pt-BR" altLang="pt-BR" sz="4000"/>
            </a:br>
            <a:r>
              <a:rPr lang="pt-BR" altLang="pt-BR" sz="4000"/>
              <a:t>Empreendedorismo 2022 </a:t>
            </a:r>
            <a:endParaRPr lang="pt-BR" altLang="pt-BR" sz="4000" b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4B29FA-1CB9-FB30-A839-13CF4A849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4343401"/>
            <a:ext cx="7559675" cy="1825625"/>
          </a:xfrm>
        </p:spPr>
        <p:txBody>
          <a:bodyPr/>
          <a:lstStyle/>
          <a:p>
            <a:r>
              <a:rPr lang="pt-BR" dirty="0"/>
              <a:t>Apresentação de Embargo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67BFE3-C5A6-49D6-8831-7D1042DC5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5508625"/>
            <a:ext cx="907097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/>
            <a:r>
              <a:rPr lang="pt-BR" altLang="pt-BR" dirty="0"/>
              <a:t>03 de Dezembro de 2024</a:t>
            </a:r>
          </a:p>
          <a:p>
            <a:pPr algn="ctr" eaLnBrk="1"/>
            <a:r>
              <a:rPr lang="pt-BR" altLang="pt-BR" b="1" dirty="0"/>
              <a:t>Diretoria de Pesquisas | Coordenação de Cadastros e Classificações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2EE18-7364-4A15-B052-2A336074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Ajuste no critério de seleção de unidades ativas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C31C116-AC0D-44B6-AEE8-C4CFC38949BA}"/>
              </a:ext>
            </a:extLst>
          </p:cNvPr>
          <p:cNvSpPr/>
          <p:nvPr/>
        </p:nvSpPr>
        <p:spPr>
          <a:xfrm>
            <a:off x="431800" y="1608846"/>
            <a:ext cx="907300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spcAft>
                <a:spcPts val="565"/>
              </a:spcAft>
              <a:buClr>
                <a:srgbClr val="000000"/>
              </a:buClr>
              <a:buSzPct val="100000"/>
              <a:defRPr/>
            </a:pPr>
            <a:r>
              <a:rPr lang="pt-BR" sz="2000" dirty="0">
                <a:latin typeface="+mn-lt"/>
                <a:ea typeface="+mn-ea"/>
              </a:rPr>
              <a:t>A partir do ano-base 2022, com incorporação no CEMPRE de todos os estabelecimentos com situação ativa no Cadastro Nacional de Pessoa Jurídica (CNPJ), o critério para seleção de unidades ativas precisou novamente ser alterado. Sendo assim, para a seleção das unidades ativas, são considerados os seguintes casos:</a:t>
            </a:r>
          </a:p>
          <a:p>
            <a:pPr algn="just">
              <a:lnSpc>
                <a:spcPct val="93000"/>
              </a:lnSpc>
              <a:spcAft>
                <a:spcPts val="565"/>
              </a:spcAft>
              <a:buClr>
                <a:srgbClr val="000000"/>
              </a:buClr>
              <a:buSzPct val="100000"/>
              <a:defRPr/>
            </a:pPr>
            <a:r>
              <a:rPr lang="pt-BR" sz="2000" dirty="0">
                <a:latin typeface="+mn-lt"/>
                <a:ea typeface="+mn-ea"/>
              </a:rPr>
              <a:t>1- Empresas e outras organizações que declararam o </a:t>
            </a:r>
            <a:r>
              <a:rPr lang="pt-BR" sz="2000" dirty="0" err="1">
                <a:latin typeface="+mn-lt"/>
                <a:ea typeface="+mn-ea"/>
              </a:rPr>
              <a:t>eSocial</a:t>
            </a:r>
            <a:r>
              <a:rPr lang="pt-BR" sz="2000" dirty="0">
                <a:latin typeface="+mn-lt"/>
                <a:ea typeface="+mn-ea"/>
              </a:rPr>
              <a:t>.  Essa alteração foi necessária para suprir a falta das duas informações anteriormente mencionadas;</a:t>
            </a:r>
          </a:p>
          <a:p>
            <a:pPr algn="just">
              <a:lnSpc>
                <a:spcPct val="93000"/>
              </a:lnSpc>
              <a:spcAft>
                <a:spcPts val="565"/>
              </a:spcAft>
              <a:buClr>
                <a:srgbClr val="000000"/>
              </a:buClr>
              <a:buSzPct val="100000"/>
              <a:defRPr/>
            </a:pPr>
            <a:r>
              <a:rPr lang="pt-BR" sz="2000" dirty="0">
                <a:latin typeface="+mn-lt"/>
                <a:ea typeface="+mn-ea"/>
              </a:rPr>
              <a:t>2- Empresas e outras organizações que tiveram informação econômica nas pesquisas estruturais por empresas do IBGE, independentemente da sua situação cadastral nos registros administrativos; e </a:t>
            </a:r>
          </a:p>
          <a:p>
            <a:pPr algn="just">
              <a:lnSpc>
                <a:spcPct val="93000"/>
              </a:lnSpc>
              <a:spcAft>
                <a:spcPts val="565"/>
              </a:spcAft>
              <a:buClr>
                <a:srgbClr val="000000"/>
              </a:buClr>
              <a:buSzPct val="100000"/>
              <a:defRPr/>
            </a:pPr>
            <a:r>
              <a:rPr lang="pt-BR" sz="2000" dirty="0">
                <a:latin typeface="+mn-lt"/>
                <a:ea typeface="+mn-ea"/>
              </a:rPr>
              <a:t>3- Empresas e outras organizações que se encontram com a situação cadastral ativa em 31.12 na Receita Federal, e que: não tenham indicativo de inatividade nas pesquisas estruturais por empresas do IBGE, ou, para as empresas de Natureza Jurídica 1 (Administração Pública), não tenham indicador de inatividade na RAIS. Essa foi a única mudança realizada para o ano-base 2022.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F77D5D-F322-40ED-980C-57475DA84C94}"/>
              </a:ext>
            </a:extLst>
          </p:cNvPr>
          <p:cNvSpPr txBox="1"/>
          <p:nvPr/>
        </p:nvSpPr>
        <p:spPr>
          <a:xfrm>
            <a:off x="503808" y="7148124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Fonte:</a:t>
            </a:r>
            <a:r>
              <a:rPr lang="pt-BR" sz="1600" dirty="0"/>
              <a:t> Notas técnicas da publicação</a:t>
            </a:r>
          </a:p>
        </p:txBody>
      </p:sp>
    </p:spTree>
    <p:extLst>
      <p:ext uri="{BB962C8B-B14F-4D97-AF65-F5344CB8AC3E}">
        <p14:creationId xmlns:p14="http://schemas.microsoft.com/office/powerpoint/2010/main" val="281010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2EE18-7364-4A15-B052-2A336074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Maiores informações...</a:t>
            </a:r>
            <a:endParaRPr lang="pt-BR"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F77D5D-F322-40ED-980C-57475DA84C94}"/>
              </a:ext>
            </a:extLst>
          </p:cNvPr>
          <p:cNvSpPr txBox="1"/>
          <p:nvPr/>
        </p:nvSpPr>
        <p:spPr>
          <a:xfrm>
            <a:off x="6569274" y="2445110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/>
              <a:t>Fonte:</a:t>
            </a:r>
            <a:r>
              <a:rPr lang="pt-BR" sz="1600"/>
              <a:t> Notas técnicas da publicação</a:t>
            </a:r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349CC107-E71E-3505-A429-1599948EB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4" y="1387694"/>
            <a:ext cx="4963041" cy="151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4FC1158-B850-A939-6C45-2A75A7EC2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27" y="2888781"/>
            <a:ext cx="2888535" cy="41336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5D6154B-E30E-6359-818C-60F939875127}"/>
              </a:ext>
            </a:extLst>
          </p:cNvPr>
          <p:cNvSpPr txBox="1"/>
          <p:nvPr/>
        </p:nvSpPr>
        <p:spPr>
          <a:xfrm>
            <a:off x="661470" y="3031007"/>
            <a:ext cx="482453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b="1">
                <a:latin typeface="Arial"/>
                <a:ea typeface="Microsoft YaHei"/>
                <a:cs typeface="Arial"/>
              </a:rPr>
              <a:t>Fonte:</a:t>
            </a:r>
            <a:r>
              <a:rPr lang="pt-BR" sz="1600">
                <a:latin typeface="Arial"/>
                <a:ea typeface="Microsoft YaHei"/>
                <a:cs typeface="Arial"/>
              </a:rPr>
              <a:t> Nota técnica do portal IBGE</a:t>
            </a:r>
          </a:p>
        </p:txBody>
      </p:sp>
    </p:spTree>
    <p:extLst>
      <p:ext uri="{BB962C8B-B14F-4D97-AF65-F5344CB8AC3E}">
        <p14:creationId xmlns:p14="http://schemas.microsoft.com/office/powerpoint/2010/main" val="95266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A18D1-53F0-40B7-87C8-35A12A39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A599B2-4699-4EDA-9E69-78E412540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570761"/>
            <a:ext cx="8710613" cy="494538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pt-BR" sz="2800" b="1" dirty="0"/>
              <a:t>Apresentação da pesquisa</a:t>
            </a:r>
          </a:p>
          <a:p>
            <a:pPr marL="0" indent="0">
              <a:lnSpc>
                <a:spcPct val="150000"/>
              </a:lnSpc>
            </a:pPr>
            <a:r>
              <a:rPr lang="pt-BR" sz="2800" b="1" dirty="0"/>
              <a:t>Conceitos</a:t>
            </a:r>
          </a:p>
          <a:p>
            <a:pPr marL="0" indent="0">
              <a:lnSpc>
                <a:spcPct val="150000"/>
              </a:lnSpc>
            </a:pPr>
            <a:r>
              <a:rPr lang="pt-BR" sz="2800" b="1" dirty="0"/>
              <a:t>Análise de resultados</a:t>
            </a:r>
          </a:p>
          <a:p>
            <a:pPr marL="400050" lvl="1" indent="0">
              <a:lnSpc>
                <a:spcPct val="150000"/>
              </a:lnSpc>
            </a:pPr>
            <a:r>
              <a:rPr lang="pt-BR" sz="2400" dirty="0"/>
              <a:t>Demografia das empresas </a:t>
            </a:r>
          </a:p>
          <a:p>
            <a:pPr marL="400050" lvl="1" indent="0">
              <a:lnSpc>
                <a:spcPct val="150000"/>
              </a:lnSpc>
            </a:pPr>
            <a:r>
              <a:rPr lang="pt-BR" sz="2400" dirty="0"/>
              <a:t>Estatísticas de empreendedorismo</a:t>
            </a:r>
            <a:endParaRPr lang="pt-BR" sz="2800" dirty="0"/>
          </a:p>
          <a:p>
            <a:pPr marL="0" indent="0">
              <a:lnSpc>
                <a:spcPct val="150000"/>
              </a:lnSpc>
            </a:pPr>
            <a:endParaRPr lang="pt-BR" sz="2800" dirty="0"/>
          </a:p>
          <a:p>
            <a:pPr marL="0" indent="0">
              <a:lnSpc>
                <a:spcPct val="150000"/>
              </a:lnSpc>
            </a:pPr>
            <a:endParaRPr lang="pt-BR" sz="28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CED0252-BA9A-4EBA-8AE8-914414B1A195}"/>
              </a:ext>
            </a:extLst>
          </p:cNvPr>
          <p:cNvSpPr/>
          <p:nvPr/>
        </p:nvSpPr>
        <p:spPr bwMode="auto">
          <a:xfrm>
            <a:off x="647824" y="2411685"/>
            <a:ext cx="8640960" cy="63546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941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73725-F378-4E60-886A-C6CCCAF9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Conceitos: </a:t>
            </a:r>
            <a:r>
              <a:rPr lang="pt-BR" b="0" dirty="0"/>
              <a:t>Empresa x Unidade local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8C464A-44A1-4374-BC7F-63F2DAE0E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sz="2000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Empresa: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organização produtiva (entidade empresarial) com CNPJ e estabelecida no país;</a:t>
            </a:r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sz="2000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Unidade local: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endereços de atuação da empresa. Sufixo do CNPJ.</a:t>
            </a:r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sz="2000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Empresa e unidade local empregadora: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aquelas que possuem pelo menos um empregado (pessoa ocupada assalariada) no ano de referência.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3726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A084E765-3288-40D1-8D09-5E4ED785E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Conceitos: </a:t>
            </a:r>
            <a:r>
              <a:rPr lang="pt-BR" altLang="pt-BR" b="0"/>
              <a:t>Eventos demográficos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3DE85BD-7164-4A1D-96BC-245BB32CB8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8675" y="1041400"/>
            <a:ext cx="8710613" cy="535948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altLang="pt-BR" sz="2000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sobrevivência </a:t>
            </a:r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Evento demográfico caracterizado pela empresa ou unidade local que nasceu cinco anos antes do ano de referência e permaneceu ativa nos anos seguintes.</a:t>
            </a:r>
          </a:p>
          <a:p>
            <a:pPr marL="285750" indent="-285750" algn="just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altLang="pt-BR" sz="2000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sobrevivência de empresas empregadoras </a:t>
            </a:r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Evento demográfico caracterizado pelas empresas empregadoras que se encontram ativas no ano de nascimento e no(s) ano(s) seguinte(s), também na condição de empregadora. A sobrevivência de um empreendimento é um evento que deve ser observado sempre entre dois anos consecutivos. Por exemplo, um uma empresa que nasceu no ano </a:t>
            </a:r>
            <a:r>
              <a:rPr lang="pt-BR" altLang="pt-BR" sz="2000" dirty="0" err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xx</a:t>
            </a:r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só deverá ser considerada como tendo sobrevivido até </a:t>
            </a:r>
            <a:r>
              <a:rPr lang="pt-BR" altLang="pt-BR" sz="2000" dirty="0" err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xx</a:t>
            </a:r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+ 2 se também estiver ativa no ano </a:t>
            </a:r>
            <a:r>
              <a:rPr lang="pt-BR" altLang="pt-BR" sz="2000" dirty="0" err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xx</a:t>
            </a:r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+ 1, e assim por diante. </a:t>
            </a:r>
            <a:endParaRPr lang="pt-BR" altLang="pt-BR" sz="1800" dirty="0">
              <a:solidFill>
                <a:schemeClr val="tx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2C955-526A-1E86-0AD2-560864692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489B4A32-4DC5-B1F0-68E3-2DD03A8BD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Conceitos: </a:t>
            </a:r>
            <a:r>
              <a:rPr lang="pt-BR" altLang="pt-BR" b="0"/>
              <a:t>Eventos demográficos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C12FD91-FA6E-56D4-1249-A884FF0827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8675" y="1041400"/>
            <a:ext cx="8710613" cy="326916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altLang="pt-BR" sz="2000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nascimento </a:t>
            </a:r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Evento demográfico caracterizado pelo início da atividade da empresa ou unidade local. O número de nascimentos representa a diferença entre os números de entrada e reentrada de empresas ou unidades locais, ou seja, se uma unidade paralisada é reativada dentro do período de 24 meses, esse evento não é considerado um nascimento. Não inclui entradas decorrentes de mudanças de atividade ou localidade.</a:t>
            </a:r>
          </a:p>
        </p:txBody>
      </p:sp>
    </p:spTree>
    <p:extLst>
      <p:ext uri="{BB962C8B-B14F-4D97-AF65-F5344CB8AC3E}">
        <p14:creationId xmlns:p14="http://schemas.microsoft.com/office/powerpoint/2010/main" val="227373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19254-436D-6914-AD21-33E27BF1E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BDB541F1-39E2-AC83-503E-34F69F0DE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Conceitos: </a:t>
            </a:r>
            <a:r>
              <a:rPr lang="pt-BR" altLang="pt-BR" b="0"/>
              <a:t>Eventos demográficos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96BFA64-02BE-ACCD-A99E-7A278229C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8675" y="1041400"/>
            <a:ext cx="8710613" cy="485735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altLang="pt-BR" sz="2000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nascimento de empresa empregadora: </a:t>
            </a:r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Evento caracterizado pelo início de atividade (nascimento) de empresas com pelo menos um empregado; ou a contratação de pelo menos um empregado assalariado por aquela que já estava ativa anteriormente, mas sem empregados. Da mesma forma, não incluem as reentradas. Se uma unidade paralisada é reativada dentro do período de 24 meses, esse evento não é considerado um nascimento de empresa empregadora. O mesmo ocorre com as unidades que permanecem sem empregados pelo mesmo período e contratam novamente. </a:t>
            </a:r>
          </a:p>
          <a:p>
            <a:pPr marL="341313" indent="-341313" algn="just" eaLnBrk="1" hangingPunct="1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pt-BR" altLang="pt-BR" sz="180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9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5C3D4-21D6-449D-42B9-9B426475A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E1B4326C-FE74-D9EE-8E5C-32FC17B07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Conceitos: </a:t>
            </a:r>
            <a:r>
              <a:rPr lang="pt-BR" altLang="pt-BR" b="0"/>
              <a:t>Eventos demográficos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4B74281-3355-D589-2412-19C8B368B8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8675" y="1041400"/>
            <a:ext cx="8710613" cy="280750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altLang="pt-BR" sz="2000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morte </a:t>
            </a:r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Evento demográfico caracterizado pelo encerramento da atividade da empresa ou unidade local. O número de mortes não leva em consideração as reentradas, ou seja, se uma unidade paralisada é reativada dentro do período de 24 meses, esse evento não é considerado uma morte. Não inclui saídas decorrentes de mudanças de atividade ou localidade.</a:t>
            </a:r>
          </a:p>
        </p:txBody>
      </p:sp>
    </p:spTree>
    <p:extLst>
      <p:ext uri="{BB962C8B-B14F-4D97-AF65-F5344CB8AC3E}">
        <p14:creationId xmlns:p14="http://schemas.microsoft.com/office/powerpoint/2010/main" val="266865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54272-35C1-DEED-472A-46C0D257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52AF2CEF-A0AF-4460-EC04-40EEA2405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Conceitos: </a:t>
            </a:r>
            <a:r>
              <a:rPr lang="pt-BR" altLang="pt-BR" b="0"/>
              <a:t>Eventos demográficos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F6C1252-77A3-61BD-DA41-CF5122D141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8675" y="1041400"/>
            <a:ext cx="8710613" cy="505484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altLang="pt-BR" sz="2000" dirty="0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morte de empresa empregadora: </a:t>
            </a:r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Evento caracterizado pelo encerramento de atividade (morte) de empresas com pelo menos um empregado; ou a perda do(s) empregado(s) assalariado(s). Da mesma forma, não incluem as reentradas. Se uma unidade paralisada é reativada dentro do período de 24 meses, esse evento não é considerado uma morte de empresa empregadora. O mesmo ocorre com as unidades que permanecem sem empregados pelo mesmo período e contratam novamente. </a:t>
            </a:r>
          </a:p>
          <a:p>
            <a:pPr marL="341313" indent="-341313" algn="just" eaLnBrk="1" hangingPunct="1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pt-BR" altLang="pt-BR" sz="1800" dirty="0">
              <a:solidFill>
                <a:schemeClr val="tx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1313" indent="-341313" algn="just" eaLnBrk="1" hangingPunct="1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pt-BR" altLang="pt-BR" sz="180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92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728E3AF7-0C7A-46BF-AFE8-579DFDD23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Conceitos: </a:t>
            </a:r>
            <a:r>
              <a:rPr lang="pt-BR" altLang="pt-BR" b="0"/>
              <a:t>Eventos demográficos</a:t>
            </a:r>
          </a:p>
        </p:txBody>
      </p:sp>
      <p:sp>
        <p:nvSpPr>
          <p:cNvPr id="12291" name="Subtítulo 2">
            <a:extLst>
              <a:ext uri="{FF2B5EF4-FFF2-40B4-BE49-F238E27FC236}">
                <a16:creationId xmlns:a16="http://schemas.microsoft.com/office/drawing/2014/main" id="{8EEB8162-8823-4D06-AB76-00E0171DE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628775"/>
            <a:ext cx="7481887" cy="48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522" rIns="0" bIns="0"/>
          <a:lstStyle>
            <a:lvl1pPr marL="285750" indent="-2857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pt-BR" altLang="pt-BR" sz="2000" dirty="0">
                <a:solidFill>
                  <a:schemeClr val="accent2"/>
                </a:solidFill>
                <a:cs typeface="Arial" panose="020B0604020202020204" pitchFamily="34" charset="0"/>
              </a:rPr>
              <a:t>taxa de nascimento: </a:t>
            </a:r>
            <a:r>
              <a:rPr lang="pt-BR" altLang="pt-BR" sz="2000" dirty="0">
                <a:solidFill>
                  <a:schemeClr val="tx1"/>
                </a:solidFill>
                <a:cs typeface="Arial" panose="020B0604020202020204" pitchFamily="34" charset="0"/>
              </a:rPr>
              <a:t>Relação entre o número de nascimentos de empresas ou unidades locais e a população dessas respectivas unidades estatísticas no ano de referência.</a:t>
            </a:r>
          </a:p>
          <a:p>
            <a:pPr algn="just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pt-BR" altLang="pt-BR" sz="2000" dirty="0">
                <a:solidFill>
                  <a:schemeClr val="accent2"/>
                </a:solidFill>
                <a:cs typeface="Arial" panose="020B0604020202020204" pitchFamily="34" charset="0"/>
              </a:rPr>
              <a:t>taxa de mortalidade: </a:t>
            </a:r>
            <a:r>
              <a:rPr lang="pt-BR" altLang="pt-BR" sz="2000" dirty="0">
                <a:solidFill>
                  <a:schemeClr val="tx1"/>
                </a:solidFill>
                <a:cs typeface="Arial" panose="020B0604020202020204" pitchFamily="34" charset="0"/>
              </a:rPr>
              <a:t>Relação entre o número de mortes de empresas ou unidades locais e a população dessas respectivas unidades estatísticas no ano de referência.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A18D1-53F0-40B7-87C8-35A12A39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A599B2-4699-4EDA-9E69-78E412540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570761"/>
            <a:ext cx="8710613" cy="494538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pt-BR" sz="2800" b="1" dirty="0"/>
              <a:t>Apresentação da pesquisa</a:t>
            </a:r>
          </a:p>
          <a:p>
            <a:pPr marL="0" indent="0">
              <a:lnSpc>
                <a:spcPct val="150000"/>
              </a:lnSpc>
            </a:pPr>
            <a:r>
              <a:rPr lang="pt-BR" sz="2800" b="1" dirty="0"/>
              <a:t>Conceitos</a:t>
            </a:r>
          </a:p>
          <a:p>
            <a:pPr marL="0" indent="0">
              <a:lnSpc>
                <a:spcPct val="150000"/>
              </a:lnSpc>
            </a:pPr>
            <a:r>
              <a:rPr lang="pt-BR" sz="2800" b="1" dirty="0"/>
              <a:t>Análise de resultados</a:t>
            </a:r>
          </a:p>
          <a:p>
            <a:pPr marL="400050" lvl="1" indent="0">
              <a:lnSpc>
                <a:spcPct val="150000"/>
              </a:lnSpc>
            </a:pPr>
            <a:r>
              <a:rPr lang="pt-BR" sz="2400" dirty="0"/>
              <a:t>Demografia das empresas</a:t>
            </a:r>
          </a:p>
          <a:p>
            <a:pPr marL="400050" lvl="1" indent="0">
              <a:lnSpc>
                <a:spcPct val="150000"/>
              </a:lnSpc>
            </a:pPr>
            <a:r>
              <a:rPr lang="pt-BR" sz="2400" dirty="0"/>
              <a:t>Estatísticas de empreendedorismo</a:t>
            </a:r>
            <a:endParaRPr lang="pt-BR" sz="2800" dirty="0"/>
          </a:p>
          <a:p>
            <a:pPr marL="0" indent="0">
              <a:lnSpc>
                <a:spcPct val="150000"/>
              </a:lnSpc>
            </a:pPr>
            <a:endParaRPr lang="pt-BR" sz="2800" dirty="0"/>
          </a:p>
          <a:p>
            <a:pPr marL="0" indent="0">
              <a:lnSpc>
                <a:spcPct val="150000"/>
              </a:lnSpc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92790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D7156-EED2-6049-6B98-7869DB0CC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4AE86EE3-81C3-CE2E-12DA-6301843A1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Conceitos: </a:t>
            </a:r>
            <a:r>
              <a:rPr lang="pt-BR" altLang="pt-BR" b="0"/>
              <a:t>Eventos demográficos</a:t>
            </a:r>
          </a:p>
        </p:txBody>
      </p:sp>
      <p:sp>
        <p:nvSpPr>
          <p:cNvPr id="12291" name="Subtítulo 2">
            <a:extLst>
              <a:ext uri="{FF2B5EF4-FFF2-40B4-BE49-F238E27FC236}">
                <a16:creationId xmlns:a16="http://schemas.microsoft.com/office/drawing/2014/main" id="{BB2AB97F-366F-B5B0-CA4D-695AAE579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628775"/>
            <a:ext cx="7481887" cy="48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522" rIns="0" bIns="0"/>
          <a:lstStyle>
            <a:lvl1pPr marL="285750" indent="-2857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450"/>
              </a:spcBef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pt-BR" altLang="pt-BR" sz="2000" dirty="0">
                <a:solidFill>
                  <a:schemeClr val="accent2"/>
                </a:solidFill>
                <a:cs typeface="Arial" panose="020B0604020202020204" pitchFamily="34" charset="0"/>
              </a:rPr>
              <a:t>taxa de sobrevivência: </a:t>
            </a:r>
            <a:r>
              <a:rPr lang="pt-BR" altLang="pt-BR" sz="2000" dirty="0">
                <a:solidFill>
                  <a:schemeClr val="tx1"/>
                </a:solidFill>
                <a:cs typeface="Arial" panose="020B0604020202020204" pitchFamily="34" charset="0"/>
              </a:rPr>
              <a:t>Relação entre o número de empresas ou unidades locais sobreviventes e a população dessas respectivas unidades estatísticas no ano de referência. Na análise de sobrevivência de empresas ou unidades locais, segundo o ano de nascimento, a taxa de sobrevivência é a relação entre o número de unidades estatísticas que nasceram no ano t-n e o número das que sobreviveram até o ano t.</a:t>
            </a:r>
            <a:endParaRPr lang="pt-BR" altLang="pt-BR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8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D8ECB60F-FA26-4DC1-888B-9E5C062C1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Conceitos: </a:t>
            </a:r>
            <a:r>
              <a:rPr lang="pt-BR" altLang="pt-BR" b="0"/>
              <a:t>Empresas de alto crescimento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9985CD-A394-4BB2-962E-0DA74BAD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Empresa com crescimento médio, em termos de </a:t>
            </a:r>
            <a:r>
              <a:rPr lang="pt-BR" sz="2400" b="1" dirty="0">
                <a:solidFill>
                  <a:schemeClr val="accent6"/>
                </a:solidFill>
              </a:rPr>
              <a:t>pessoal ocupado assalariado</a:t>
            </a:r>
            <a:r>
              <a:rPr lang="pt-BR" sz="2400" dirty="0"/>
              <a:t>, de </a:t>
            </a:r>
            <a:r>
              <a:rPr lang="pt-BR" sz="2400" dirty="0">
                <a:solidFill>
                  <a:schemeClr val="accent6"/>
                </a:solidFill>
              </a:rPr>
              <a:t>pelo menos </a:t>
            </a:r>
            <a:r>
              <a:rPr lang="pt-BR" sz="2400" b="1" dirty="0">
                <a:solidFill>
                  <a:srgbClr val="FF0000"/>
                </a:solidFill>
              </a:rPr>
              <a:t>10%*</a:t>
            </a:r>
            <a:r>
              <a:rPr lang="pt-BR" sz="2400" b="1" dirty="0">
                <a:solidFill>
                  <a:schemeClr val="accent6"/>
                </a:solidFill>
              </a:rPr>
              <a:t> ao ano</a:t>
            </a:r>
            <a:r>
              <a:rPr lang="pt-BR" sz="2400" dirty="0"/>
              <a:t>, por um período de </a:t>
            </a:r>
            <a:r>
              <a:rPr lang="pt-BR" sz="2400" b="1" dirty="0">
                <a:solidFill>
                  <a:schemeClr val="accent6"/>
                </a:solidFill>
              </a:rPr>
              <a:t>3 anos</a:t>
            </a:r>
            <a:r>
              <a:rPr lang="pt-BR" sz="2400" dirty="0">
                <a:solidFill>
                  <a:schemeClr val="accent6"/>
                </a:solidFill>
              </a:rPr>
              <a:t> </a:t>
            </a:r>
            <a:r>
              <a:rPr lang="pt-BR" sz="2400" dirty="0"/>
              <a:t>...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2400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... e tenha </a:t>
            </a:r>
            <a:r>
              <a:rPr lang="pt-BR" sz="2400" b="1" dirty="0">
                <a:solidFill>
                  <a:schemeClr val="accent6"/>
                </a:solidFill>
              </a:rPr>
              <a:t>10 ou mais </a:t>
            </a:r>
            <a:r>
              <a:rPr lang="pt-BR" sz="2400" dirty="0"/>
              <a:t>pessoas ocupadas </a:t>
            </a:r>
            <a:r>
              <a:rPr lang="pt-BR" sz="2400" dirty="0">
                <a:solidFill>
                  <a:schemeClr val="tx1"/>
                </a:solidFill>
              </a:rPr>
              <a:t>assalarias</a:t>
            </a:r>
            <a:r>
              <a:rPr lang="pt-BR" sz="2400" dirty="0">
                <a:solidFill>
                  <a:schemeClr val="accent6"/>
                </a:solidFill>
              </a:rPr>
              <a:t> </a:t>
            </a:r>
            <a:r>
              <a:rPr lang="pt-BR" sz="2400" b="1" dirty="0">
                <a:solidFill>
                  <a:schemeClr val="accent6"/>
                </a:solidFill>
              </a:rPr>
              <a:t>no ano inicial</a:t>
            </a:r>
            <a:r>
              <a:rPr lang="pt-BR" sz="2400" b="1" dirty="0"/>
              <a:t> </a:t>
            </a:r>
            <a:r>
              <a:rPr lang="pt-BR" sz="2400" dirty="0"/>
              <a:t>de observação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EF0A216-1A36-710B-6E02-BD6EFD20BAC3}"/>
              </a:ext>
            </a:extLst>
          </p:cNvPr>
          <p:cNvSpPr txBox="1"/>
          <p:nvPr/>
        </p:nvSpPr>
        <p:spPr>
          <a:xfrm>
            <a:off x="1016793" y="5148526"/>
            <a:ext cx="49621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i="1">
                <a:latin typeface="Arial"/>
                <a:ea typeface="Microsoft YaHei"/>
                <a:cs typeface="Arial"/>
              </a:rPr>
              <a:t>(*) Até a edição anterior era 20%</a:t>
            </a:r>
            <a:endParaRPr lang="pt-BR" i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DF5E8-CC77-87D2-5F33-714BADA21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C4AFD-A6D8-B873-B573-22A2FD7CA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505934-5733-DE60-4AEE-4D2368086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570761"/>
            <a:ext cx="8710613" cy="494538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pt-BR" sz="2800" b="1" dirty="0"/>
              <a:t>Apresentação da pesquisa</a:t>
            </a:r>
          </a:p>
          <a:p>
            <a:pPr marL="0" indent="0">
              <a:lnSpc>
                <a:spcPct val="150000"/>
              </a:lnSpc>
            </a:pPr>
            <a:r>
              <a:rPr lang="pt-BR" sz="2800" b="1" dirty="0"/>
              <a:t>Conceitos</a:t>
            </a:r>
          </a:p>
          <a:p>
            <a:pPr marL="0" indent="0">
              <a:lnSpc>
                <a:spcPct val="150000"/>
              </a:lnSpc>
            </a:pPr>
            <a:r>
              <a:rPr lang="pt-BR" sz="2800" b="1" dirty="0"/>
              <a:t>Análise de resultados</a:t>
            </a:r>
          </a:p>
          <a:p>
            <a:pPr marL="400050" lvl="1" indent="0">
              <a:lnSpc>
                <a:spcPct val="150000"/>
              </a:lnSpc>
            </a:pPr>
            <a:r>
              <a:rPr lang="pt-BR" sz="2400" dirty="0"/>
              <a:t>Demografia das empresas </a:t>
            </a:r>
          </a:p>
          <a:p>
            <a:pPr marL="400050" lvl="1" indent="0">
              <a:lnSpc>
                <a:spcPct val="150000"/>
              </a:lnSpc>
            </a:pPr>
            <a:r>
              <a:rPr lang="pt-BR" sz="2400" dirty="0"/>
              <a:t>Estatísticas de empreendedorismo</a:t>
            </a:r>
            <a:endParaRPr lang="pt-BR" sz="2800" dirty="0"/>
          </a:p>
          <a:p>
            <a:pPr marL="0" indent="0">
              <a:lnSpc>
                <a:spcPct val="150000"/>
              </a:lnSpc>
            </a:pPr>
            <a:endParaRPr lang="pt-BR" sz="2800" dirty="0"/>
          </a:p>
          <a:p>
            <a:pPr marL="0" indent="0">
              <a:lnSpc>
                <a:spcPct val="150000"/>
              </a:lnSpc>
            </a:pPr>
            <a:endParaRPr lang="pt-BR" sz="28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616F645-C6C3-F8EA-8393-C1114D4A021D}"/>
              </a:ext>
            </a:extLst>
          </p:cNvPr>
          <p:cNvSpPr/>
          <p:nvPr/>
        </p:nvSpPr>
        <p:spPr bwMode="auto">
          <a:xfrm>
            <a:off x="647824" y="3288385"/>
            <a:ext cx="8640960" cy="63546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5070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790D8-C4C7-9C3D-9C08-E278A327E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654E-5001-9D60-482B-F7A05228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3503C3-DF53-8566-33E5-7D568A4AA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570761"/>
            <a:ext cx="8710613" cy="494538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pt-BR" sz="2800" b="1" dirty="0"/>
              <a:t>Apresentação da pesquisa</a:t>
            </a:r>
          </a:p>
          <a:p>
            <a:pPr marL="0" indent="0">
              <a:lnSpc>
                <a:spcPct val="150000"/>
              </a:lnSpc>
            </a:pPr>
            <a:r>
              <a:rPr lang="pt-BR" sz="2800" b="1" dirty="0"/>
              <a:t>Conceitos</a:t>
            </a:r>
          </a:p>
          <a:p>
            <a:pPr marL="0" indent="0">
              <a:lnSpc>
                <a:spcPct val="150000"/>
              </a:lnSpc>
            </a:pPr>
            <a:r>
              <a:rPr lang="pt-BR" sz="2800" b="1" dirty="0"/>
              <a:t>Análise de resultados</a:t>
            </a:r>
          </a:p>
          <a:p>
            <a:pPr marL="400050" lvl="1" indent="0">
              <a:lnSpc>
                <a:spcPct val="150000"/>
              </a:lnSpc>
            </a:pPr>
            <a:r>
              <a:rPr lang="pt-BR" sz="2400" dirty="0"/>
              <a:t>Demografia das empresas </a:t>
            </a:r>
          </a:p>
          <a:p>
            <a:pPr marL="400050" lvl="1" indent="0">
              <a:lnSpc>
                <a:spcPct val="150000"/>
              </a:lnSpc>
            </a:pPr>
            <a:r>
              <a:rPr lang="pt-BR" sz="2400" dirty="0"/>
              <a:t>Estatísticas de empreendedorismo</a:t>
            </a:r>
            <a:endParaRPr lang="pt-BR" sz="2800" dirty="0"/>
          </a:p>
          <a:p>
            <a:pPr marL="0" indent="0">
              <a:lnSpc>
                <a:spcPct val="150000"/>
              </a:lnSpc>
            </a:pPr>
            <a:endParaRPr lang="pt-BR" sz="2800" dirty="0"/>
          </a:p>
          <a:p>
            <a:pPr marL="0" indent="0">
              <a:lnSpc>
                <a:spcPct val="150000"/>
              </a:lnSpc>
            </a:pPr>
            <a:endParaRPr lang="pt-BR" sz="28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34AE7EB-488A-4D69-26BB-9B81E47EA6D4}"/>
              </a:ext>
            </a:extLst>
          </p:cNvPr>
          <p:cNvSpPr/>
          <p:nvPr/>
        </p:nvSpPr>
        <p:spPr bwMode="auto">
          <a:xfrm>
            <a:off x="647824" y="3995861"/>
            <a:ext cx="8640960" cy="63546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530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54A57FB9-7D6E-4985-A240-F7F512D6E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738" y="503238"/>
            <a:ext cx="3592512" cy="1765300"/>
          </a:xfrm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3800" b="1" kern="1200" dirty="0">
                <a:latin typeface="+mj-lt"/>
                <a:ea typeface="+mj-ea"/>
                <a:cs typeface="+mj-cs"/>
              </a:rPr>
              <a:t>Panorama geral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3938BA-223D-B8E1-4157-DFA2F91EFC13}"/>
              </a:ext>
            </a:extLst>
          </p:cNvPr>
          <p:cNvSpPr txBox="1"/>
          <p:nvPr/>
        </p:nvSpPr>
        <p:spPr bwMode="auto">
          <a:xfrm>
            <a:off x="693738" y="2268538"/>
            <a:ext cx="3251200" cy="4535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endParaRPr lang="pt-BR" kern="1200" dirty="0">
              <a:solidFill>
                <a:srgbClr val="000000"/>
              </a:solidFill>
              <a:effectLst/>
              <a:latin typeface="Aptos" panose="020B0004020202020204" pitchFamily="34" charset="0"/>
              <a:ea typeface="+mn-ea"/>
            </a:endParaRPr>
          </a:p>
          <a:p>
            <a: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pt-BR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</a:rPr>
              <a:t>O CEMPRE continha 7,9 milhões de empresas ativas das quais 2,6 milhões se encontravam na condição de empregadoras. </a:t>
            </a:r>
          </a:p>
          <a:p>
            <a: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pt-BR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</a:rPr>
              <a:t>Essas empresas empregavam 40,5 milhões de pessoas ocupadas, sendo 36,5 milhões como assalariadas. </a:t>
            </a:r>
          </a:p>
          <a:p>
            <a: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pt-BR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</a:rPr>
              <a:t>Os salários e outras remunerações pagos por essas entidades totalizaram R$ 1,4 trilhão, com um salário médio mensal de R$ 3 108,66.</a:t>
            </a:r>
          </a:p>
        </p:txBody>
      </p:sp>
      <p:pic>
        <p:nvPicPr>
          <p:cNvPr id="11" name="Imagem 10" descr="Tabela&#10;&#10;Descrição gerada automaticamente">
            <a:extLst>
              <a:ext uri="{FF2B5EF4-FFF2-40B4-BE49-F238E27FC236}">
                <a16:creationId xmlns:a16="http://schemas.microsoft.com/office/drawing/2014/main" id="{D6CB782F-7897-0CD9-5B57-FC36DA0C8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548" y="3779162"/>
            <a:ext cx="1528" cy="1351"/>
          </a:xfrm>
          <a:prstGeom prst="rect">
            <a:avLst/>
          </a:prstGeom>
        </p:spPr>
      </p:pic>
      <p:pic>
        <p:nvPicPr>
          <p:cNvPr id="13" name="Imagem 12" descr="Tabela&#10;&#10;Descrição gerada automaticamente">
            <a:extLst>
              <a:ext uri="{FF2B5EF4-FFF2-40B4-BE49-F238E27FC236}">
                <a16:creationId xmlns:a16="http://schemas.microsoft.com/office/drawing/2014/main" id="{7B3F8D8E-6955-631B-693B-E60A09391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548" y="3779162"/>
            <a:ext cx="1528" cy="1351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056C2FE-C37A-AA01-9412-601505E11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009941"/>
              </p:ext>
            </p:extLst>
          </p:nvPr>
        </p:nvGraphicFramePr>
        <p:xfrm>
          <a:off x="4286250" y="1089025"/>
          <a:ext cx="5102225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33E82FF1-850E-9A0F-572A-1FCDCB6F14B3}"/>
              </a:ext>
            </a:extLst>
          </p:cNvPr>
          <p:cNvSpPr txBox="1"/>
          <p:nvPr/>
        </p:nvSpPr>
        <p:spPr>
          <a:xfrm>
            <a:off x="5140692" y="5704357"/>
            <a:ext cx="2296001" cy="7397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93" tIns="78293" rIns="78293" bIns="78293" numCol="1" spcCol="1270" anchor="ctr" anchorCtr="0">
            <a:noAutofit/>
          </a:bodyPr>
          <a:lstStyle/>
          <a:p>
            <a:pPr marL="0" lvl="0" indent="0" algn="l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kern="1200" dirty="0"/>
              <a:t>R$ 3,1 mil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4387E28-2919-2FBC-622E-1EAD4FC455E4}"/>
              </a:ext>
            </a:extLst>
          </p:cNvPr>
          <p:cNvGrpSpPr/>
          <p:nvPr/>
        </p:nvGrpSpPr>
        <p:grpSpPr>
          <a:xfrm>
            <a:off x="7436693" y="5683842"/>
            <a:ext cx="1950946" cy="1719066"/>
            <a:chOff x="3150443" y="2723953"/>
            <a:chExt cx="1950946" cy="1719066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3DDB57D-7C2C-C81B-4AE5-BBE372B86EF0}"/>
                </a:ext>
              </a:extLst>
            </p:cNvPr>
            <p:cNvSpPr/>
            <p:nvPr/>
          </p:nvSpPr>
          <p:spPr>
            <a:xfrm>
              <a:off x="3150443" y="3703243"/>
              <a:ext cx="1950946" cy="7397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94C7E80-B68D-56B0-7221-E3999208B714}"/>
                </a:ext>
              </a:extLst>
            </p:cNvPr>
            <p:cNvSpPr txBox="1"/>
            <p:nvPr/>
          </p:nvSpPr>
          <p:spPr>
            <a:xfrm>
              <a:off x="3150443" y="2723953"/>
              <a:ext cx="1950946" cy="739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93" tIns="78293" rIns="78293" bIns="78293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100" kern="1200" dirty="0"/>
            </a:p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100" dirty="0"/>
            </a:p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100" kern="1200" dirty="0"/>
                <a:t>Salário Médio Mensal</a:t>
              </a:r>
            </a:p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100" kern="1200" dirty="0"/>
            </a:p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100" kern="1200" dirty="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4F32D8-F4EE-9CF6-4D11-763C0505C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0F772A15-5637-203E-0FC2-C49BDDF97D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5816" y="755502"/>
            <a:ext cx="4275138" cy="1843087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pt-BR" sz="5000" dirty="0">
                <a:solidFill>
                  <a:schemeClr val="tx1"/>
                </a:solidFill>
              </a:rPr>
              <a:t>Nascimentos</a:t>
            </a:r>
            <a:endParaRPr lang="en-US" altLang="pt-BR" sz="5000" b="1" dirty="0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D06B93-96FD-B28B-37E3-0E0707BA5AEA}"/>
              </a:ext>
            </a:extLst>
          </p:cNvPr>
          <p:cNvSpPr txBox="1"/>
          <p:nvPr/>
        </p:nvSpPr>
        <p:spPr bwMode="auto">
          <a:xfrm>
            <a:off x="693738" y="2268538"/>
            <a:ext cx="3251200" cy="4535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 2022, houve 405,6 mil nascimentos de empresas empregadoras, o que representa uma taxa de nascimento de 15,3%.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Essas empresas contrataram aproximadamente 1,7 milhão de assalariados, ou seja, 4,6% do total de assalariados.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Enquanto a taxa de nascimento aumentou de 10,9%, em 2017, para 15,3%, em 2022, a participação do pessoal assalariado passou de 3,3% para 4,6% no mesmo período.</a:t>
            </a:r>
          </a:p>
        </p:txBody>
      </p:sp>
      <p:pic>
        <p:nvPicPr>
          <p:cNvPr id="15364" name="Picture 15363" descr="Pessoas de negócios relaxando em escritório">
            <a:extLst>
              <a:ext uri="{FF2B5EF4-FFF2-40B4-BE49-F238E27FC236}">
                <a16:creationId xmlns:a16="http://schemas.microsoft.com/office/drawing/2014/main" id="{CF00B9D0-6DFF-8C69-53DB-3F0BF1FA2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3" r="26803"/>
          <a:stretch/>
        </p:blipFill>
        <p:spPr>
          <a:xfrm>
            <a:off x="5112199" y="614197"/>
            <a:ext cx="4275379" cy="6141986"/>
          </a:xfrm>
          <a:prstGeom prst="rect">
            <a:avLst/>
          </a:prstGeom>
          <a:effectLst/>
        </p:spPr>
      </p:pic>
      <p:pic>
        <p:nvPicPr>
          <p:cNvPr id="11" name="Imagem 10" descr="Tabela&#10;&#10;Descrição gerada automaticamente">
            <a:extLst>
              <a:ext uri="{FF2B5EF4-FFF2-40B4-BE49-F238E27FC236}">
                <a16:creationId xmlns:a16="http://schemas.microsoft.com/office/drawing/2014/main" id="{A117C56B-F1C9-FA62-A6C0-A98DBE868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548" y="3779162"/>
            <a:ext cx="1528" cy="1351"/>
          </a:xfrm>
          <a:prstGeom prst="rect">
            <a:avLst/>
          </a:prstGeom>
        </p:spPr>
      </p:pic>
      <p:pic>
        <p:nvPicPr>
          <p:cNvPr id="13" name="Imagem 12" descr="Tabela&#10;&#10;Descrição gerada automaticamente">
            <a:extLst>
              <a:ext uri="{FF2B5EF4-FFF2-40B4-BE49-F238E27FC236}">
                <a16:creationId xmlns:a16="http://schemas.microsoft.com/office/drawing/2014/main" id="{EF546CA3-3BA4-F88A-16A5-AAF9067F8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548" y="3779162"/>
            <a:ext cx="1528" cy="1351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A4DBB937-EB0B-8557-F5E4-EFC40F2F52F5}"/>
              </a:ext>
            </a:extLst>
          </p:cNvPr>
          <p:cNvSpPr/>
          <p:nvPr/>
        </p:nvSpPr>
        <p:spPr>
          <a:xfrm>
            <a:off x="7436693" y="6663132"/>
            <a:ext cx="1950946" cy="739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27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1DAF91-F5CC-B66F-B976-767F41A49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4BF79F8D-192C-0634-4938-1FABE622A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>
              <a:lnSpc>
                <a:spcPct val="90000"/>
              </a:lnSpc>
            </a:pP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Nascimentos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sexo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pessoal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assalariado</a:t>
            </a:r>
            <a:endParaRPr lang="en-US" altLang="pt-BR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872E69-2656-7E1E-5573-2C596E8271C3}"/>
              </a:ext>
            </a:extLst>
          </p:cNvPr>
          <p:cNvSpPr txBox="1"/>
          <p:nvPr/>
        </p:nvSpPr>
        <p:spPr>
          <a:xfrm>
            <a:off x="220857" y="5904713"/>
            <a:ext cx="9721078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sexo, observa-se que, as mulheres responderam pela menor parte dos vínculos (41,7</a:t>
            </a: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%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A participação feminina caiu entre 2018 e 2020 e voltou a crescer a partir de 2021.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49A616A-BAE6-9C9D-6A16-A73885486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735022"/>
              </p:ext>
            </p:extLst>
          </p:nvPr>
        </p:nvGraphicFramePr>
        <p:xfrm>
          <a:off x="2227639" y="1723663"/>
          <a:ext cx="5736472" cy="411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4192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E864C5-30B4-F498-B20C-3E35576D3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D33CCA16-02E6-F900-B265-D9AB5F782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Nascimentos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escolaridade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pessoal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assalariado</a:t>
            </a:r>
            <a:endParaRPr lang="en-US" altLang="pt-BR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E916CC-EF92-65B7-56C5-AD8350B7284D}"/>
              </a:ext>
            </a:extLst>
          </p:cNvPr>
          <p:cNvSpPr txBox="1"/>
          <p:nvPr/>
        </p:nvSpPr>
        <p:spPr>
          <a:xfrm>
            <a:off x="220857" y="5904713"/>
            <a:ext cx="9721078" cy="1032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outro lado, a análise segundo o nível de escolaridade dos empregados revelou que, desde 2019, quando houve uma queda de 9,5% para 8,8%, a participação daqueles com nível superior se manteve estável, alcançando 8,9% de participação em 2022.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B53F48A-D5F9-A02F-AADA-A4C3671BB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95416"/>
              </p:ext>
            </p:extLst>
          </p:nvPr>
        </p:nvGraphicFramePr>
        <p:xfrm>
          <a:off x="2172076" y="1723663"/>
          <a:ext cx="5736472" cy="411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3330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3856B9-0D8D-2DE1-DD6E-D6CC7860B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2E536CB8-AD36-8B3F-7D75-9CB939E4D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</a:pP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Nascimentos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atividade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econômica</a:t>
            </a:r>
            <a:endParaRPr lang="en-US" altLang="pt-BR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000BA8-8DBC-C33D-9B10-44C9778687F3}"/>
              </a:ext>
            </a:extLst>
          </p:cNvPr>
          <p:cNvSpPr txBox="1"/>
          <p:nvPr/>
        </p:nvSpPr>
        <p:spPr>
          <a:xfrm>
            <a:off x="452364" y="1539700"/>
            <a:ext cx="4227908" cy="506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atividade que mais contribuiu para o nascimento foi Comércio; reparação de veículos automotores e motocicletas (39,4%), sendo responsável também pela maior parcela de empresas empregadoras ativas (42,7%).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seção Alojamento e alimentação aparece em segundo lugar no conjunto de nascimentos (9,9%), mas terceiro nas empresas ativas (8,0%</a:t>
            </a: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fim, as Indústrias de transformação foram responsáveis pelo terceiro maior quantitativo de nascimentos, 8,7%, e o segundo maior de empresas ativas, 11,2%.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5B44A77-259C-98CF-70FE-6F0B7348A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55762"/>
              </p:ext>
            </p:extLst>
          </p:nvPr>
        </p:nvGraphicFramePr>
        <p:xfrm>
          <a:off x="4680272" y="747610"/>
          <a:ext cx="5316532" cy="432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72CAD3B-F2FC-4292-2770-A08544DBE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089477"/>
              </p:ext>
            </p:extLst>
          </p:nvPr>
        </p:nvGraphicFramePr>
        <p:xfrm>
          <a:off x="4553162" y="3537594"/>
          <a:ext cx="5872766" cy="420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1102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8E805-0583-33E1-1363-9A4ABF5A7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86472F90-1AF4-DF78-ADFD-379C5CD54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Nascimentos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região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Unidade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Federação</a:t>
            </a:r>
            <a:endParaRPr lang="en-US" altLang="pt-BR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46B74CF-FDEA-C12A-4065-AB3D104A8D4C}"/>
              </a:ext>
            </a:extLst>
          </p:cNvPr>
          <p:cNvSpPr txBox="1"/>
          <p:nvPr/>
        </p:nvSpPr>
        <p:spPr>
          <a:xfrm>
            <a:off x="431800" y="2961173"/>
            <a:ext cx="4216512" cy="4006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algn="just" defTabSz="914400" eaLnBrk="1" hangingPunct="1">
              <a:lnSpc>
                <a:spcPct val="120000"/>
              </a:lnSpc>
              <a:spcAft>
                <a:spcPts val="800"/>
              </a:spcAft>
            </a:pP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A taxa de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nascimento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de ULs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empregadora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foi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de 15,1%. As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Regiões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Norte, Centro-Oeste e Nordeste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apresentaram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taxas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de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nascimento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superiores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a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nacional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(19,0%, 18,1% e 16,2%). </a:t>
            </a:r>
          </a:p>
          <a:p>
            <a:pPr lvl="0" algn="just" defTabSz="914400" eaLnBrk="1" hangingPunct="1">
              <a:lnSpc>
                <a:spcPct val="120000"/>
              </a:lnSpc>
              <a:spcAft>
                <a:spcPts val="800"/>
              </a:spcAft>
            </a:pP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Já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em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nível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de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Unidade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da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Federação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, as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maiores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taxas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ocorreram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em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Estados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da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Região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Norte, Roraima (21,8%), Amapá (21,1%) e Amazonas (19,5%). </a:t>
            </a:r>
          </a:p>
          <a:p>
            <a:pPr lvl="0" algn="just" defTabSz="914400" eaLnBrk="1" hangingPunct="1">
              <a:lnSpc>
                <a:spcPct val="120000"/>
              </a:lnSpc>
              <a:spcAft>
                <a:spcPts val="800"/>
              </a:spcAft>
            </a:pP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Em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contrapartida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, as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menores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taxas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foram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registradas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em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Estados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da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Região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Sul, Rio Grande do Sul (12,3%) e Santa Catarina (13,8%), e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Região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 </a:t>
            </a:r>
            <a:r>
              <a:rPr lang="en-US" sz="2900" dirty="0" err="1">
                <a:effectLst/>
                <a:latin typeface="Aptos" panose="020B0004020202020204" pitchFamily="34" charset="0"/>
                <a:ea typeface="+mn-ea"/>
              </a:rPr>
              <a:t>Sudeste</a:t>
            </a:r>
            <a:r>
              <a:rPr lang="en-US" sz="2900" dirty="0">
                <a:effectLst/>
                <a:latin typeface="Aptos" panose="020B0004020202020204" pitchFamily="34" charset="0"/>
                <a:ea typeface="+mn-ea"/>
              </a:rPr>
              <a:t>, São Paulo (14,1%).</a:t>
            </a:r>
          </a:p>
          <a:p>
            <a:pPr lvl="0" indent="-228600" defTabSz="914400" eaLnBrk="1" hangingPunct="1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+mn-lt"/>
              <a:ea typeface="+mn-ea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97F06E1-7570-17B7-B2CC-FB7E27766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311" y="1450567"/>
            <a:ext cx="5432313" cy="50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9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DF5E8-CC77-87D2-5F33-714BADA21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C4AFD-A6D8-B873-B573-22A2FD7CA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505934-5733-DE60-4AEE-4D2368086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570761"/>
            <a:ext cx="8710613" cy="494538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pt-BR" sz="2800" b="1" dirty="0"/>
              <a:t>Apresentação da pesquisa</a:t>
            </a:r>
          </a:p>
          <a:p>
            <a:pPr marL="0" indent="0">
              <a:lnSpc>
                <a:spcPct val="150000"/>
              </a:lnSpc>
            </a:pPr>
            <a:r>
              <a:rPr lang="pt-BR" sz="2800" b="1" dirty="0"/>
              <a:t>Conceitos</a:t>
            </a:r>
          </a:p>
          <a:p>
            <a:pPr marL="0" indent="0">
              <a:lnSpc>
                <a:spcPct val="150000"/>
              </a:lnSpc>
            </a:pPr>
            <a:r>
              <a:rPr lang="pt-BR" sz="2800" b="1" dirty="0"/>
              <a:t>Análise de resultados</a:t>
            </a:r>
          </a:p>
          <a:p>
            <a:pPr marL="400050" lvl="1" indent="0">
              <a:lnSpc>
                <a:spcPct val="150000"/>
              </a:lnSpc>
            </a:pPr>
            <a:r>
              <a:rPr lang="pt-BR" sz="2400" dirty="0"/>
              <a:t>Demografia das empresas </a:t>
            </a:r>
          </a:p>
          <a:p>
            <a:pPr marL="400050" lvl="1" indent="0">
              <a:lnSpc>
                <a:spcPct val="150000"/>
              </a:lnSpc>
            </a:pPr>
            <a:r>
              <a:rPr lang="pt-BR" sz="2400" dirty="0"/>
              <a:t>Estatísticas de empreendedorismo</a:t>
            </a:r>
            <a:endParaRPr lang="pt-BR" sz="2800" dirty="0"/>
          </a:p>
          <a:p>
            <a:pPr marL="0" indent="0">
              <a:lnSpc>
                <a:spcPct val="150000"/>
              </a:lnSpc>
            </a:pPr>
            <a:endParaRPr lang="pt-BR" sz="2800" dirty="0"/>
          </a:p>
          <a:p>
            <a:pPr marL="0" indent="0">
              <a:lnSpc>
                <a:spcPct val="150000"/>
              </a:lnSpc>
            </a:pPr>
            <a:endParaRPr lang="pt-BR" sz="28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616F645-C6C3-F8EA-8393-C1114D4A021D}"/>
              </a:ext>
            </a:extLst>
          </p:cNvPr>
          <p:cNvSpPr/>
          <p:nvPr/>
        </p:nvSpPr>
        <p:spPr bwMode="auto">
          <a:xfrm>
            <a:off x="647824" y="1619597"/>
            <a:ext cx="8640960" cy="63546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9637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EBB78-B485-1F3F-80CB-A6617EC0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41FADB87-79AC-64C7-C5E2-4C620E9F33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5816" y="755502"/>
            <a:ext cx="4275138" cy="1843087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pt-BR" sz="3800" dirty="0">
                <a:solidFill>
                  <a:schemeClr val="tx1"/>
                </a:solidFill>
              </a:rPr>
              <a:t>Mortes</a:t>
            </a:r>
            <a:endParaRPr lang="en-US" altLang="pt-BR" sz="3800" b="1" dirty="0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D4F762F-6533-FF03-74A2-30CE9FF8F169}"/>
              </a:ext>
            </a:extLst>
          </p:cNvPr>
          <p:cNvSpPr txBox="1"/>
          <p:nvPr/>
        </p:nvSpPr>
        <p:spPr bwMode="auto">
          <a:xfrm>
            <a:off x="693738" y="2268538"/>
            <a:ext cx="3251200" cy="4535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 2020, havia 2,3 milhões de empresas ativas, que empregavam 32,4 milhõe</a:t>
            </a: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 de assalariados.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Naquele ano,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59,5 mil entidades empresariais morreram, o que representa uma taxa de mortalidade de 9,0%.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Essas empresas empregavam aproximadamente 774,0 mil assalariados, o que corresponde a 2,4% dos assalariados das empresas ativas em 2020.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pt-BR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15363" descr="Placa de fechado em uma janela">
            <a:extLst>
              <a:ext uri="{FF2B5EF4-FFF2-40B4-BE49-F238E27FC236}">
                <a16:creationId xmlns:a16="http://schemas.microsoft.com/office/drawing/2014/main" id="{12DDE194-3BEA-8FD0-127A-D0629C5E7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r="40077"/>
          <a:stretch/>
        </p:blipFill>
        <p:spPr>
          <a:xfrm>
            <a:off x="5112320" y="614197"/>
            <a:ext cx="4275379" cy="6141986"/>
          </a:xfrm>
          <a:prstGeom prst="rect">
            <a:avLst/>
          </a:prstGeom>
          <a:effectLst/>
        </p:spPr>
      </p:pic>
      <p:pic>
        <p:nvPicPr>
          <p:cNvPr id="11" name="Imagem 10" descr="Tabela&#10;&#10;Descrição gerada automaticamente">
            <a:extLst>
              <a:ext uri="{FF2B5EF4-FFF2-40B4-BE49-F238E27FC236}">
                <a16:creationId xmlns:a16="http://schemas.microsoft.com/office/drawing/2014/main" id="{8C37BC1E-E9BC-431D-126E-B330D1C06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548" y="3779162"/>
            <a:ext cx="1528" cy="1351"/>
          </a:xfrm>
          <a:prstGeom prst="rect">
            <a:avLst/>
          </a:prstGeom>
        </p:spPr>
      </p:pic>
      <p:pic>
        <p:nvPicPr>
          <p:cNvPr id="13" name="Imagem 12" descr="Tabela&#10;&#10;Descrição gerada automaticamente">
            <a:extLst>
              <a:ext uri="{FF2B5EF4-FFF2-40B4-BE49-F238E27FC236}">
                <a16:creationId xmlns:a16="http://schemas.microsoft.com/office/drawing/2014/main" id="{C44AE6BD-FC48-23DD-1928-E9652F2EB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548" y="3779162"/>
            <a:ext cx="1528" cy="1351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1E51002C-D443-9B54-28DD-B187ED3B7844}"/>
              </a:ext>
            </a:extLst>
          </p:cNvPr>
          <p:cNvSpPr/>
          <p:nvPr/>
        </p:nvSpPr>
        <p:spPr>
          <a:xfrm>
            <a:off x="7436693" y="6663132"/>
            <a:ext cx="1950946" cy="739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995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AF507-7B51-3316-3CA7-467E31A9D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6D87888C-911F-2F07-DECE-7C8F2D86C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</a:pP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Mortes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sexo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pessoal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assalariado</a:t>
            </a:r>
            <a:endParaRPr lang="en-US" altLang="pt-BR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7A9A28-589C-2A74-0D1F-9777F09EBDFD}"/>
              </a:ext>
            </a:extLst>
          </p:cNvPr>
          <p:cNvSpPr txBox="1"/>
          <p:nvPr/>
        </p:nvSpPr>
        <p:spPr>
          <a:xfrm>
            <a:off x="220857" y="5904713"/>
            <a:ext cx="9721078" cy="1032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empresas empregadoras que morreram em 2020 apresentavam uma menor participação feminina (42,3%) quando comparado com o ano anterior (43,4%). No entanto, essa participação ainda é superior em relação aos demais anos observados.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18DF98D-B687-E799-53AC-7FD642D75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384952"/>
              </p:ext>
            </p:extLst>
          </p:nvPr>
        </p:nvGraphicFramePr>
        <p:xfrm>
          <a:off x="2227639" y="1723663"/>
          <a:ext cx="5736472" cy="411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8666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AD557-AFAE-7D26-34D2-286EC7F17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4572FF7E-04B9-D7ED-C954-2B90FB456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</a:pP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Mortes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escolaridade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pessoal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assalariado</a:t>
            </a:r>
            <a:endParaRPr lang="en-US" altLang="pt-BR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D05EB4-80BA-BAC3-6C64-A71C5E8982AA}"/>
              </a:ext>
            </a:extLst>
          </p:cNvPr>
          <p:cNvSpPr txBox="1"/>
          <p:nvPr/>
        </p:nvSpPr>
        <p:spPr>
          <a:xfrm>
            <a:off x="220857" y="5904713"/>
            <a:ext cx="9721078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outro lado, segundo o nível de escolaridade, houve uma estabilidade no percentual dos empregados com e sem nível superior nas empresas empregadoras que morreram no período 2017-2019. Já em 2020, houve um crescimento da participação dos empregados com nível superior.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84901C3-6E9B-139A-902E-843566C8E7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302630"/>
              </p:ext>
            </p:extLst>
          </p:nvPr>
        </p:nvGraphicFramePr>
        <p:xfrm>
          <a:off x="2172076" y="1723663"/>
          <a:ext cx="5736472" cy="411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5240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76E49-CACB-743C-4969-343F3085D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02D170FA-C4D0-8978-8147-DF1FD9F93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600" y="179437"/>
            <a:ext cx="8710613" cy="1201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</a:pP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Mortes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atividade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econômica</a:t>
            </a:r>
            <a:endParaRPr lang="en-US" altLang="pt-BR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D4EBAD-5D8F-B54D-9DDF-58B935932A6A}"/>
              </a:ext>
            </a:extLst>
          </p:cNvPr>
          <p:cNvSpPr txBox="1"/>
          <p:nvPr/>
        </p:nvSpPr>
        <p:spPr>
          <a:xfrm>
            <a:off x="452364" y="1539700"/>
            <a:ext cx="4227908" cy="4422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Comércio; reparação de veículos automotores e motocicletas concentrou 44,3% das empresas empregadoras ativas e 43,3% das mortes.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Alojamento e alimentação contemplou 10,9% das mortes, mas representou só 8,0% das empresas empregadoras ativas.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Já as Indústrias de transformação, responsáveis pelo segundo maior quantitativo de empresas ativas, 11,1%, representou o terceiro maior grupo dentro das mortes, 8,3%.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652B9CF-80DA-3EEE-095A-15D62DAA4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729632"/>
              </p:ext>
            </p:extLst>
          </p:nvPr>
        </p:nvGraphicFramePr>
        <p:xfrm>
          <a:off x="4668917" y="1115541"/>
          <a:ext cx="5316532" cy="432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799189C-9D04-901B-7A60-740BEBC64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135533"/>
              </p:ext>
            </p:extLst>
          </p:nvPr>
        </p:nvGraphicFramePr>
        <p:xfrm>
          <a:off x="4400691" y="3491805"/>
          <a:ext cx="5872766" cy="420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9664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4EDC5-96A8-F9A5-40E0-FE988B2D3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DE385DC8-5540-B779-2564-69C886211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Mortes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Região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Unidade</a:t>
            </a:r>
            <a:r>
              <a:rPr lang="en-US" altLang="pt-BR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altLang="pt-BR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Federação</a:t>
            </a:r>
            <a:endParaRPr lang="en-US" altLang="pt-BR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B502FB-387E-8BEA-1F89-D61CA9A478E6}"/>
              </a:ext>
            </a:extLst>
          </p:cNvPr>
          <p:cNvSpPr txBox="1"/>
          <p:nvPr/>
        </p:nvSpPr>
        <p:spPr>
          <a:xfrm>
            <a:off x="431799" y="2961173"/>
            <a:ext cx="4464275" cy="4131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4500" dirty="0">
                <a:latin typeface="Aptos" panose="020B0004020202020204" pitchFamily="34" charset="0"/>
              </a:rPr>
              <a:t>A taxa de mortalidade das unidades locais empregadoras, considerando o conjunto do País, foi de 9,2%. As Regiões Centro Oeste, Norte e Nordeste apresentaram taxas superiores a nacional (10,0%, 9,6% e 9,3%, respectivamente).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4500" dirty="0">
                <a:latin typeface="Aptos" panose="020B0004020202020204" pitchFamily="34" charset="0"/>
              </a:rPr>
              <a:t>Já em nível de Unidade da Federação, as maiores taxas ocorreram em Estados da Região Centro-Oeste, Distrito Federal (11,2%) e Goiás (10,0%), e Região Norte, Amapá (11,1%) e Amazonas, 10,1%.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4500" dirty="0">
                <a:latin typeface="Aptos" panose="020B0004020202020204" pitchFamily="34" charset="0"/>
              </a:rPr>
              <a:t>Em contrapartida, as menores taxas foram registradas na Paraíba (8,3%), Santa Catarina (8,6%) e Rio Grande do Sul (8,7%), e Mato Grosso do Sul (8,7%).</a:t>
            </a:r>
            <a:endParaRPr lang="pt-BR" sz="4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indent="-228600" defTabSz="914400" eaLnBrk="1" hangingPunct="1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+mn-lt"/>
              <a:ea typeface="+mn-ea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5850CD7-069A-045B-CF24-7B95C5F8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076" y="1329712"/>
            <a:ext cx="5184549" cy="49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22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858D76-A2D9-277B-3F8D-AD4E473EE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38608A65-0B70-17DF-DAE4-602595267E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149" y="539477"/>
            <a:ext cx="5095875" cy="1441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</a:pPr>
            <a:r>
              <a:rPr lang="en-US" altLang="pt-BR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Sobrevivência</a:t>
            </a:r>
            <a:endParaRPr lang="en-US" altLang="pt-BR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6338234-754C-0379-ACE1-C17DD4177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97" y="3417800"/>
            <a:ext cx="4763864" cy="3458381"/>
          </a:xfrm>
          <a:prstGeom prst="rect">
            <a:avLst/>
          </a:prstGeom>
        </p:spPr>
      </p:pic>
      <p:graphicFrame>
        <p:nvGraphicFramePr>
          <p:cNvPr id="15364" name="CaixaDeTexto 3">
            <a:extLst>
              <a:ext uri="{FF2B5EF4-FFF2-40B4-BE49-F238E27FC236}">
                <a16:creationId xmlns:a16="http://schemas.microsoft.com/office/drawing/2014/main" id="{883AA61C-1A6D-910B-8B6E-0EC4D4FB2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90664"/>
              </p:ext>
            </p:extLst>
          </p:nvPr>
        </p:nvGraphicFramePr>
        <p:xfrm>
          <a:off x="5517504" y="900227"/>
          <a:ext cx="4307335" cy="597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3797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695167-C9A8-0258-0FA3-385A0D90F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1232CA7D-35AB-F112-50EB-B78E5A381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</a:pPr>
            <a:r>
              <a:rPr lang="en-US" altLang="pt-BR" sz="3800" dirty="0" err="1">
                <a:solidFill>
                  <a:schemeClr val="tx1"/>
                </a:solidFill>
              </a:rPr>
              <a:t>Sobrevivência</a:t>
            </a:r>
            <a:r>
              <a:rPr lang="en-US" altLang="pt-BR" sz="3800" dirty="0">
                <a:solidFill>
                  <a:schemeClr val="tx1"/>
                </a:solidFill>
              </a:rPr>
              <a:t> </a:t>
            </a:r>
            <a:r>
              <a:rPr lang="en-US" altLang="pt-BR" sz="3800" dirty="0" err="1">
                <a:solidFill>
                  <a:schemeClr val="tx1"/>
                </a:solidFill>
              </a:rPr>
              <a:t>por</a:t>
            </a:r>
            <a:r>
              <a:rPr lang="en-US" altLang="pt-BR" sz="3800" dirty="0">
                <a:solidFill>
                  <a:schemeClr val="tx1"/>
                </a:solidFill>
              </a:rPr>
              <a:t> </a:t>
            </a:r>
            <a:r>
              <a:rPr lang="en-US" altLang="pt-BR" sz="3800" dirty="0" err="1">
                <a:solidFill>
                  <a:schemeClr val="tx1"/>
                </a:solidFill>
              </a:rPr>
              <a:t>Região</a:t>
            </a:r>
            <a:r>
              <a:rPr lang="en-US" altLang="pt-BR" sz="3800" dirty="0">
                <a:solidFill>
                  <a:schemeClr val="tx1"/>
                </a:solidFill>
              </a:rPr>
              <a:t> e </a:t>
            </a:r>
            <a:r>
              <a:rPr lang="en-US" altLang="pt-BR" sz="3800" dirty="0" err="1">
                <a:solidFill>
                  <a:schemeClr val="tx1"/>
                </a:solidFill>
              </a:rPr>
              <a:t>Unidade</a:t>
            </a:r>
            <a:r>
              <a:rPr lang="en-US" altLang="pt-BR" sz="3800" dirty="0">
                <a:solidFill>
                  <a:schemeClr val="tx1"/>
                </a:solidFill>
              </a:rPr>
              <a:t> da </a:t>
            </a:r>
            <a:r>
              <a:rPr lang="en-US" altLang="pt-BR" sz="3800" dirty="0" err="1">
                <a:solidFill>
                  <a:schemeClr val="tx1"/>
                </a:solidFill>
              </a:rPr>
              <a:t>Federação</a:t>
            </a:r>
            <a:endParaRPr lang="en-US" altLang="pt-BR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33ECB76-267D-F02E-7B8A-C5E68993D266}"/>
              </a:ext>
            </a:extLst>
          </p:cNvPr>
          <p:cNvSpPr txBox="1"/>
          <p:nvPr/>
        </p:nvSpPr>
        <p:spPr>
          <a:xfrm>
            <a:off x="5773327" y="2206616"/>
            <a:ext cx="4291357" cy="4206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Considerando as empresas que nasceram em 2017, pode-se observar que , a taxa de sobrevivência após cinco anos de nascimento foi de 37,9%.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um modo geral, maior probabilidade de sobrevivência na Região Sudeste, seguida das regiões Sul, Nordeste, Norte e, por fim, Centro-Oeste.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Entre as Unidades da Federação, a taxa de sobrevivência no quinto ano variou de 27,9% (Amapá) a 40,5% (Sergipe).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44BCF9-AABF-6F47-42FB-477EBC955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87" y="2206616"/>
            <a:ext cx="4755257" cy="44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96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0DBAF-DA0D-4DBD-8A23-1687BAF0D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44D36-13EC-ED28-2D4F-49EF3C61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3897E5-9A2D-6533-784F-06C0F3217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570761"/>
            <a:ext cx="8710613" cy="494538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pt-BR" sz="2800" b="1" dirty="0"/>
              <a:t>Apresentação da pesquisa</a:t>
            </a:r>
          </a:p>
          <a:p>
            <a:pPr marL="0" indent="0">
              <a:lnSpc>
                <a:spcPct val="150000"/>
              </a:lnSpc>
            </a:pPr>
            <a:r>
              <a:rPr lang="pt-BR" sz="2800" b="1" dirty="0"/>
              <a:t>Conceitos</a:t>
            </a:r>
          </a:p>
          <a:p>
            <a:pPr marL="0" indent="0">
              <a:lnSpc>
                <a:spcPct val="150000"/>
              </a:lnSpc>
            </a:pPr>
            <a:r>
              <a:rPr lang="pt-BR" sz="2800" b="1" dirty="0"/>
              <a:t>Análise de resultados</a:t>
            </a:r>
          </a:p>
          <a:p>
            <a:pPr marL="400050" lvl="1" indent="0">
              <a:lnSpc>
                <a:spcPct val="150000"/>
              </a:lnSpc>
            </a:pPr>
            <a:r>
              <a:rPr lang="pt-BR" sz="2400" dirty="0"/>
              <a:t>Demografia das empresas </a:t>
            </a:r>
          </a:p>
          <a:p>
            <a:pPr marL="400050" lvl="1" indent="0">
              <a:lnSpc>
                <a:spcPct val="150000"/>
              </a:lnSpc>
            </a:pPr>
            <a:r>
              <a:rPr lang="pt-BR" sz="2400" dirty="0"/>
              <a:t>Estatísticas de empreendedorismo</a:t>
            </a:r>
            <a:endParaRPr lang="pt-BR" sz="2800" dirty="0"/>
          </a:p>
          <a:p>
            <a:pPr marL="0" indent="0">
              <a:lnSpc>
                <a:spcPct val="150000"/>
              </a:lnSpc>
            </a:pPr>
            <a:endParaRPr lang="pt-BR" sz="2800" dirty="0"/>
          </a:p>
          <a:p>
            <a:pPr marL="0" indent="0">
              <a:lnSpc>
                <a:spcPct val="150000"/>
              </a:lnSpc>
            </a:pPr>
            <a:endParaRPr lang="pt-BR" sz="28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4EBB64F-DF4A-0A4B-E7A3-F804DAFAD90C}"/>
              </a:ext>
            </a:extLst>
          </p:cNvPr>
          <p:cNvSpPr/>
          <p:nvPr/>
        </p:nvSpPr>
        <p:spPr bwMode="auto">
          <a:xfrm>
            <a:off x="647824" y="4728545"/>
            <a:ext cx="8640960" cy="63546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7022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7385F-E93B-FF18-9CA2-506CD6AF8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52F5A7E6-034F-C01B-9C9F-105334959E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5816" y="755502"/>
            <a:ext cx="4275138" cy="1843087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pt-BR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Empresas</a:t>
            </a:r>
            <a:r>
              <a:rPr lang="en-US" altLang="pt-BR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alto </a:t>
            </a:r>
            <a:r>
              <a:rPr lang="en-US" altLang="pt-BR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crescimento</a:t>
            </a:r>
            <a:endParaRPr lang="en-US" altLang="pt-BR" sz="3800" b="1" dirty="0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E660CE9-CB98-1D3B-9CFA-70DA08698995}"/>
              </a:ext>
            </a:extLst>
          </p:cNvPr>
          <p:cNvSpPr txBox="1"/>
          <p:nvPr/>
        </p:nvSpPr>
        <p:spPr bwMode="auto">
          <a:xfrm>
            <a:off x="693738" y="2268538"/>
            <a:ext cx="3695446" cy="4535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 2022 existiam 70 032 empresas de alto crescimento, as quais ocuparam 8,0 milhões de assalariadas e pagaram R$ 317,4 bilhões</a:t>
            </a:r>
            <a:r>
              <a:rPr lang="pt-BR" sz="2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2,8 salários mínimos).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Comparando-se com o total das empresas co</a:t>
            </a:r>
            <a:r>
              <a:rPr lang="pt-BR" sz="2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 10 ou mais assalariados,</a:t>
            </a: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 de alto crescimento representaram um quantitativo equivalente a 13,8% das empresas, 26,7% do pessoal assalariado e 24,6% dos salários e outras remunerações.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empresas de alto crescimento, 6 623 eram gazelas, ou seja, tinham até 5 anos de nascimento. Elas absorveram 409,5 mil pessoas assalariadas e pagaram 2,1 salários mínimos.</a:t>
            </a:r>
            <a:endParaRPr lang="pt-BR" sz="2100" dirty="0">
              <a:latin typeface="Aptos" panose="020B00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15363" descr="Prédio coberto com gráficos do mercado de ações">
            <a:extLst>
              <a:ext uri="{FF2B5EF4-FFF2-40B4-BE49-F238E27FC236}">
                <a16:creationId xmlns:a16="http://schemas.microsoft.com/office/drawing/2014/main" id="{5499A345-5E38-B1A0-2667-C35D6830E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7" r="26837"/>
          <a:stretch/>
        </p:blipFill>
        <p:spPr>
          <a:xfrm>
            <a:off x="5112199" y="614197"/>
            <a:ext cx="4275379" cy="6141986"/>
          </a:xfrm>
          <a:prstGeom prst="rect">
            <a:avLst/>
          </a:prstGeom>
          <a:effectLst/>
        </p:spPr>
      </p:pic>
      <p:pic>
        <p:nvPicPr>
          <p:cNvPr id="11" name="Imagem 10" descr="Tabela&#10;&#10;Descrição gerada automaticamente">
            <a:extLst>
              <a:ext uri="{FF2B5EF4-FFF2-40B4-BE49-F238E27FC236}">
                <a16:creationId xmlns:a16="http://schemas.microsoft.com/office/drawing/2014/main" id="{99948B82-5DD7-BDA8-370E-E37E1D603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548" y="3779162"/>
            <a:ext cx="1528" cy="1351"/>
          </a:xfrm>
          <a:prstGeom prst="rect">
            <a:avLst/>
          </a:prstGeom>
        </p:spPr>
      </p:pic>
      <p:pic>
        <p:nvPicPr>
          <p:cNvPr id="13" name="Imagem 12" descr="Tabela&#10;&#10;Descrição gerada automaticamente">
            <a:extLst>
              <a:ext uri="{FF2B5EF4-FFF2-40B4-BE49-F238E27FC236}">
                <a16:creationId xmlns:a16="http://schemas.microsoft.com/office/drawing/2014/main" id="{A6C8F519-65A3-C7A7-3C3E-415837C6F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548" y="3779162"/>
            <a:ext cx="1528" cy="1351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D62D1671-2A6D-0BCE-7507-D953BD31C970}"/>
              </a:ext>
            </a:extLst>
          </p:cNvPr>
          <p:cNvSpPr/>
          <p:nvPr/>
        </p:nvSpPr>
        <p:spPr>
          <a:xfrm>
            <a:off x="7436693" y="6663132"/>
            <a:ext cx="1950946" cy="739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824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C9AE5-969B-8551-63FA-3FD3C04A4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0E5B5983-72EF-9463-2C6B-41C1E5089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pt-BR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Geração</a:t>
            </a:r>
            <a:r>
              <a:rPr lang="en-US" altLang="pt-BR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altLang="pt-BR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postos</a:t>
            </a:r>
            <a:r>
              <a:rPr lang="en-US" altLang="pt-BR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altLang="pt-BR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trabalho</a:t>
            </a:r>
            <a:r>
              <a:rPr lang="en-US" altLang="pt-BR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das </a:t>
            </a:r>
            <a:r>
              <a:rPr lang="en-US" altLang="pt-BR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Empresas</a:t>
            </a:r>
            <a:r>
              <a:rPr lang="en-US" altLang="pt-BR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Alto </a:t>
            </a:r>
            <a:r>
              <a:rPr lang="en-US" altLang="pt-BR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Crescimento</a:t>
            </a:r>
            <a:endParaRPr lang="en-US" altLang="pt-BR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33FC05C-97A8-11D5-4652-018A0047F274}"/>
              </a:ext>
            </a:extLst>
          </p:cNvPr>
          <p:cNvSpPr txBox="1"/>
          <p:nvPr/>
        </p:nvSpPr>
        <p:spPr>
          <a:xfrm>
            <a:off x="1128429" y="1764554"/>
            <a:ext cx="8180954" cy="15112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latin typeface="Aptos" panose="020B0004020202020204" pitchFamily="34" charset="0"/>
                <a:ea typeface="+mn-ea"/>
              </a:rPr>
              <a:t>Observa</a:t>
            </a:r>
            <a:r>
              <a:rPr lang="en-US" dirty="0">
                <a:latin typeface="Aptos" panose="020B0004020202020204" pitchFamily="34" charset="0"/>
                <a:ea typeface="+mn-ea"/>
              </a:rPr>
              <a:t>-se que o conjunto das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empresas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empregadoras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apresentou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uma</a:t>
            </a:r>
            <a:r>
              <a:rPr lang="en-US" dirty="0">
                <a:latin typeface="Aptos" panose="020B0004020202020204" pitchFamily="34" charset="0"/>
                <a:ea typeface="+mn-ea"/>
              </a:rPr>
              <a:t> taxa de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crescimento</a:t>
            </a:r>
            <a:r>
              <a:rPr lang="en-US" dirty="0">
                <a:latin typeface="Aptos" panose="020B0004020202020204" pitchFamily="34" charset="0"/>
                <a:ea typeface="+mn-ea"/>
              </a:rPr>
              <a:t> do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pessoal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ocupado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assalariado</a:t>
            </a:r>
            <a:r>
              <a:rPr lang="en-US" dirty="0">
                <a:latin typeface="Aptos" panose="020B0004020202020204" pitchFamily="34" charset="0"/>
                <a:ea typeface="+mn-ea"/>
              </a:rPr>
              <a:t> de 20,6%, com um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saldo</a:t>
            </a:r>
            <a:r>
              <a:rPr lang="en-US" dirty="0">
                <a:latin typeface="Aptos" panose="020B0004020202020204" pitchFamily="34" charset="0"/>
                <a:ea typeface="+mn-ea"/>
              </a:rPr>
              <a:t> de 6,2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milhões</a:t>
            </a:r>
            <a:r>
              <a:rPr lang="en-US" dirty="0">
                <a:latin typeface="Aptos" panose="020B0004020202020204" pitchFamily="34" charset="0"/>
                <a:ea typeface="+mn-ea"/>
              </a:rPr>
              <a:t> de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novos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postos</a:t>
            </a:r>
            <a:r>
              <a:rPr lang="en-US" dirty="0">
                <a:latin typeface="Aptos" panose="020B0004020202020204" pitchFamily="34" charset="0"/>
                <a:ea typeface="+mn-ea"/>
              </a:rPr>
              <a:t> de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trabalho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assalariado</a:t>
            </a:r>
            <a:r>
              <a:rPr lang="en-US" dirty="0">
                <a:latin typeface="Aptos" panose="020B0004020202020204" pitchFamily="34" charset="0"/>
                <a:ea typeface="+mn-ea"/>
              </a:rPr>
              <a:t> no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período</a:t>
            </a:r>
            <a:r>
              <a:rPr lang="en-US" dirty="0">
                <a:latin typeface="Aptos" panose="020B0004020202020204" pitchFamily="34" charset="0"/>
                <a:ea typeface="+mn-ea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Já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nas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empresas</a:t>
            </a:r>
            <a:r>
              <a:rPr lang="en-US" dirty="0">
                <a:latin typeface="Aptos" panose="020B0004020202020204" pitchFamily="34" charset="0"/>
                <a:ea typeface="+mn-ea"/>
              </a:rPr>
              <a:t> com 1 a 9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pessoas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assalariadas</a:t>
            </a:r>
            <a:r>
              <a:rPr lang="en-US" dirty="0">
                <a:latin typeface="Aptos" panose="020B0004020202020204" pitchFamily="34" charset="0"/>
                <a:ea typeface="+mn-ea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foi</a:t>
            </a:r>
            <a:r>
              <a:rPr lang="en-US" dirty="0">
                <a:latin typeface="Aptos" panose="020B0004020202020204" pitchFamily="34" charset="0"/>
                <a:ea typeface="+mn-ea"/>
              </a:rPr>
              <a:t> 11,9%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em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relação</a:t>
            </a:r>
            <a:r>
              <a:rPr lang="en-US" dirty="0">
                <a:latin typeface="Aptos" panose="020B0004020202020204" pitchFamily="34" charset="0"/>
                <a:ea typeface="+mn-ea"/>
              </a:rPr>
              <a:t> a 2017, com um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saldo</a:t>
            </a:r>
            <a:r>
              <a:rPr lang="en-US" dirty="0">
                <a:latin typeface="Aptos" panose="020B0004020202020204" pitchFamily="34" charset="0"/>
                <a:ea typeface="+mn-ea"/>
              </a:rPr>
              <a:t> de 703,1 mil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novos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postos</a:t>
            </a:r>
            <a:r>
              <a:rPr lang="en-US" dirty="0">
                <a:latin typeface="Aptos" panose="020B0004020202020204" pitchFamily="34" charset="0"/>
                <a:ea typeface="+mn-ea"/>
              </a:rPr>
              <a:t> de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trabalho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assalariado</a:t>
            </a:r>
            <a:r>
              <a:rPr lang="en-US" dirty="0">
                <a:latin typeface="Aptos" panose="020B0004020202020204" pitchFamily="34" charset="0"/>
                <a:ea typeface="+mn-ea"/>
              </a:rPr>
              <a:t>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FCA301-DFC3-89CD-7792-AD2D4DBAA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74" y="3322049"/>
            <a:ext cx="8296071" cy="36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8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799F3-0937-4069-A2A1-D77B3585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estudos da Coordenação de Cadastros e Classificações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CDCACA-3EF7-4B89-BE6E-47A077DE5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Estatísticas do Cadastro Central de Empresa</a:t>
            </a:r>
            <a:endParaRPr lang="pt-BR" sz="2000" dirty="0"/>
          </a:p>
          <a:p>
            <a:pPr marL="5715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Fundações Privadas e Associações sem Fins Lucrativos</a:t>
            </a:r>
          </a:p>
          <a:p>
            <a:pPr marL="5715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Estatísticas dos cadastros de microempreendedores individuais</a:t>
            </a:r>
          </a:p>
          <a:p>
            <a:pPr marL="5715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6"/>
                </a:solidFill>
              </a:rPr>
              <a:t>Demografia das Empresas e Estatísticas de Empreendedorismo</a:t>
            </a:r>
            <a:endParaRPr lang="pt-BR" sz="2000" dirty="0"/>
          </a:p>
          <a:p>
            <a:pPr marL="5715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28689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046223-F67B-5A9B-438B-ABDA47146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D6DC01B9-EA49-0DC0-C08F-0EED90AB1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pt-BR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Geração</a:t>
            </a:r>
            <a:r>
              <a:rPr lang="en-US" altLang="pt-BR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altLang="pt-BR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postos</a:t>
            </a:r>
            <a:r>
              <a:rPr lang="en-US" altLang="pt-BR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altLang="pt-BR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trabalho</a:t>
            </a:r>
            <a:r>
              <a:rPr lang="en-US" altLang="pt-BR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das </a:t>
            </a:r>
            <a:r>
              <a:rPr lang="en-US" altLang="pt-BR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Empresas</a:t>
            </a:r>
            <a:r>
              <a:rPr lang="en-US" altLang="pt-BR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Alto </a:t>
            </a:r>
            <a:r>
              <a:rPr lang="en-US" altLang="pt-BR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Crescimento</a:t>
            </a:r>
            <a:endParaRPr lang="en-US" altLang="pt-BR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67B8D9-B6F0-19D6-C99F-9D5877CD163B}"/>
              </a:ext>
            </a:extLst>
          </p:cNvPr>
          <p:cNvSpPr txBox="1"/>
          <p:nvPr/>
        </p:nvSpPr>
        <p:spPr>
          <a:xfrm>
            <a:off x="1128429" y="1764554"/>
            <a:ext cx="8180954" cy="15112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  <a:ea typeface="+mn-ea"/>
              </a:rPr>
              <a:t>Nas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empresas</a:t>
            </a:r>
            <a:r>
              <a:rPr lang="en-US" dirty="0">
                <a:latin typeface="Aptos" panose="020B0004020202020204" pitchFamily="34" charset="0"/>
                <a:ea typeface="+mn-ea"/>
              </a:rPr>
              <a:t> com 10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ou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mais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pessoas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assalariadas</a:t>
            </a:r>
            <a:r>
              <a:rPr lang="en-US" dirty="0">
                <a:latin typeface="Aptos" panose="020B0004020202020204" pitchFamily="34" charset="0"/>
                <a:ea typeface="+mn-ea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exceto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aquelas</a:t>
            </a:r>
            <a:r>
              <a:rPr lang="en-US" dirty="0">
                <a:latin typeface="Aptos" panose="020B0004020202020204" pitchFamily="34" charset="0"/>
                <a:ea typeface="+mn-ea"/>
              </a:rPr>
              <a:t> de alto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crescimento</a:t>
            </a:r>
            <a:r>
              <a:rPr lang="en-US" dirty="0">
                <a:latin typeface="Aptos" panose="020B0004020202020204" pitchFamily="34" charset="0"/>
                <a:ea typeface="+mn-ea"/>
              </a:rPr>
              <a:t>),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situou</a:t>
            </a:r>
            <a:r>
              <a:rPr lang="en-US" dirty="0">
                <a:latin typeface="Aptos" panose="020B0004020202020204" pitchFamily="34" charset="0"/>
                <a:ea typeface="+mn-ea"/>
              </a:rPr>
              <a:t>-se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em</a:t>
            </a:r>
            <a:r>
              <a:rPr lang="en-US" dirty="0">
                <a:latin typeface="Aptos" panose="020B0004020202020204" pitchFamily="34" charset="0"/>
                <a:ea typeface="+mn-ea"/>
              </a:rPr>
              <a:t> 7,6%, com um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saldo</a:t>
            </a:r>
            <a:r>
              <a:rPr lang="en-US" dirty="0">
                <a:latin typeface="Aptos" panose="020B0004020202020204" pitchFamily="34" charset="0"/>
                <a:ea typeface="+mn-ea"/>
              </a:rPr>
              <a:t> de 1,5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milhão</a:t>
            </a:r>
            <a:r>
              <a:rPr lang="en-US" dirty="0">
                <a:latin typeface="Aptos" panose="020B0004020202020204" pitchFamily="34" charset="0"/>
                <a:ea typeface="+mn-ea"/>
              </a:rPr>
              <a:t>. Nas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empresas</a:t>
            </a:r>
            <a:r>
              <a:rPr lang="en-US" dirty="0">
                <a:latin typeface="Aptos" panose="020B0004020202020204" pitchFamily="34" charset="0"/>
                <a:ea typeface="+mn-ea"/>
              </a:rPr>
              <a:t> de alto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crescimento</a:t>
            </a:r>
            <a:r>
              <a:rPr lang="en-US" dirty="0">
                <a:latin typeface="Aptos" panose="020B0004020202020204" pitchFamily="34" charset="0"/>
                <a:ea typeface="+mn-ea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por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sua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vez</a:t>
            </a:r>
            <a:r>
              <a:rPr lang="en-US" dirty="0">
                <a:latin typeface="Aptos" panose="020B0004020202020204" pitchFamily="34" charset="0"/>
                <a:ea typeface="+mn-ea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alcançou</a:t>
            </a:r>
            <a:r>
              <a:rPr lang="en-US" dirty="0">
                <a:latin typeface="Aptos" panose="020B0004020202020204" pitchFamily="34" charset="0"/>
                <a:ea typeface="+mn-ea"/>
              </a:rPr>
              <a:t> 100%,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resultando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em</a:t>
            </a:r>
            <a:r>
              <a:rPr lang="en-US" dirty="0">
                <a:latin typeface="Aptos" panose="020B0004020202020204" pitchFamily="34" charset="0"/>
                <a:ea typeface="+mn-ea"/>
              </a:rPr>
              <a:t> 4,0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milhões</a:t>
            </a:r>
            <a:r>
              <a:rPr lang="en-US" dirty="0">
                <a:latin typeface="Aptos" panose="020B0004020202020204" pitchFamily="34" charset="0"/>
                <a:ea typeface="+mn-ea"/>
              </a:rPr>
              <a:t> de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novos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postos</a:t>
            </a:r>
            <a:r>
              <a:rPr lang="en-US" dirty="0">
                <a:latin typeface="Aptos" panose="020B0004020202020204" pitchFamily="34" charset="0"/>
                <a:ea typeface="+mn-ea"/>
              </a:rPr>
              <a:t> de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trabalho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assalariado</a:t>
            </a:r>
            <a:r>
              <a:rPr lang="en-US" dirty="0">
                <a:latin typeface="Aptos" panose="020B0004020202020204" pitchFamily="34" charset="0"/>
                <a:ea typeface="+mn-ea"/>
              </a:rPr>
              <a:t>, o que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revela</a:t>
            </a:r>
            <a:r>
              <a:rPr lang="en-US" dirty="0">
                <a:latin typeface="Aptos" panose="020B0004020202020204" pitchFamily="34" charset="0"/>
                <a:ea typeface="+mn-ea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importância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desse</a:t>
            </a:r>
            <a:r>
              <a:rPr lang="en-US" dirty="0">
                <a:latin typeface="Aptos" panose="020B0004020202020204" pitchFamily="34" charset="0"/>
                <a:ea typeface="+mn-ea"/>
              </a:rPr>
              <a:t> conjunto de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entidades</a:t>
            </a:r>
            <a:r>
              <a:rPr lang="en-US" dirty="0">
                <a:latin typeface="Aptos" panose="020B0004020202020204" pitchFamily="34" charset="0"/>
                <a:ea typeface="+mn-ea"/>
              </a:rPr>
              <a:t> para a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economia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+mn-ea"/>
              </a:rPr>
              <a:t>brasileira</a:t>
            </a:r>
            <a:r>
              <a:rPr lang="en-US" dirty="0">
                <a:latin typeface="Aptos" panose="020B0004020202020204" pitchFamily="34" charset="0"/>
                <a:ea typeface="+mn-ea"/>
              </a:rPr>
              <a:t>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FB42CF6-FB64-9FBA-0188-AB32A067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74" y="3322049"/>
            <a:ext cx="8296071" cy="36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74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05DFD-4DDE-0305-CAA8-14FB33FE6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C229A8FE-8B81-819C-356E-C95AB7F19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600" y="360363"/>
            <a:ext cx="8710613" cy="1201737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b="1" kern="1200" dirty="0">
                <a:latin typeface="+mj-lt"/>
                <a:ea typeface="+mj-ea"/>
                <a:cs typeface="+mj-cs"/>
              </a:rPr>
              <a:t>Empresas de alto crescimento por porte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3477F3-5631-BC88-0556-C051F4CDC8E3}"/>
              </a:ext>
            </a:extLst>
          </p:cNvPr>
          <p:cNvSpPr txBox="1"/>
          <p:nvPr/>
        </p:nvSpPr>
        <p:spPr bwMode="auto">
          <a:xfrm>
            <a:off x="5294313" y="1655763"/>
            <a:ext cx="42799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  <a:ea typeface="+mn-ea"/>
              </a:rPr>
              <a:t>	As empresas de alto crescimento apresentaram tamanho médio elevado: 114,2 empregados, quase o dobro da média de 58,8 observada naquelas com 10 ou mais pessoas assalariadas. </a:t>
            </a:r>
          </a:p>
          <a:p>
            <a:pPr marL="342900" indent="-342900"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  <a:ea typeface="+mn-ea"/>
              </a:rPr>
              <a:t>	Além disso, é possível identificar que no ano inicial de observação, as empresas de alto crescimento apresentavam o porte médio semelhante àquelas com 10 ou mais pessoas, ou seja, com apenas aproximadamente 8 empregados a menos (48,3 pessoas assalariadas). Esse comportamento, em linhas gerais, ocorreu em toda a série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A9BE5FB-3EE6-4C1A-AFE9-34483F4D07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796981"/>
              </p:ext>
            </p:extLst>
          </p:nvPr>
        </p:nvGraphicFramePr>
        <p:xfrm>
          <a:off x="863600" y="1655763"/>
          <a:ext cx="4278313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9836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3F8A4-39B8-9E86-AA8A-2B2F8AED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9CF9A62D-7B49-8F58-A53A-FD06B9BE7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600" y="360363"/>
            <a:ext cx="8710613" cy="1201737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b="1" kern="1200">
                <a:latin typeface="+mj-lt"/>
                <a:ea typeface="+mj-ea"/>
                <a:cs typeface="+mj-cs"/>
              </a:rPr>
              <a:t>Empresas de alto crescimento por atividade econômica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9980FC-0EA9-AAC5-24C3-F4D36442787E}"/>
              </a:ext>
            </a:extLst>
          </p:cNvPr>
          <p:cNvSpPr txBox="1"/>
          <p:nvPr/>
        </p:nvSpPr>
        <p:spPr bwMode="auto">
          <a:xfrm>
            <a:off x="5616375" y="1655763"/>
            <a:ext cx="3957837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8522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pt-BR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</a:rPr>
              <a:t>De acordo com a análise setorial, as seções com as maiores participações nas empresas de alto crescimento foram: Comércio; reparação de veículos automotores e motocicletas (25,9%); Indústrias de transformação (20,8%); Atividades administrativas e serviços complementares (10,8%); e Construção (8,1%). </a:t>
            </a:r>
            <a:endParaRPr lang="pt-BR" dirty="0">
              <a:solidFill>
                <a:srgbClr val="000000"/>
              </a:solidFill>
              <a:latin typeface="Aptos" panose="020B0004020202020204" pitchFamily="34" charset="0"/>
              <a:ea typeface="+mn-ea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A4AC3CE-139C-4FC0-8B4F-B7F903BC9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292832"/>
              </p:ext>
            </p:extLst>
          </p:nvPr>
        </p:nvGraphicFramePr>
        <p:xfrm>
          <a:off x="506413" y="1655763"/>
          <a:ext cx="4965947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6923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1BE3D-E07A-08A3-8770-705DB02A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49997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1011A62F-A2D4-4E25-B82C-33AA71D4B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600" y="282575"/>
            <a:ext cx="8710613" cy="544513"/>
          </a:xfrm>
        </p:spPr>
        <p:txBody>
          <a:bodyPr/>
          <a:lstStyle/>
          <a:p>
            <a:r>
              <a:rPr lang="pt-BR" altLang="pt-BR" dirty="0"/>
              <a:t>Apresentação</a:t>
            </a:r>
          </a:p>
        </p:txBody>
      </p:sp>
      <p:sp>
        <p:nvSpPr>
          <p:cNvPr id="6147" name="CaixaDeTexto 3">
            <a:extLst>
              <a:ext uri="{FF2B5EF4-FFF2-40B4-BE49-F238E27FC236}">
                <a16:creationId xmlns:a16="http://schemas.microsoft.com/office/drawing/2014/main" id="{7E52C343-9381-4481-8D0D-50F90BF65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1042988"/>
            <a:ext cx="84947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000" dirty="0"/>
              <a:t>Com a presente publicação, o IBGE divulga estudo conjunto que compreende...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DFA5B9B-624A-48A3-9C82-50E632F49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339975"/>
            <a:ext cx="8710613" cy="3287414"/>
          </a:xfrm>
        </p:spPr>
        <p:txBody>
          <a:bodyPr/>
          <a:lstStyle/>
          <a:p>
            <a:pPr>
              <a:defRPr/>
            </a:pPr>
            <a:r>
              <a:rPr lang="pt-BR" sz="2000" b="1" dirty="0"/>
              <a:t>Demografia das Empresas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Estuda a </a:t>
            </a:r>
            <a:r>
              <a:rPr lang="pt-BR" sz="2000" dirty="0">
                <a:solidFill>
                  <a:schemeClr val="accent6"/>
                </a:solidFill>
              </a:rPr>
              <a:t>dinâmica</a:t>
            </a:r>
            <a:r>
              <a:rPr lang="pt-BR" sz="2000" dirty="0"/>
              <a:t> demográfica das empresas e unidades locais </a:t>
            </a:r>
            <a:r>
              <a:rPr lang="pt-BR" sz="2000" b="1" dirty="0">
                <a:solidFill>
                  <a:srgbClr val="FF0000"/>
                </a:solidFill>
              </a:rPr>
              <a:t>empregadoras*</a:t>
            </a:r>
            <a:r>
              <a:rPr lang="pt-BR" sz="2000" dirty="0"/>
              <a:t>: </a:t>
            </a:r>
            <a:endParaRPr lang="pt-BR" sz="2000" dirty="0"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Eventos de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b="1">
                <a:solidFill>
                  <a:srgbClr val="FF0000"/>
                </a:solidFill>
              </a:rPr>
              <a:t>nascimento*, morte*</a:t>
            </a:r>
            <a:r>
              <a:rPr lang="pt-BR" sz="2000" b="1" dirty="0">
                <a:solidFill>
                  <a:schemeClr val="accent6"/>
                </a:solidFill>
              </a:rPr>
              <a:t> </a:t>
            </a:r>
            <a:r>
              <a:rPr lang="pt-BR" sz="2000"/>
              <a:t>e </a:t>
            </a:r>
            <a:r>
              <a:rPr lang="pt-BR" sz="2000" b="1" dirty="0">
                <a:solidFill>
                  <a:schemeClr val="accent6"/>
                </a:solidFill>
              </a:rPr>
              <a:t>sobrevivência.</a:t>
            </a:r>
            <a:endParaRPr lang="pt-BR" sz="2000" b="1" dirty="0">
              <a:solidFill>
                <a:schemeClr val="accent6"/>
              </a:solidFill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pt-BR" sz="20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pt-BR" sz="2000" b="1" dirty="0"/>
              <a:t>Estatísticas de Empreendedorismo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Destaca a importância das empresas de </a:t>
            </a:r>
            <a:r>
              <a:rPr lang="pt-BR" sz="2000" b="1" dirty="0">
                <a:solidFill>
                  <a:schemeClr val="accent6"/>
                </a:solidFill>
              </a:rPr>
              <a:t>alto crescimento</a:t>
            </a:r>
            <a:r>
              <a:rPr lang="pt-BR" sz="2000" dirty="0"/>
              <a:t> na geração de postos de trabalho assalariados formais.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4FA7A4-DB73-A381-BE6A-331DF29011E1}"/>
              </a:ext>
            </a:extLst>
          </p:cNvPr>
          <p:cNvSpPr txBox="1"/>
          <p:nvPr/>
        </p:nvSpPr>
        <p:spPr>
          <a:xfrm>
            <a:off x="651664" y="6149181"/>
            <a:ext cx="91606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i="1" dirty="0">
                <a:latin typeface="Arial"/>
                <a:ea typeface="Microsoft YaHei"/>
                <a:cs typeface="Arial"/>
              </a:rPr>
              <a:t>(*) Até a edição passada da publicação o escopo era de todas as entidades empresariais ativas, inclusive as não empregadoras. E os eventos objetos de análise eram entrada e saída. </a:t>
            </a:r>
            <a:endParaRPr lang="pt-BR" i="1" dirty="0"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BBE1DA66-5E41-4DF8-BEE9-BC7BD31DF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Âmbito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513E71-FB10-49E8-B48F-DEF54CE3C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/>
                </a:solidFill>
              </a:rPr>
              <a:t>Compreende as </a:t>
            </a:r>
            <a:r>
              <a:rPr lang="pt-BR" sz="2000" dirty="0">
                <a:solidFill>
                  <a:schemeClr val="accent6"/>
                </a:solidFill>
              </a:rPr>
              <a:t>Entidades Empresariais.</a:t>
            </a:r>
            <a:endParaRPr lang="pt-BR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Exclui-se: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Órgãos da Administração Pública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Entidades sem fins lucrativos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Organizações internacionais</a:t>
            </a:r>
          </a:p>
          <a:p>
            <a:pPr marL="457200" lvl="1" indent="0">
              <a:defRPr/>
            </a:pPr>
            <a:endParaRPr lang="pt-BR" sz="2000" dirty="0"/>
          </a:p>
          <a:p>
            <a:pPr>
              <a:defRPr/>
            </a:pPr>
            <a:r>
              <a:rPr lang="pt-BR" sz="2000" dirty="0"/>
              <a:t>... constantes no Cadastro Central de Empresas (CEMPRE). 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2000" dirty="0"/>
              <a:t>Obs.: Os Microempreendedores Individuais (MEI) não são considerados nos estudo.</a:t>
            </a:r>
          </a:p>
          <a:p>
            <a:pPr>
              <a:defRPr/>
            </a:pPr>
            <a:endParaRPr lang="pt-B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D9893-0401-4109-A03A-04201C8F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340486"/>
            <a:ext cx="8710613" cy="500272"/>
          </a:xfrm>
        </p:spPr>
        <p:txBody>
          <a:bodyPr/>
          <a:lstStyle/>
          <a:p>
            <a:r>
              <a:rPr lang="pt-BR"/>
              <a:t>Âmbito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32C2830-E0B6-42E5-8326-C88783B93036}"/>
              </a:ext>
            </a:extLst>
          </p:cNvPr>
          <p:cNvGrpSpPr/>
          <p:nvPr/>
        </p:nvGrpSpPr>
        <p:grpSpPr>
          <a:xfrm>
            <a:off x="5027539" y="2268189"/>
            <a:ext cx="4446959" cy="4175944"/>
            <a:chOff x="1241425" y="844550"/>
            <a:chExt cx="6607175" cy="6607175"/>
          </a:xfrm>
        </p:grpSpPr>
        <p:pic>
          <p:nvPicPr>
            <p:cNvPr id="5" name="Picture 24" descr="Resultado de imagem para contorno mapa brasil">
              <a:extLst>
                <a:ext uri="{FF2B5EF4-FFF2-40B4-BE49-F238E27FC236}">
                  <a16:creationId xmlns:a16="http://schemas.microsoft.com/office/drawing/2014/main" id="{7D94E28C-FC54-4CAB-BFCF-3FFC028C4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425" y="844550"/>
              <a:ext cx="6607175" cy="660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Agrupar 31">
              <a:extLst>
                <a:ext uri="{FF2B5EF4-FFF2-40B4-BE49-F238E27FC236}">
                  <a16:creationId xmlns:a16="http://schemas.microsoft.com/office/drawing/2014/main" id="{CD118AD0-8525-49FD-B9E1-5D4AF250F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613" y="1487082"/>
              <a:ext cx="2669422" cy="2383243"/>
              <a:chOff x="521024" y="1042365"/>
              <a:chExt cx="2669520" cy="2382560"/>
            </a:xfrm>
          </p:grpSpPr>
          <p:pic>
            <p:nvPicPr>
              <p:cNvPr id="7" name="Picture 8" descr="Imagem relacionada">
                <a:extLst>
                  <a:ext uri="{FF2B5EF4-FFF2-40B4-BE49-F238E27FC236}">
                    <a16:creationId xmlns:a16="http://schemas.microsoft.com/office/drawing/2014/main" id="{82E4596D-EC46-46E0-B75F-047A1872A6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810" y="1402191"/>
                <a:ext cx="2022734" cy="2022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E90A4F6-BADE-4D0C-8847-130E18423258}"/>
                  </a:ext>
                </a:extLst>
              </p:cNvPr>
              <p:cNvSpPr txBox="1"/>
              <p:nvPr/>
            </p:nvSpPr>
            <p:spPr>
              <a:xfrm>
                <a:off x="521024" y="1042365"/>
                <a:ext cx="2565494" cy="960972"/>
              </a:xfrm>
              <a:prstGeom prst="rect">
                <a:avLst/>
              </a:prstGeom>
              <a:noFill/>
            </p:spPr>
            <p:txBody>
              <a:bodyPr lIns="91440" tIns="45720" rIns="91440" bIns="45720" anchor="ctr">
                <a:spAutoFit/>
              </a:bodyPr>
              <a:lstStyle>
                <a:defPPr>
                  <a:defRPr lang="en-GB"/>
                </a:defPPr>
                <a:lvl1pPr algn="ctr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 sz="14000" b="1" spc="-300">
                    <a:solidFill>
                      <a:srgbClr val="828FB2"/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pt-BR" sz="3600">
                    <a:ea typeface="Microsoft YaHei"/>
                  </a:rPr>
                  <a:t>2,6</a:t>
                </a:r>
                <a:endParaRPr lang="pt-BR" sz="3600"/>
              </a:p>
            </p:txBody>
          </p:sp>
          <p:sp>
            <p:nvSpPr>
              <p:cNvPr id="9" name="Retângulo 34">
                <a:extLst>
                  <a:ext uri="{FF2B5EF4-FFF2-40B4-BE49-F238E27FC236}">
                    <a16:creationId xmlns:a16="http://schemas.microsoft.com/office/drawing/2014/main" id="{C468C33A-F4CC-41F7-A75A-B7F2FAF1B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71625" y="1949963"/>
                <a:ext cx="1519297" cy="503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" altLang="pt-BR" sz="1600" b="1" err="1"/>
                  <a:t>milhões</a:t>
                </a:r>
                <a:endParaRPr lang="es-ES" altLang="pt-BR" sz="1600" b="1"/>
              </a:p>
            </p:txBody>
          </p:sp>
        </p:grpSp>
        <p:grpSp>
          <p:nvGrpSpPr>
            <p:cNvPr id="10" name="Agrupar 39">
              <a:extLst>
                <a:ext uri="{FF2B5EF4-FFF2-40B4-BE49-F238E27FC236}">
                  <a16:creationId xmlns:a16="http://schemas.microsoft.com/office/drawing/2014/main" id="{3CBE4F14-40B9-49E6-99F5-6657540ADB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389" y="2037944"/>
              <a:ext cx="2659062" cy="2422531"/>
              <a:chOff x="4520877" y="1302075"/>
              <a:chExt cx="2658401" cy="2421875"/>
            </a:xfrm>
          </p:grpSpPr>
          <p:pic>
            <p:nvPicPr>
              <p:cNvPr id="11" name="Picture 10" descr="Resultado de imagem para workers png icon">
                <a:extLst>
                  <a:ext uri="{FF2B5EF4-FFF2-40B4-BE49-F238E27FC236}">
                    <a16:creationId xmlns:a16="http://schemas.microsoft.com/office/drawing/2014/main" id="{3449C8A4-2371-4404-A447-A580D92422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402335" y="1618791"/>
                <a:ext cx="1776943" cy="1776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7F043261-7F1E-4CFE-8102-5E03B11774C8}"/>
                  </a:ext>
                </a:extLst>
              </p:cNvPr>
              <p:cNvSpPr txBox="1"/>
              <p:nvPr/>
            </p:nvSpPr>
            <p:spPr>
              <a:xfrm>
                <a:off x="4520877" y="1302075"/>
                <a:ext cx="2564764" cy="960987"/>
              </a:xfrm>
              <a:prstGeom prst="rect">
                <a:avLst/>
              </a:prstGeom>
              <a:noFill/>
            </p:spPr>
            <p:txBody>
              <a:bodyPr lIns="91440" tIns="45720" rIns="91440" bIns="45720" anchor="ctr">
                <a:spAutoFit/>
              </a:bodyPr>
              <a:lstStyle>
                <a:defPPr>
                  <a:defRPr lang="en-GB"/>
                </a:defPPr>
                <a:lvl1pPr algn="ctr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 sz="14000" b="1" spc="-300">
                    <a:solidFill>
                      <a:srgbClr val="828FB2"/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pt-BR" sz="3600">
                    <a:ea typeface="Microsoft YaHei"/>
                  </a:rPr>
                  <a:t>40,5</a:t>
                </a:r>
                <a:endParaRPr lang="pt-BR" sz="3600"/>
              </a:p>
            </p:txBody>
          </p:sp>
          <p:sp>
            <p:nvSpPr>
              <p:cNvPr id="13" name="Retângulo 42">
                <a:extLst>
                  <a:ext uri="{FF2B5EF4-FFF2-40B4-BE49-F238E27FC236}">
                    <a16:creationId xmlns:a16="http://schemas.microsoft.com/office/drawing/2014/main" id="{13496A8A-78D9-4369-B6A0-412ECB214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1385" y="3188435"/>
                <a:ext cx="1512479" cy="535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" altLang="pt-BR" sz="1600" b="1"/>
                  <a:t>Milhões¹</a:t>
                </a:r>
              </a:p>
            </p:txBody>
          </p:sp>
        </p:grpSp>
        <p:grpSp>
          <p:nvGrpSpPr>
            <p:cNvPr id="14" name="Agrupar 12">
              <a:extLst>
                <a:ext uri="{FF2B5EF4-FFF2-40B4-BE49-F238E27FC236}">
                  <a16:creationId xmlns:a16="http://schemas.microsoft.com/office/drawing/2014/main" id="{03076944-2B3B-49D7-8848-D1AE31D035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2457" y="3173006"/>
              <a:ext cx="2565400" cy="2218142"/>
              <a:chOff x="3774370" y="4739192"/>
              <a:chExt cx="2565126" cy="2217957"/>
            </a:xfrm>
          </p:grpSpPr>
          <p:grpSp>
            <p:nvGrpSpPr>
              <p:cNvPr id="15" name="Agrupar 35">
                <a:extLst>
                  <a:ext uri="{FF2B5EF4-FFF2-40B4-BE49-F238E27FC236}">
                    <a16:creationId xmlns:a16="http://schemas.microsoft.com/office/drawing/2014/main" id="{A2D918EE-4F1A-45D1-B9DB-3047984598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4370" y="4739192"/>
                <a:ext cx="2565126" cy="2217957"/>
                <a:chOff x="2388578" y="4262607"/>
                <a:chExt cx="2565126" cy="2217957"/>
              </a:xfrm>
            </p:grpSpPr>
            <p:pic>
              <p:nvPicPr>
                <p:cNvPr id="17" name="Picture 18" descr="Resultado de imagem para money png icon">
                  <a:extLst>
                    <a:ext uri="{FF2B5EF4-FFF2-40B4-BE49-F238E27FC236}">
                      <a16:creationId xmlns:a16="http://schemas.microsoft.com/office/drawing/2014/main" id="{70C1BF79-E7DD-48B1-9C03-35E5DA7F2B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7471" y="5063150"/>
                  <a:ext cx="1346871" cy="1417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69E7674E-C9C5-42C9-90AE-21EF74F9F877}"/>
                    </a:ext>
                  </a:extLst>
                </p:cNvPr>
                <p:cNvSpPr txBox="1"/>
                <p:nvPr/>
              </p:nvSpPr>
              <p:spPr>
                <a:xfrm>
                  <a:off x="2388578" y="4262607"/>
                  <a:ext cx="2565126" cy="961168"/>
                </a:xfrm>
                <a:prstGeom prst="rect">
                  <a:avLst/>
                </a:prstGeom>
                <a:noFill/>
              </p:spPr>
              <p:txBody>
                <a:bodyPr lIns="91440" tIns="45720" rIns="91440" bIns="45720" anchor="ctr">
                  <a:spAutoFit/>
                </a:bodyPr>
                <a:lstStyle>
                  <a:defPPr>
                    <a:defRPr lang="en-GB"/>
                  </a:defPPr>
                  <a:lvl1pPr algn="ctr"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defRPr sz="14000" b="1" spc="-300">
                      <a:solidFill>
                        <a:srgbClr val="828FB2"/>
                      </a:solidFill>
                      <a:latin typeface="+mn-lt"/>
                    </a:defRPr>
                  </a:lvl1pPr>
                </a:lstStyle>
                <a:p>
                  <a:pPr>
                    <a:defRPr/>
                  </a:pPr>
                  <a:r>
                    <a:rPr lang="pt-BR" sz="3600">
                      <a:ea typeface="Microsoft YaHei"/>
                    </a:rPr>
                    <a:t>1,4</a:t>
                  </a:r>
                  <a:endParaRPr lang="pt-BR" sz="3600"/>
                </a:p>
              </p:txBody>
            </p:sp>
            <p:sp>
              <p:nvSpPr>
                <p:cNvPr id="19" name="Retângulo 38">
                  <a:extLst>
                    <a:ext uri="{FF2B5EF4-FFF2-40B4-BE49-F238E27FC236}">
                      <a16:creationId xmlns:a16="http://schemas.microsoft.com/office/drawing/2014/main" id="{03AFFAB1-1A9B-4A28-B127-99F57A2AB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2359213" y="5457877"/>
                  <a:ext cx="1286290" cy="5029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ES" altLang="pt-BR" sz="1600" b="1" err="1"/>
                    <a:t>trilhão</a:t>
                  </a:r>
                  <a:endParaRPr lang="es-ES" altLang="pt-BR" sz="1600" b="1"/>
                </a:p>
              </p:txBody>
            </p:sp>
          </p:grpSp>
          <p:sp>
            <p:nvSpPr>
              <p:cNvPr id="16" name="CaixaDeTexto 11">
                <a:extLst>
                  <a:ext uri="{FF2B5EF4-FFF2-40B4-BE49-F238E27FC236}">
                    <a16:creationId xmlns:a16="http://schemas.microsoft.com/office/drawing/2014/main" id="{3757EC1A-595A-4297-8FF8-829C4C91A7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202472" y="6047761"/>
                <a:ext cx="877985" cy="274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altLang="pt-BR" sz="600"/>
                  <a:t>(R$)</a:t>
                </a:r>
              </a:p>
            </p:txBody>
          </p:sp>
        </p:grpSp>
        <p:grpSp>
          <p:nvGrpSpPr>
            <p:cNvPr id="20" name="Agrupar 16">
              <a:extLst>
                <a:ext uri="{FF2B5EF4-FFF2-40B4-BE49-F238E27FC236}">
                  <a16:creationId xmlns:a16="http://schemas.microsoft.com/office/drawing/2014/main" id="{F2DD1D3E-6D60-425A-8B17-E30FC06DE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9050" y="5222477"/>
              <a:ext cx="2608264" cy="2176150"/>
              <a:chOff x="919817" y="5746656"/>
              <a:chExt cx="2608998" cy="2176846"/>
            </a:xfrm>
          </p:grpSpPr>
          <p:pic>
            <p:nvPicPr>
              <p:cNvPr id="21" name="Picture 22" descr="Resultado de imagem para hand money png icon">
                <a:extLst>
                  <a:ext uri="{FF2B5EF4-FFF2-40B4-BE49-F238E27FC236}">
                    <a16:creationId xmlns:a16="http://schemas.microsoft.com/office/drawing/2014/main" id="{C8A4E2BD-F7EF-4C93-BAFF-4447F12918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426" y="6175770"/>
                <a:ext cx="920389" cy="109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FA59D6A-BD4C-4D67-98C5-4A4A8414EC8B}"/>
                  </a:ext>
                </a:extLst>
              </p:cNvPr>
              <p:cNvSpPr txBox="1"/>
              <p:nvPr/>
            </p:nvSpPr>
            <p:spPr>
              <a:xfrm>
                <a:off x="919817" y="5746656"/>
                <a:ext cx="2564536" cy="961556"/>
              </a:xfrm>
              <a:prstGeom prst="rect">
                <a:avLst/>
              </a:prstGeom>
              <a:noFill/>
            </p:spPr>
            <p:txBody>
              <a:bodyPr lIns="91440" tIns="45720" rIns="91440" bIns="45720" anchor="ctr">
                <a:spAutoFit/>
              </a:bodyPr>
              <a:lstStyle>
                <a:defPPr>
                  <a:defRPr lang="en-GB"/>
                </a:defPPr>
                <a:lvl1pPr algn="ctr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 sz="14000" b="1" spc="-300">
                    <a:solidFill>
                      <a:srgbClr val="828FB2"/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pt-BR" sz="3600">
                    <a:ea typeface="Microsoft YaHei"/>
                  </a:rPr>
                  <a:t>3,1</a:t>
                </a:r>
                <a:endParaRPr lang="pt-BR" sz="3600"/>
              </a:p>
            </p:txBody>
          </p:sp>
          <p:sp>
            <p:nvSpPr>
              <p:cNvPr id="23" name="Retângulo 49">
                <a:extLst>
                  <a:ext uri="{FF2B5EF4-FFF2-40B4-BE49-F238E27FC236}">
                    <a16:creationId xmlns:a16="http://schemas.microsoft.com/office/drawing/2014/main" id="{EEB58BB3-9310-45E7-A1E9-9B4BD5BCE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1163" y="6514931"/>
                <a:ext cx="717570" cy="535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" altLang="pt-BR" sz="1600" b="1"/>
                  <a:t>mil</a:t>
                </a:r>
              </a:p>
            </p:txBody>
          </p:sp>
          <p:sp>
            <p:nvSpPr>
              <p:cNvPr id="24" name="CaixaDeTexto 51">
                <a:extLst>
                  <a:ext uri="{FF2B5EF4-FFF2-40B4-BE49-F238E27FC236}">
                    <a16:creationId xmlns:a16="http://schemas.microsoft.com/office/drawing/2014/main" id="{B0D47CBF-0422-4FCF-B230-6A96B5686E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4847" y="6900551"/>
                <a:ext cx="922455" cy="1022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900"/>
                  <a:t>(Salário </a:t>
                </a:r>
                <a:br>
                  <a:rPr lang="pt-BR" altLang="pt-BR" sz="900"/>
                </a:br>
                <a:r>
                  <a:rPr lang="pt-BR" altLang="pt-BR" sz="900"/>
                  <a:t>médio </a:t>
                </a:r>
                <a:br>
                  <a:rPr lang="pt-BR" altLang="pt-BR" sz="900"/>
                </a:br>
                <a:r>
                  <a:rPr lang="pt-BR" altLang="pt-BR" sz="900"/>
                  <a:t>mensal  </a:t>
                </a:r>
                <a:br>
                  <a:rPr lang="pt-BR" altLang="pt-BR" sz="900"/>
                </a:br>
                <a:r>
                  <a:rPr lang="pt-BR" altLang="pt-BR" sz="900"/>
                  <a:t>em R$)</a:t>
                </a:r>
              </a:p>
            </p:txBody>
          </p:sp>
        </p:grpSp>
      </p:grpSp>
      <p:pic>
        <p:nvPicPr>
          <p:cNvPr id="41" name="Picture 4" descr="Imagem relacionada">
            <a:extLst>
              <a:ext uri="{FF2B5EF4-FFF2-40B4-BE49-F238E27FC236}">
                <a16:creationId xmlns:a16="http://schemas.microsoft.com/office/drawing/2014/main" id="{B59AD87D-A3C3-45AE-B5CE-8323AC46E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3" t="31527" r="18082" b="28997"/>
          <a:stretch/>
        </p:blipFill>
        <p:spPr bwMode="auto">
          <a:xfrm>
            <a:off x="1943968" y="1187549"/>
            <a:ext cx="1630606" cy="202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BBFE208C-003F-402B-927B-D355DF4BD905}"/>
              </a:ext>
            </a:extLst>
          </p:cNvPr>
          <p:cNvSpPr txBox="1"/>
          <p:nvPr/>
        </p:nvSpPr>
        <p:spPr>
          <a:xfrm>
            <a:off x="2118647" y="971525"/>
            <a:ext cx="14398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CEMPRE</a:t>
            </a:r>
          </a:p>
        </p:txBody>
      </p:sp>
      <p:pic>
        <p:nvPicPr>
          <p:cNvPr id="44" name="Gráfico 43" descr="Filtro">
            <a:extLst>
              <a:ext uri="{FF2B5EF4-FFF2-40B4-BE49-F238E27FC236}">
                <a16:creationId xmlns:a16="http://schemas.microsoft.com/office/drawing/2014/main" id="{37B989AF-FDEA-47FA-879A-E4AD04F5A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90161" y="3493343"/>
            <a:ext cx="1497382" cy="1497382"/>
          </a:xfrm>
          <a:prstGeom prst="rect">
            <a:avLst/>
          </a:prstGeom>
        </p:spPr>
      </p:pic>
      <p:sp>
        <p:nvSpPr>
          <p:cNvPr id="46" name="Seta: para Baixo 45">
            <a:extLst>
              <a:ext uri="{FF2B5EF4-FFF2-40B4-BE49-F238E27FC236}">
                <a16:creationId xmlns:a16="http://schemas.microsoft.com/office/drawing/2014/main" id="{4A568F5E-B2D1-4813-9A96-36D79CA75321}"/>
              </a:ext>
            </a:extLst>
          </p:cNvPr>
          <p:cNvSpPr/>
          <p:nvPr/>
        </p:nvSpPr>
        <p:spPr bwMode="auto">
          <a:xfrm>
            <a:off x="2489379" y="4859957"/>
            <a:ext cx="462701" cy="577081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7" name="Seta: para a Direita 46">
            <a:extLst>
              <a:ext uri="{FF2B5EF4-FFF2-40B4-BE49-F238E27FC236}">
                <a16:creationId xmlns:a16="http://schemas.microsoft.com/office/drawing/2014/main" id="{299C2447-C280-45B9-A696-8538A04F7315}"/>
              </a:ext>
            </a:extLst>
          </p:cNvPr>
          <p:cNvSpPr/>
          <p:nvPr/>
        </p:nvSpPr>
        <p:spPr bwMode="auto">
          <a:xfrm rot="19275225">
            <a:off x="4390046" y="4940828"/>
            <a:ext cx="1038720" cy="415338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2AF2962A-6386-43BD-A584-A9E08507819B}"/>
              </a:ext>
            </a:extLst>
          </p:cNvPr>
          <p:cNvSpPr txBox="1"/>
          <p:nvPr/>
        </p:nvSpPr>
        <p:spPr>
          <a:xfrm flipH="1">
            <a:off x="1295895" y="5501790"/>
            <a:ext cx="2783911" cy="14773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>
                <a:latin typeface="Arial"/>
                <a:ea typeface="Microsoft YaHei"/>
                <a:cs typeface="Arial"/>
              </a:rPr>
              <a:t>Estatísticas do Cadastro Central de Empresas</a:t>
            </a:r>
            <a:br>
              <a:rPr lang="pt-BR" b="1"/>
            </a:br>
            <a:r>
              <a:rPr lang="pt-BR">
                <a:latin typeface="Arial"/>
                <a:ea typeface="Microsoft YaHei"/>
                <a:cs typeface="Arial"/>
              </a:rPr>
              <a:t>(7,9 milhões de empresas)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45BA157-97E4-4F6A-9094-2A5199D347B6}"/>
              </a:ext>
            </a:extLst>
          </p:cNvPr>
          <p:cNvSpPr txBox="1"/>
          <p:nvPr/>
        </p:nvSpPr>
        <p:spPr>
          <a:xfrm flipH="1">
            <a:off x="5400352" y="644349"/>
            <a:ext cx="3422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</a:rPr>
              <a:t>Demografia das Empresas e Estatísticas de Empreendedorismo</a:t>
            </a:r>
            <a:br>
              <a:rPr lang="pt-BR" dirty="0"/>
            </a:br>
            <a:r>
              <a:rPr lang="pt-BR" dirty="0"/>
              <a:t>(Entidades Empresariais empregadoras)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0EDA3DEF-DD99-4ACC-BDC1-7A2FAF837317}"/>
              </a:ext>
            </a:extLst>
          </p:cNvPr>
          <p:cNvSpPr txBox="1"/>
          <p:nvPr/>
        </p:nvSpPr>
        <p:spPr>
          <a:xfrm>
            <a:off x="548114" y="3271713"/>
            <a:ext cx="1899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Filtros:</a:t>
            </a:r>
            <a:br>
              <a:rPr lang="pt-BR" b="1"/>
            </a:br>
            <a:endParaRPr lang="pt-BR" b="1"/>
          </a:p>
          <a:p>
            <a:r>
              <a:rPr lang="pt-BR"/>
              <a:t>-Critério de seleção de  unidades ativas</a:t>
            </a:r>
          </a:p>
          <a:p>
            <a:br>
              <a:rPr lang="pt-BR"/>
            </a:br>
            <a:r>
              <a:rPr lang="pt-BR"/>
              <a:t>-Exclusão de MEI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247BC1A-8AB9-4086-91DD-0586AE00E504}"/>
              </a:ext>
            </a:extLst>
          </p:cNvPr>
          <p:cNvSpPr txBox="1"/>
          <p:nvPr/>
        </p:nvSpPr>
        <p:spPr>
          <a:xfrm>
            <a:off x="3489082" y="1704379"/>
            <a:ext cx="128801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>
                <a:latin typeface="Arial"/>
                <a:ea typeface="Microsoft YaHei"/>
                <a:cs typeface="Arial"/>
              </a:rPr>
              <a:t>42,4 milhões de empresas em 2022</a:t>
            </a:r>
          </a:p>
        </p:txBody>
      </p:sp>
      <p:sp>
        <p:nvSpPr>
          <p:cNvPr id="37" name="Seta: para Baixo 36">
            <a:extLst>
              <a:ext uri="{FF2B5EF4-FFF2-40B4-BE49-F238E27FC236}">
                <a16:creationId xmlns:a16="http://schemas.microsoft.com/office/drawing/2014/main" id="{9823B70D-F37E-4252-B652-77DEB6E67F73}"/>
              </a:ext>
            </a:extLst>
          </p:cNvPr>
          <p:cNvSpPr/>
          <p:nvPr/>
        </p:nvSpPr>
        <p:spPr bwMode="auto">
          <a:xfrm>
            <a:off x="2489379" y="3083534"/>
            <a:ext cx="462701" cy="577081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B140D51-3A52-4D38-801F-DD3C109F9837}"/>
              </a:ext>
            </a:extLst>
          </p:cNvPr>
          <p:cNvSpPr txBox="1"/>
          <p:nvPr/>
        </p:nvSpPr>
        <p:spPr>
          <a:xfrm>
            <a:off x="6618966" y="6591664"/>
            <a:ext cx="210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200"/>
              <a:t>(1) Pessoal ocupado total</a:t>
            </a:r>
          </a:p>
        </p:txBody>
      </p:sp>
    </p:spTree>
    <p:extLst>
      <p:ext uri="{BB962C8B-B14F-4D97-AF65-F5344CB8AC3E}">
        <p14:creationId xmlns:p14="http://schemas.microsoft.com/office/powerpoint/2010/main" val="332112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2EE18-7364-4A15-B052-2A336074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Mudanças </a:t>
            </a:r>
            <a:r>
              <a:rPr lang="pt-BR" dirty="0" err="1"/>
              <a:t>metodológias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C31C116-AC0D-44B6-AEE8-C4CFC38949BA}"/>
              </a:ext>
            </a:extLst>
          </p:cNvPr>
          <p:cNvSpPr/>
          <p:nvPr/>
        </p:nvSpPr>
        <p:spPr>
          <a:xfrm>
            <a:off x="431800" y="1608846"/>
            <a:ext cx="907300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cs typeface="Arial" panose="020B0604020202020204" pitchFamily="34" charset="0"/>
              </a:rPr>
              <a:t>O estudo da Demografia das empresas e as Estatísticas de empreendedorismo têm como referência os seguintes documentos, ambos da OCDE: </a:t>
            </a:r>
          </a:p>
          <a:p>
            <a:pPr algn="just">
              <a:spcAft>
                <a:spcPts val="600"/>
              </a:spcAft>
            </a:pPr>
            <a:endParaRPr lang="pt-BR" sz="2000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cs typeface="Arial" panose="020B0604020202020204" pitchFamily="34" charset="0"/>
              </a:rPr>
              <a:t>EUROSTAT-OECD manual </a:t>
            </a:r>
            <a:r>
              <a:rPr lang="pt-BR" sz="2000" dirty="0" err="1">
                <a:cs typeface="Arial" panose="020B0604020202020204" pitchFamily="34" charset="0"/>
              </a:rPr>
              <a:t>on</a:t>
            </a:r>
            <a:r>
              <a:rPr lang="pt-BR" sz="2000" dirty="0">
                <a:cs typeface="Arial" panose="020B0604020202020204" pitchFamily="34" charset="0"/>
              </a:rPr>
              <a:t> business </a:t>
            </a:r>
            <a:r>
              <a:rPr lang="pt-BR" sz="2000" dirty="0" err="1">
                <a:cs typeface="Arial" panose="020B0604020202020204" pitchFamily="34" charset="0"/>
              </a:rPr>
              <a:t>demography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statistics</a:t>
            </a:r>
            <a:r>
              <a:rPr lang="pt-BR" sz="2000" dirty="0">
                <a:cs typeface="Arial" panose="020B0604020202020204" pitchFamily="34" charset="0"/>
              </a:rPr>
              <a:t> (2007);</a:t>
            </a:r>
          </a:p>
          <a:p>
            <a:pPr algn="just">
              <a:spcAft>
                <a:spcPts val="600"/>
              </a:spcAft>
            </a:pPr>
            <a:endParaRPr lang="pt-BR" sz="2000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 err="1">
                <a:cs typeface="Arial" panose="020B0604020202020204" pitchFamily="34" charset="0"/>
              </a:rPr>
              <a:t>Measuring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entrepreneurship</a:t>
            </a:r>
            <a:r>
              <a:rPr lang="pt-BR" sz="2000" dirty="0">
                <a:cs typeface="Arial" panose="020B0604020202020204" pitchFamily="34" charset="0"/>
              </a:rPr>
              <a:t>: a </a:t>
            </a:r>
            <a:r>
              <a:rPr lang="pt-BR" sz="2000" dirty="0" err="1">
                <a:cs typeface="Arial" panose="020B0604020202020204" pitchFamily="34" charset="0"/>
              </a:rPr>
              <a:t>collection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of</a:t>
            </a:r>
            <a:r>
              <a:rPr lang="pt-BR" sz="2000" dirty="0">
                <a:cs typeface="Arial" panose="020B0604020202020204" pitchFamily="34" charset="0"/>
              </a:rPr>
              <a:t> </a:t>
            </a:r>
            <a:r>
              <a:rPr lang="pt-BR" sz="2000" dirty="0" err="1">
                <a:cs typeface="Arial" panose="020B0604020202020204" pitchFamily="34" charset="0"/>
              </a:rPr>
              <a:t>indicators</a:t>
            </a:r>
            <a:r>
              <a:rPr lang="pt-BR" sz="2000" dirty="0">
                <a:cs typeface="Arial" panose="020B0604020202020204" pitchFamily="34" charset="0"/>
              </a:rPr>
              <a:t> (2009) </a:t>
            </a:r>
          </a:p>
          <a:p>
            <a:pPr algn="just">
              <a:spcAft>
                <a:spcPts val="600"/>
              </a:spcAft>
            </a:pPr>
            <a:endParaRPr lang="pt-BR" sz="2000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cs typeface="Arial" panose="020B0604020202020204" pitchFamily="34" charset="0"/>
              </a:rPr>
              <a:t>Também avançam na direção recomendada pelo manual </a:t>
            </a:r>
            <a:r>
              <a:rPr lang="pt-BR" sz="2000" b="1" dirty="0" err="1">
                <a:cs typeface="Arial" panose="020B0604020202020204" pitchFamily="34" charset="0"/>
              </a:rPr>
              <a:t>Guidelines</a:t>
            </a:r>
            <a:r>
              <a:rPr lang="pt-BR" sz="2000" b="1" dirty="0">
                <a:cs typeface="Arial" panose="020B0604020202020204" pitchFamily="34" charset="0"/>
              </a:rPr>
              <a:t> </a:t>
            </a:r>
            <a:r>
              <a:rPr lang="pt-BR" sz="2000" b="1" dirty="0" err="1">
                <a:cs typeface="Arial" panose="020B0604020202020204" pitchFamily="34" charset="0"/>
              </a:rPr>
              <a:t>on</a:t>
            </a:r>
            <a:r>
              <a:rPr lang="pt-BR" sz="2000" b="1" dirty="0">
                <a:cs typeface="Arial" panose="020B0604020202020204" pitchFamily="34" charset="0"/>
              </a:rPr>
              <a:t> </a:t>
            </a:r>
            <a:r>
              <a:rPr lang="pt-BR" sz="2000" b="1" dirty="0" err="1">
                <a:cs typeface="Arial" panose="020B0604020202020204" pitchFamily="34" charset="0"/>
              </a:rPr>
              <a:t>the</a:t>
            </a:r>
            <a:r>
              <a:rPr lang="pt-BR" sz="2000" b="1" dirty="0">
                <a:cs typeface="Arial" panose="020B0604020202020204" pitchFamily="34" charset="0"/>
              </a:rPr>
              <a:t> use </a:t>
            </a:r>
            <a:r>
              <a:rPr lang="pt-BR" sz="2000" b="1" dirty="0" err="1">
                <a:cs typeface="Arial" panose="020B0604020202020204" pitchFamily="34" charset="0"/>
              </a:rPr>
              <a:t>of</a:t>
            </a:r>
            <a:r>
              <a:rPr lang="pt-BR" sz="2000" b="1" dirty="0">
                <a:cs typeface="Arial" panose="020B0604020202020204" pitchFamily="34" charset="0"/>
              </a:rPr>
              <a:t> </a:t>
            </a:r>
            <a:r>
              <a:rPr lang="pt-BR" sz="2000" b="1" dirty="0" err="1">
                <a:cs typeface="Arial" panose="020B0604020202020204" pitchFamily="34" charset="0"/>
              </a:rPr>
              <a:t>statistical</a:t>
            </a:r>
            <a:r>
              <a:rPr lang="pt-BR" sz="2000" b="1" dirty="0">
                <a:cs typeface="Arial" panose="020B0604020202020204" pitchFamily="34" charset="0"/>
              </a:rPr>
              <a:t> business </a:t>
            </a:r>
            <a:r>
              <a:rPr lang="pt-BR" sz="2000" b="1" dirty="0" err="1">
                <a:cs typeface="Arial" panose="020B0604020202020204" pitchFamily="34" charset="0"/>
              </a:rPr>
              <a:t>registers</a:t>
            </a:r>
            <a:r>
              <a:rPr lang="pt-BR" sz="2000" b="1" dirty="0">
                <a:cs typeface="Arial" panose="020B0604020202020204" pitchFamily="34" charset="0"/>
              </a:rPr>
              <a:t> for business </a:t>
            </a:r>
            <a:r>
              <a:rPr lang="pt-BR" sz="2000" b="1" dirty="0" err="1">
                <a:cs typeface="Arial" panose="020B0604020202020204" pitchFamily="34" charset="0"/>
              </a:rPr>
              <a:t>demography</a:t>
            </a:r>
            <a:r>
              <a:rPr lang="pt-BR" sz="2000" b="1" dirty="0">
                <a:cs typeface="Arial" panose="020B0604020202020204" pitchFamily="34" charset="0"/>
              </a:rPr>
              <a:t> </a:t>
            </a:r>
            <a:r>
              <a:rPr lang="pt-BR" sz="2000" b="1" dirty="0" err="1">
                <a:cs typeface="Arial" panose="020B0604020202020204" pitchFamily="34" charset="0"/>
              </a:rPr>
              <a:t>and</a:t>
            </a:r>
            <a:r>
              <a:rPr lang="pt-BR" sz="2000" b="1" dirty="0">
                <a:cs typeface="Arial" panose="020B0604020202020204" pitchFamily="34" charset="0"/>
              </a:rPr>
              <a:t> </a:t>
            </a:r>
            <a:r>
              <a:rPr lang="pt-BR" sz="2000" b="1" dirty="0" err="1">
                <a:cs typeface="Arial" panose="020B0604020202020204" pitchFamily="34" charset="0"/>
              </a:rPr>
              <a:t>entrepreneurship</a:t>
            </a:r>
            <a:r>
              <a:rPr lang="pt-BR" sz="2000" b="1" dirty="0">
                <a:cs typeface="Arial" panose="020B0604020202020204" pitchFamily="34" charset="0"/>
              </a:rPr>
              <a:t> </a:t>
            </a:r>
            <a:r>
              <a:rPr lang="pt-BR" sz="2000" b="1" dirty="0" err="1">
                <a:cs typeface="Arial" panose="020B0604020202020204" pitchFamily="34" charset="0"/>
              </a:rPr>
              <a:t>statistics</a:t>
            </a:r>
            <a:r>
              <a:rPr lang="pt-BR" sz="2000" b="1" dirty="0">
                <a:cs typeface="Arial" panose="020B0604020202020204" pitchFamily="34" charset="0"/>
              </a:rPr>
              <a:t> (2018)</a:t>
            </a:r>
            <a:r>
              <a:rPr lang="pt-BR" sz="2000" dirty="0">
                <a:cs typeface="Arial" panose="020B0604020202020204" pitchFamily="34" charset="0"/>
              </a:rPr>
              <a:t>, da Comissão Econômica das Nações Unidas para a Europa (United </a:t>
            </a:r>
            <a:r>
              <a:rPr lang="pt-BR" sz="2000" dirty="0" err="1">
                <a:cs typeface="Arial" panose="020B0604020202020204" pitchFamily="34" charset="0"/>
              </a:rPr>
              <a:t>Nations</a:t>
            </a:r>
            <a:r>
              <a:rPr lang="pt-BR" sz="2000" dirty="0">
                <a:cs typeface="Arial" panose="020B0604020202020204" pitchFamily="34" charset="0"/>
              </a:rPr>
              <a:t> Economic Commission for </a:t>
            </a:r>
            <a:r>
              <a:rPr lang="pt-BR" sz="2000" dirty="0" err="1">
                <a:cs typeface="Arial" panose="020B0604020202020204" pitchFamily="34" charset="0"/>
              </a:rPr>
              <a:t>Europe</a:t>
            </a:r>
            <a:r>
              <a:rPr lang="pt-BR" sz="2000" dirty="0">
                <a:cs typeface="Arial" panose="020B0604020202020204" pitchFamily="34" charset="0"/>
              </a:rPr>
              <a:t> - </a:t>
            </a:r>
            <a:r>
              <a:rPr lang="pt-BR" sz="2000" dirty="0" err="1">
                <a:cs typeface="Arial" panose="020B0604020202020204" pitchFamily="34" charset="0"/>
              </a:rPr>
              <a:t>Unece</a:t>
            </a:r>
            <a:r>
              <a:rPr lang="pt-BR" sz="2000" dirty="0">
                <a:cs typeface="Arial" panose="020B0604020202020204" pitchFamily="34" charset="0"/>
              </a:rPr>
              <a:t>).</a:t>
            </a:r>
          </a:p>
          <a:p>
            <a:pPr algn="just">
              <a:spcAft>
                <a:spcPts val="600"/>
              </a:spcAft>
            </a:pPr>
            <a:endParaRPr lang="pt-BR" sz="2000" dirty="0"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F77D5D-F322-40ED-980C-57475DA84C94}"/>
              </a:ext>
            </a:extLst>
          </p:cNvPr>
          <p:cNvSpPr txBox="1"/>
          <p:nvPr/>
        </p:nvSpPr>
        <p:spPr>
          <a:xfrm>
            <a:off x="503808" y="7148124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Fonte:</a:t>
            </a:r>
            <a:r>
              <a:rPr lang="pt-BR" sz="1600" dirty="0"/>
              <a:t> Notas técnicas da publicação</a:t>
            </a:r>
          </a:p>
        </p:txBody>
      </p:sp>
    </p:spTree>
    <p:extLst>
      <p:ext uri="{BB962C8B-B14F-4D97-AF65-F5344CB8AC3E}">
        <p14:creationId xmlns:p14="http://schemas.microsoft.com/office/powerpoint/2010/main" val="299792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8A98C-6B4B-70AB-DC59-38E469F4F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847BD-7163-67C2-F674-6C6FEDB3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Mudanças </a:t>
            </a:r>
            <a:r>
              <a:rPr lang="pt-BR" err="1"/>
              <a:t>metodológias</a:t>
            </a: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FA6CCC9-D7F5-D679-F273-1CF9A7CB919F}"/>
              </a:ext>
            </a:extLst>
          </p:cNvPr>
          <p:cNvSpPr/>
          <p:nvPr/>
        </p:nvSpPr>
        <p:spPr>
          <a:xfrm>
            <a:off x="431800" y="1608846"/>
            <a:ext cx="9073008" cy="55117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>
                <a:cs typeface="Arial" panose="020B0604020202020204" pitchFamily="34" charset="0"/>
              </a:rPr>
              <a:t>Sendo assim, o IBGE divulga a Demografia das empresas e Estatísticas de empreendedorismo com as seguintes mudanças metodológicas:</a:t>
            </a:r>
          </a:p>
          <a:p>
            <a:pPr algn="just">
              <a:spcAft>
                <a:spcPts val="600"/>
              </a:spcAft>
            </a:pPr>
            <a:endParaRPr lang="pt-BR" sz="200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>
                <a:cs typeface="Arial" panose="020B0604020202020204" pitchFamily="34" charset="0"/>
              </a:rPr>
              <a:t>1- Introdução do evento de morte de empresas e unidades locais. </a:t>
            </a:r>
          </a:p>
          <a:p>
            <a:pPr algn="just">
              <a:spcAft>
                <a:spcPts val="600"/>
              </a:spcAft>
            </a:pPr>
            <a:endParaRPr lang="pt-BR" sz="200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>
                <a:cs typeface="Arial" panose="020B0604020202020204" pitchFamily="34" charset="0"/>
              </a:rPr>
              <a:t>2- Mudança no conceito de reentradas.</a:t>
            </a:r>
          </a:p>
          <a:p>
            <a:pPr algn="just">
              <a:spcAft>
                <a:spcPts val="600"/>
              </a:spcAft>
            </a:pPr>
            <a:endParaRPr lang="pt-BR" sz="200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>
                <a:latin typeface="Arial"/>
                <a:ea typeface="Microsoft YaHei"/>
                <a:cs typeface="Arial"/>
              </a:rPr>
              <a:t>3-Utilização apenas do conceito de sobrevivência de empresas nascidas em determinado período</a:t>
            </a:r>
            <a:endParaRPr lang="pt-BR" sz="200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pt-BR" sz="200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>
                <a:latin typeface="Arial"/>
                <a:ea typeface="Microsoft YaHei"/>
                <a:cs typeface="Arial"/>
              </a:rPr>
              <a:t>4- Mudança no escopo populacional das entidades da pesquisa.</a:t>
            </a:r>
          </a:p>
          <a:p>
            <a:pPr algn="just">
              <a:spcAft>
                <a:spcPts val="600"/>
              </a:spcAft>
            </a:pPr>
            <a:endParaRPr lang="pt-BR" sz="200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>
                <a:latin typeface="Arial"/>
                <a:ea typeface="Microsoft YaHei"/>
                <a:cs typeface="Arial"/>
              </a:rPr>
              <a:t>5- Mudança no conceito de empresa de alto crescimento. </a:t>
            </a:r>
          </a:p>
          <a:p>
            <a:pPr algn="just">
              <a:spcAft>
                <a:spcPts val="600"/>
              </a:spcAft>
            </a:pPr>
            <a:endParaRPr lang="pt-BR" sz="2000">
              <a:cs typeface="Arial" panose="020B0604020202020204" pitchFamily="34" charset="0"/>
            </a:endParaRPr>
          </a:p>
          <a:p>
            <a:pPr algn="just">
              <a:lnSpc>
                <a:spcPts val="1400"/>
              </a:lnSpc>
              <a:spcAft>
                <a:spcPts val="600"/>
              </a:spcAft>
            </a:pPr>
            <a:endParaRPr lang="pt-BR" sz="1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Univers LT Std 55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909F2B-7121-53E1-06F7-4E0E89D674DD}"/>
              </a:ext>
            </a:extLst>
          </p:cNvPr>
          <p:cNvSpPr txBox="1"/>
          <p:nvPr/>
        </p:nvSpPr>
        <p:spPr>
          <a:xfrm>
            <a:off x="503808" y="7148124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/>
              <a:t>Fonte:</a:t>
            </a:r>
            <a:r>
              <a:rPr lang="pt-BR" sz="1600"/>
              <a:t> Notas técnicas da publicação</a:t>
            </a:r>
          </a:p>
        </p:txBody>
      </p:sp>
    </p:spTree>
    <p:extLst>
      <p:ext uri="{BB962C8B-B14F-4D97-AF65-F5344CB8AC3E}">
        <p14:creationId xmlns:p14="http://schemas.microsoft.com/office/powerpoint/2010/main" val="286179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AAA17EC6E5A842AFA56633150E2D8D" ma:contentTypeVersion="17" ma:contentTypeDescription="Crie um novo documento." ma:contentTypeScope="" ma:versionID="01cddd0a8a2c6bfdbe5eb882366bbd5d">
  <xsd:schema xmlns:xsd="http://www.w3.org/2001/XMLSchema" xmlns:xs="http://www.w3.org/2001/XMLSchema" xmlns:p="http://schemas.microsoft.com/office/2006/metadata/properties" xmlns:ns2="e366de4c-8b30-400d-8c8d-8b1689d28605" xmlns:ns3="75d48d35-aa31-4959-83dc-ddfce39761ac" targetNamespace="http://schemas.microsoft.com/office/2006/metadata/properties" ma:root="true" ma:fieldsID="1c211b5fea0466ec08680300dc2fc06c" ns2:_="" ns3:_="">
    <xsd:import namespace="e366de4c-8b30-400d-8c8d-8b1689d28605"/>
    <xsd:import namespace="75d48d35-aa31-4959-83dc-ddfce39761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6de4c-8b30-400d-8c8d-8b1689d28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1f81e987-bf3d-489f-ba09-155191a9b1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48d35-aa31-4959-83dc-ddfce39761a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0040d2f-b8f6-4623-b7a0-84f1e9d23fc8}" ma:internalName="TaxCatchAll" ma:showField="CatchAllData" ma:web="75d48d35-aa31-4959-83dc-ddfce39761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48d35-aa31-4959-83dc-ddfce39761ac" xsi:nil="true"/>
    <lcf76f155ced4ddcb4097134ff3c332f xmlns="e366de4c-8b30-400d-8c8d-8b1689d286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1641B9-2FA5-4544-BCE9-6D0472E0F68D}"/>
</file>

<file path=customXml/itemProps2.xml><?xml version="1.0" encoding="utf-8"?>
<ds:datastoreItem xmlns:ds="http://schemas.openxmlformats.org/officeDocument/2006/customXml" ds:itemID="{082E0BB7-0B56-4B6E-A249-CA5ADA73B5D0}"/>
</file>

<file path=customXml/itemProps3.xml><?xml version="1.0" encoding="utf-8"?>
<ds:datastoreItem xmlns:ds="http://schemas.openxmlformats.org/officeDocument/2006/customXml" ds:itemID="{2BBC94DF-5F46-4C93-BBD3-404938F8138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11218</TotalTime>
  <Words>2919</Words>
  <Application>Microsoft Office PowerPoint</Application>
  <PresentationFormat>Personalizar</PresentationFormat>
  <Paragraphs>297</Paragraphs>
  <Slides>43</Slides>
  <Notes>42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43</vt:i4>
      </vt:variant>
    </vt:vector>
  </HeadingPairs>
  <TitlesOfParts>
    <vt:vector size="51" baseType="lpstr">
      <vt:lpstr>Microsoft YaHei</vt:lpstr>
      <vt:lpstr>SimSun</vt:lpstr>
      <vt:lpstr>Aptos</vt:lpstr>
      <vt:lpstr>Arial</vt:lpstr>
      <vt:lpstr>Times New Roman</vt:lpstr>
      <vt:lpstr>Wingdings</vt:lpstr>
      <vt:lpstr>Tema do Office</vt:lpstr>
      <vt:lpstr>Tema do Office</vt:lpstr>
      <vt:lpstr> Demografia das Empresas  e  Estatísticas de  Empreendedorismo 2022 </vt:lpstr>
      <vt:lpstr>Agenda</vt:lpstr>
      <vt:lpstr>Agenda</vt:lpstr>
      <vt:lpstr>Outros estudos da Coordenação de Cadastros e Classificações</vt:lpstr>
      <vt:lpstr>Apresentação</vt:lpstr>
      <vt:lpstr>Âmbito</vt:lpstr>
      <vt:lpstr>Âmbito</vt:lpstr>
      <vt:lpstr>Mudanças metodológias</vt:lpstr>
      <vt:lpstr>Mudanças metodológias</vt:lpstr>
      <vt:lpstr>Ajuste no critério de seleção de unidades ativas</vt:lpstr>
      <vt:lpstr>Maiores informações...</vt:lpstr>
      <vt:lpstr>Agenda</vt:lpstr>
      <vt:lpstr>Conceitos: Empresa x Unidade local</vt:lpstr>
      <vt:lpstr>Conceitos: Eventos demográficos</vt:lpstr>
      <vt:lpstr>Conceitos: Eventos demográficos</vt:lpstr>
      <vt:lpstr>Conceitos: Eventos demográficos</vt:lpstr>
      <vt:lpstr>Conceitos: Eventos demográficos</vt:lpstr>
      <vt:lpstr>Conceitos: Eventos demográficos</vt:lpstr>
      <vt:lpstr>Conceitos: Eventos demográficos</vt:lpstr>
      <vt:lpstr>Conceitos: Eventos demográficos</vt:lpstr>
      <vt:lpstr>Conceitos: Empresas de alto crescimento</vt:lpstr>
      <vt:lpstr>Agenda</vt:lpstr>
      <vt:lpstr>Agenda</vt:lpstr>
      <vt:lpstr>Panorama geral</vt:lpstr>
      <vt:lpstr>Nascimentos</vt:lpstr>
      <vt:lpstr>Nascimentos por sexo do pessoal assalariado</vt:lpstr>
      <vt:lpstr>Nascimentos por escolaridade do pessoal assalariado</vt:lpstr>
      <vt:lpstr>Nascimentos por atividade econômica</vt:lpstr>
      <vt:lpstr>Nascimentos por região e Unidade da Federação</vt:lpstr>
      <vt:lpstr>Mortes</vt:lpstr>
      <vt:lpstr>Mortes por sexo do pessoal assalariado</vt:lpstr>
      <vt:lpstr>Mortes por escolaridade do pessoal assalariado</vt:lpstr>
      <vt:lpstr>Mortes por atividade econômica</vt:lpstr>
      <vt:lpstr>Mortes por Região e Unidade da Federação</vt:lpstr>
      <vt:lpstr>Sobrevivência</vt:lpstr>
      <vt:lpstr>Sobrevivência por Região e Unidade da Federação</vt:lpstr>
      <vt:lpstr>Agenda</vt:lpstr>
      <vt:lpstr>Empresas de alto crescimento</vt:lpstr>
      <vt:lpstr>Geração de postos de trabalho das Empresas de Alto Crescimento</vt:lpstr>
      <vt:lpstr>Geração de postos de trabalho das Empresas de Alto Crescimento</vt:lpstr>
      <vt:lpstr>Empresas de alto crescimento por porte</vt:lpstr>
      <vt:lpstr>Empresas de alto crescimento por atividade econômica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 das Empresas e Estatísticas de  Empreendedorismo</dc:title>
  <dc:subject/>
  <dc:creator>ASUS</dc:creator>
  <cp:keywords/>
  <dc:description/>
  <cp:lastModifiedBy>Eliseu Marques Ferreira de Oliveira</cp:lastModifiedBy>
  <cp:revision>572</cp:revision>
  <cp:lastPrinted>1601-01-01T00:00:00Z</cp:lastPrinted>
  <dcterms:created xsi:type="dcterms:W3CDTF">2017-05-04T17:21:05Z</dcterms:created>
  <dcterms:modified xsi:type="dcterms:W3CDTF">2024-12-03T19:04:07Z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0x0101009FAAA17EC6E5A842AFA56633150E2D8D</vt:lpwstr>
  </property>
</Properties>
</file>