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mf" ContentType="image/x-wmf"/>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theme/themeOverride1.xml" ContentType="application/vnd.openxmlformats-officedocument.themeOverrid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theme/themeOverride2.xml" ContentType="application/vnd.openxmlformats-officedocument.themeOverrid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17.xml" ContentType="application/vnd.openxmlformats-officedocument.drawingml.chart+xml"/>
  <Override PartName="/word/charts/style17.xml" ContentType="application/vnd.ms-office.chartstyle+xml"/>
  <Override PartName="/word/charts/colors17.xml" ContentType="application/vnd.ms-office.chartcolorstyle+xml"/>
  <Override PartName="/word/charts/chart18.xml" ContentType="application/vnd.openxmlformats-officedocument.drawingml.chart+xml"/>
  <Override PartName="/word/charts/style18.xml" ContentType="application/vnd.ms-office.chartstyle+xml"/>
  <Override PartName="/word/charts/colors18.xml" ContentType="application/vnd.ms-office.chartcolorstyle+xml"/>
  <Override PartName="/word/charts/chart19.xml" ContentType="application/vnd.openxmlformats-officedocument.drawingml.chart+xml"/>
  <Override PartName="/word/charts/style19.xml" ContentType="application/vnd.ms-office.chartstyle+xml"/>
  <Override PartName="/word/charts/colors19.xml" ContentType="application/vnd.ms-office.chartcolorstyle+xml"/>
  <Override PartName="/word/charts/chart20.xml" ContentType="application/vnd.openxmlformats-officedocument.drawingml.chart+xml"/>
  <Override PartName="/word/charts/style20.xml" ContentType="application/vnd.ms-office.chartstyle+xml"/>
  <Override PartName="/word/charts/colors20.xml" ContentType="application/vnd.ms-office.chartcolorstyle+xml"/>
  <Override PartName="/word/charts/chart21.xml" ContentType="application/vnd.openxmlformats-officedocument.drawingml.chart+xml"/>
  <Override PartName="/word/charts/style21.xml" ContentType="application/vnd.ms-office.chartstyle+xml"/>
  <Override PartName="/word/charts/colors21.xml" ContentType="application/vnd.ms-office.chartcolorstyle+xml"/>
  <Override PartName="/word/charts/chart22.xml" ContentType="application/vnd.openxmlformats-officedocument.drawingml.chart+xml"/>
  <Override PartName="/word/charts/style22.xml" ContentType="application/vnd.ms-office.chartstyle+xml"/>
  <Override PartName="/word/charts/colors22.xml" ContentType="application/vnd.ms-office.chartcolorstyle+xml"/>
  <Override PartName="/word/theme/themeOverride3.xml" ContentType="application/vnd.openxmlformats-officedocument.themeOverride+xml"/>
  <Override PartName="/word/charts/chart23.xml" ContentType="application/vnd.openxmlformats-officedocument.drawingml.chart+xml"/>
  <Override PartName="/word/charts/style23.xml" ContentType="application/vnd.ms-office.chartstyle+xml"/>
  <Override PartName="/word/charts/colors23.xml" ContentType="application/vnd.ms-office.chartcolorstyle+xml"/>
  <Override PartName="/word/theme/themeOverride4.xml" ContentType="application/vnd.openxmlformats-officedocument.themeOverride+xml"/>
  <Override PartName="/word/charts/chart24.xml" ContentType="application/vnd.openxmlformats-officedocument.drawingml.chart+xml"/>
  <Override PartName="/word/charts/style24.xml" ContentType="application/vnd.ms-office.chartstyle+xml"/>
  <Override PartName="/word/charts/colors24.xml" ContentType="application/vnd.ms-office.chartcolorstyle+xml"/>
  <Override PartName="/word/charts/chart25.xml" ContentType="application/vnd.openxmlformats-officedocument.drawingml.chart+xml"/>
  <Override PartName="/word/charts/style25.xml" ContentType="application/vnd.ms-office.chartstyle+xml"/>
  <Override PartName="/word/charts/colors25.xml" ContentType="application/vnd.ms-office.chartcolorstyle+xml"/>
  <Override PartName="/word/charts/chart26.xml" ContentType="application/vnd.openxmlformats-officedocument.drawingml.chart+xml"/>
  <Override PartName="/word/charts/style26.xml" ContentType="application/vnd.ms-office.chartstyle+xml"/>
  <Override PartName="/word/charts/colors26.xml" ContentType="application/vnd.ms-office.chartcolorstyle+xml"/>
  <Override PartName="/word/charts/chart27.xml" ContentType="application/vnd.openxmlformats-officedocument.drawingml.chart+xml"/>
  <Override PartName="/word/charts/style27.xml" ContentType="application/vnd.ms-office.chartstyle+xml"/>
  <Override PartName="/word/charts/colors27.xml" ContentType="application/vnd.ms-office.chartcolorstyle+xml"/>
  <Override PartName="/word/charts/chart28.xml" ContentType="application/vnd.openxmlformats-officedocument.drawingml.chart+xml"/>
  <Override PartName="/word/charts/style28.xml" ContentType="application/vnd.ms-office.chartstyle+xml"/>
  <Override PartName="/word/charts/colors28.xml" ContentType="application/vnd.ms-office.chartcolorstyle+xml"/>
  <Override PartName="/word/charts/chart29.xml" ContentType="application/vnd.openxmlformats-officedocument.drawingml.chart+xml"/>
  <Override PartName="/word/charts/style29.xml" ContentType="application/vnd.ms-office.chartstyle+xml"/>
  <Override PartName="/word/charts/colors29.xml" ContentType="application/vnd.ms-office.chartcolorstyle+xml"/>
  <Override PartName="/word/charts/chart30.xml" ContentType="application/vnd.openxmlformats-officedocument.drawingml.chart+xml"/>
  <Override PartName="/word/charts/style30.xml" ContentType="application/vnd.ms-office.chartstyle+xml"/>
  <Override PartName="/word/charts/colors30.xml" ContentType="application/vnd.ms-office.chartcolorstyle+xml"/>
  <Override PartName="/word/charts/chart31.xml" ContentType="application/vnd.openxmlformats-officedocument.drawingml.chart+xml"/>
  <Override PartName="/word/charts/style31.xml" ContentType="application/vnd.ms-office.chartstyle+xml"/>
  <Override PartName="/word/charts/colors31.xml" ContentType="application/vnd.ms-office.chartcolorstyle+xml"/>
  <Override PartName="/word/charts/chart32.xml" ContentType="application/vnd.openxmlformats-officedocument.drawingml.chart+xml"/>
  <Override PartName="/word/charts/style32.xml" ContentType="application/vnd.ms-office.chartstyle+xml"/>
  <Override PartName="/word/charts/colors32.xml" ContentType="application/vnd.ms-office.chartcolorstyle+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18EDB21" w14:textId="48BEC324" w:rsidR="00D568E7" w:rsidRPr="00AD27F5" w:rsidRDefault="00D85A16" w:rsidP="00985B29">
      <w:pPr>
        <w:pStyle w:val="00folhaderostosubtitulo3"/>
        <w:rPr>
          <w:sz w:val="20"/>
          <w:szCs w:val="20"/>
        </w:rPr>
      </w:pPr>
      <w:r w:rsidRPr="00AD27F5">
        <w:rPr>
          <w:sz w:val="20"/>
          <w:szCs w:val="20"/>
        </w:rPr>
        <w:t xml:space="preserve">Ministério </w:t>
      </w:r>
      <w:r w:rsidR="00F176F2" w:rsidRPr="00AD27F5">
        <w:rPr>
          <w:sz w:val="20"/>
          <w:szCs w:val="20"/>
        </w:rPr>
        <w:t>do Planejamento e Orçamento</w:t>
      </w:r>
    </w:p>
    <w:p w14:paraId="2079500A" w14:textId="77777777" w:rsidR="00D568E7" w:rsidRDefault="00D85A16">
      <w:pPr>
        <w:spacing w:line="276" w:lineRule="auto"/>
        <w:jc w:val="center"/>
        <w:rPr>
          <w:rFonts w:cs="Arial"/>
          <w:b/>
        </w:rPr>
      </w:pPr>
      <w:r>
        <w:rPr>
          <w:rFonts w:cs="Arial"/>
          <w:b/>
        </w:rPr>
        <w:t>Instituto Brasileiro de Geografia e Estatística - IBGE</w:t>
      </w:r>
    </w:p>
    <w:p w14:paraId="69005B4F" w14:textId="77777777" w:rsidR="00D568E7" w:rsidRDefault="00D85A16">
      <w:pPr>
        <w:spacing w:line="276" w:lineRule="auto"/>
        <w:jc w:val="center"/>
        <w:rPr>
          <w:rFonts w:cs="Arial"/>
        </w:rPr>
      </w:pPr>
      <w:r>
        <w:rPr>
          <w:rFonts w:cs="Arial"/>
        </w:rPr>
        <w:t>Diretoria de Pesquisas</w:t>
      </w:r>
    </w:p>
    <w:p w14:paraId="4DBBD112" w14:textId="4E12689E" w:rsidR="00D568E7" w:rsidRDefault="00D85A16">
      <w:pPr>
        <w:spacing w:line="276" w:lineRule="auto"/>
        <w:jc w:val="center"/>
        <w:rPr>
          <w:rFonts w:cs="Arial"/>
        </w:rPr>
      </w:pPr>
      <w:r>
        <w:rPr>
          <w:rFonts w:cs="Arial"/>
        </w:rPr>
        <w:t>Coordenação</w:t>
      </w:r>
      <w:r w:rsidR="00A51541" w:rsidRPr="00A51541">
        <w:rPr>
          <w:rFonts w:cs="Arial"/>
        </w:rPr>
        <w:t xml:space="preserve"> de Estatísticas Estruturais e Temáticas em Empresas</w:t>
      </w:r>
      <w:r>
        <w:rPr>
          <w:rFonts w:cs="Arial"/>
        </w:rPr>
        <w:t xml:space="preserve"> </w:t>
      </w:r>
    </w:p>
    <w:p w14:paraId="3950848B" w14:textId="77777777" w:rsidR="00D568E7" w:rsidRDefault="00D568E7">
      <w:pPr>
        <w:pStyle w:val="00folhaderostoserie"/>
      </w:pPr>
    </w:p>
    <w:p w14:paraId="60F99CA4" w14:textId="77777777" w:rsidR="00D568E7" w:rsidRDefault="00D568E7">
      <w:pPr>
        <w:pStyle w:val="00folhaderostoserie"/>
      </w:pPr>
    </w:p>
    <w:p w14:paraId="62FB18BE" w14:textId="77777777" w:rsidR="00D568E7" w:rsidRDefault="00D568E7">
      <w:pPr>
        <w:pStyle w:val="00folhaderostoserie"/>
      </w:pPr>
    </w:p>
    <w:p w14:paraId="55F110B5" w14:textId="77777777" w:rsidR="00D568E7" w:rsidRDefault="00D85A16">
      <w:pPr>
        <w:pStyle w:val="00folhaderostoserie"/>
      </w:pPr>
      <w:r>
        <w:rPr>
          <w:noProof/>
        </w:rPr>
        <w:drawing>
          <wp:anchor distT="0" distB="0" distL="114300" distR="114300" simplePos="0" relativeHeight="251658240" behindDoc="0" locked="0" layoutInCell="0" allowOverlap="1" wp14:anchorId="5DEC3A88" wp14:editId="4A8E6CDD">
            <wp:simplePos x="0" y="0"/>
            <wp:positionH relativeFrom="column">
              <wp:posOffset>2261235</wp:posOffset>
            </wp:positionH>
            <wp:positionV relativeFrom="paragraph">
              <wp:posOffset>191135</wp:posOffset>
            </wp:positionV>
            <wp:extent cx="1680845" cy="1079500"/>
            <wp:effectExtent l="0" t="0" r="0" b="0"/>
            <wp:wrapTopAndBottom/>
            <wp:docPr id="3" name="Imagem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Imagem 6"/>
                    <pic:cNvPicPr>
                      <a:picLocks noChangeAspect="1" noChangeArrowheads="1"/>
                    </pic:cNvPicPr>
                  </pic:nvPicPr>
                  <pic:blipFill>
                    <a:blip r:embed="rId11"/>
                    <a:stretch>
                      <a:fillRect/>
                    </a:stretch>
                  </pic:blipFill>
                  <pic:spPr bwMode="auto">
                    <a:xfrm>
                      <a:off x="0" y="0"/>
                      <a:ext cx="1680845" cy="1079500"/>
                    </a:xfrm>
                    <a:prstGeom prst="rect">
                      <a:avLst/>
                    </a:prstGeom>
                  </pic:spPr>
                </pic:pic>
              </a:graphicData>
            </a:graphic>
          </wp:anchor>
        </w:drawing>
      </w:r>
    </w:p>
    <w:p w14:paraId="1C1AC7DF" w14:textId="77777777" w:rsidR="00D568E7" w:rsidRDefault="00D568E7">
      <w:pPr>
        <w:pStyle w:val="00folhaderostoserie"/>
      </w:pPr>
    </w:p>
    <w:p w14:paraId="4A7280DD" w14:textId="77777777" w:rsidR="00D568E7" w:rsidRDefault="00D568E7">
      <w:pPr>
        <w:pStyle w:val="00folhaderostoserie"/>
      </w:pPr>
    </w:p>
    <w:p w14:paraId="25C689BC" w14:textId="77777777" w:rsidR="00D568E7" w:rsidRDefault="00D568E7">
      <w:pPr>
        <w:pStyle w:val="00folhaderostoserie"/>
      </w:pPr>
    </w:p>
    <w:p w14:paraId="4C9EB6E8" w14:textId="77777777" w:rsidR="00D568E7" w:rsidRDefault="00D568E7">
      <w:pPr>
        <w:pStyle w:val="00folhaderostoserie"/>
      </w:pPr>
    </w:p>
    <w:p w14:paraId="7B56F49C" w14:textId="77777777" w:rsidR="00D568E7" w:rsidRDefault="00D568E7">
      <w:pPr>
        <w:pStyle w:val="00folhaderostoserie"/>
      </w:pPr>
    </w:p>
    <w:p w14:paraId="51F2F583" w14:textId="77777777" w:rsidR="00D568E7" w:rsidRDefault="00D568E7">
      <w:pPr>
        <w:pStyle w:val="00folhaderostoserie"/>
      </w:pPr>
    </w:p>
    <w:p w14:paraId="70C191B5" w14:textId="77777777" w:rsidR="00D568E7" w:rsidRDefault="00D568E7">
      <w:pPr>
        <w:pStyle w:val="00folhaderostoserie"/>
      </w:pPr>
    </w:p>
    <w:p w14:paraId="4CFFB4E7" w14:textId="77777777" w:rsidR="00D568E7" w:rsidRDefault="00D568E7">
      <w:pPr>
        <w:pStyle w:val="00folhaderostoserie"/>
      </w:pPr>
    </w:p>
    <w:p w14:paraId="08CBEE58" w14:textId="77777777" w:rsidR="00D568E7" w:rsidRDefault="00D568E7">
      <w:pPr>
        <w:pStyle w:val="00folhaderostoserie"/>
      </w:pPr>
    </w:p>
    <w:p w14:paraId="392C7E51" w14:textId="77777777" w:rsidR="00D2042C" w:rsidRPr="00CF3669" w:rsidRDefault="00D2042C" w:rsidP="00D2042C">
      <w:pPr>
        <w:pStyle w:val="00folhaderostotitulo"/>
      </w:pPr>
      <w:r w:rsidRPr="00CF3669">
        <w:t xml:space="preserve">Pesquisa de Inovação Semestral </w:t>
      </w:r>
    </w:p>
    <w:p w14:paraId="69152935" w14:textId="1B3E68C0" w:rsidR="00D2042C" w:rsidRPr="00CF3669" w:rsidRDefault="00D2042C" w:rsidP="00D2042C">
      <w:pPr>
        <w:pStyle w:val="00folhaderostosubtitulo1"/>
        <w:rPr>
          <w:b w:val="0"/>
        </w:rPr>
      </w:pPr>
      <w:r w:rsidRPr="00CF3669">
        <w:rPr>
          <w:b w:val="0"/>
        </w:rPr>
        <w:t xml:space="preserve">Indicadores </w:t>
      </w:r>
      <w:r w:rsidR="0092677A">
        <w:rPr>
          <w:b w:val="0"/>
        </w:rPr>
        <w:t>bási</w:t>
      </w:r>
      <w:r w:rsidRPr="00CF3669">
        <w:rPr>
          <w:b w:val="0"/>
        </w:rPr>
        <w:t>cos</w:t>
      </w:r>
    </w:p>
    <w:p w14:paraId="61A9A860" w14:textId="686B4C32" w:rsidR="00D2042C" w:rsidRPr="008A0F9C" w:rsidRDefault="00D2042C" w:rsidP="00D2042C">
      <w:pPr>
        <w:pStyle w:val="00folhaderostosubtitulo2"/>
        <w:rPr>
          <w:b w:val="0"/>
          <w:sz w:val="32"/>
          <w:szCs w:val="32"/>
        </w:rPr>
      </w:pPr>
      <w:r w:rsidRPr="00CF3669">
        <w:rPr>
          <w:b w:val="0"/>
          <w:sz w:val="32"/>
          <w:szCs w:val="32"/>
        </w:rPr>
        <w:t>202</w:t>
      </w:r>
      <w:r w:rsidR="0063299C">
        <w:rPr>
          <w:b w:val="0"/>
          <w:sz w:val="32"/>
          <w:szCs w:val="32"/>
        </w:rPr>
        <w:t>4</w:t>
      </w:r>
      <w:r w:rsidRPr="008A0F9C">
        <w:rPr>
          <w:b w:val="0"/>
          <w:sz w:val="32"/>
          <w:szCs w:val="32"/>
        </w:rPr>
        <w:t xml:space="preserve"> </w:t>
      </w:r>
    </w:p>
    <w:p w14:paraId="2A2D447F" w14:textId="77777777" w:rsidR="00D568E7" w:rsidRDefault="00D568E7">
      <w:pPr>
        <w:pStyle w:val="00folhaderostoserie"/>
      </w:pPr>
    </w:p>
    <w:p w14:paraId="25A99754" w14:textId="77777777" w:rsidR="00D568E7" w:rsidRDefault="00D568E7">
      <w:pPr>
        <w:pStyle w:val="00folhaderostoserie"/>
      </w:pPr>
    </w:p>
    <w:p w14:paraId="761F2729" w14:textId="77777777" w:rsidR="00D568E7" w:rsidRDefault="00D568E7">
      <w:pPr>
        <w:pStyle w:val="00folhaderostoserie"/>
      </w:pPr>
    </w:p>
    <w:p w14:paraId="242E5232" w14:textId="77777777" w:rsidR="00D568E7" w:rsidRDefault="00D568E7">
      <w:pPr>
        <w:pStyle w:val="00folhaderostoserie"/>
      </w:pPr>
    </w:p>
    <w:p w14:paraId="20141D36" w14:textId="77777777" w:rsidR="00D568E7" w:rsidRDefault="00D568E7">
      <w:pPr>
        <w:pStyle w:val="00folhaderostoserie"/>
      </w:pPr>
    </w:p>
    <w:p w14:paraId="3EB15A50" w14:textId="77777777" w:rsidR="00D568E7" w:rsidRDefault="00D568E7">
      <w:pPr>
        <w:pStyle w:val="00folhaderostoserie"/>
      </w:pPr>
    </w:p>
    <w:p w14:paraId="4909FD7A" w14:textId="77777777" w:rsidR="0092677A" w:rsidRDefault="0092677A">
      <w:pPr>
        <w:pStyle w:val="00folhaderostoserie"/>
      </w:pPr>
    </w:p>
    <w:p w14:paraId="095BA090" w14:textId="77777777" w:rsidR="0092677A" w:rsidRDefault="0092677A">
      <w:pPr>
        <w:pStyle w:val="00folhaderostoserie"/>
      </w:pPr>
    </w:p>
    <w:p w14:paraId="6E6F5B7B" w14:textId="77777777" w:rsidR="0092677A" w:rsidRDefault="0092677A">
      <w:pPr>
        <w:pStyle w:val="00folhaderostoserie"/>
      </w:pPr>
    </w:p>
    <w:p w14:paraId="6C862D82" w14:textId="77777777" w:rsidR="0092677A" w:rsidRDefault="0092677A">
      <w:pPr>
        <w:pStyle w:val="00folhaderostoserie"/>
      </w:pPr>
    </w:p>
    <w:p w14:paraId="61A05AE4" w14:textId="77777777" w:rsidR="0092677A" w:rsidRDefault="0092677A">
      <w:pPr>
        <w:pStyle w:val="00folhaderostoserie"/>
      </w:pPr>
    </w:p>
    <w:p w14:paraId="07B59BC6" w14:textId="77777777" w:rsidR="0092677A" w:rsidRDefault="0092677A">
      <w:pPr>
        <w:pStyle w:val="00folhaderostoserie"/>
      </w:pPr>
    </w:p>
    <w:p w14:paraId="1ADCA0E7" w14:textId="77777777" w:rsidR="00D568E7" w:rsidRDefault="00D568E7">
      <w:pPr>
        <w:pStyle w:val="00folhaderostoserie"/>
      </w:pPr>
    </w:p>
    <w:p w14:paraId="1D1571FF" w14:textId="77777777" w:rsidR="00D568E7" w:rsidRDefault="00D568E7">
      <w:pPr>
        <w:pStyle w:val="00folhaderostoserie"/>
      </w:pPr>
    </w:p>
    <w:p w14:paraId="5AC30054" w14:textId="77777777" w:rsidR="00D568E7" w:rsidRDefault="00D85A16">
      <w:pPr>
        <w:spacing w:after="120"/>
        <w:jc w:val="center"/>
        <w:rPr>
          <w:rFonts w:cs="Arial"/>
          <w:sz w:val="18"/>
        </w:rPr>
      </w:pPr>
      <w:r>
        <w:rPr>
          <w:noProof/>
        </w:rPr>
        <w:drawing>
          <wp:inline distT="0" distB="0" distL="0" distR="0" wp14:anchorId="54F344FB" wp14:editId="13AA4434">
            <wp:extent cx="561975" cy="111125"/>
            <wp:effectExtent l="0" t="0" r="0" b="0"/>
            <wp:docPr id="4" name="Imagem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agem 5"/>
                    <pic:cNvPicPr>
                      <a:picLocks noChangeAspect="1" noChangeArrowheads="1"/>
                    </pic:cNvPicPr>
                  </pic:nvPicPr>
                  <pic:blipFill>
                    <a:blip r:embed="rId12"/>
                    <a:stretch>
                      <a:fillRect/>
                    </a:stretch>
                  </pic:blipFill>
                  <pic:spPr bwMode="auto">
                    <a:xfrm>
                      <a:off x="0" y="0"/>
                      <a:ext cx="561975" cy="111125"/>
                    </a:xfrm>
                    <a:prstGeom prst="rect">
                      <a:avLst/>
                    </a:prstGeom>
                  </pic:spPr>
                </pic:pic>
              </a:graphicData>
            </a:graphic>
          </wp:inline>
        </w:drawing>
      </w:r>
    </w:p>
    <w:p w14:paraId="05F0754E" w14:textId="77777777" w:rsidR="00D568E7" w:rsidRDefault="00D85A16">
      <w:pPr>
        <w:jc w:val="center"/>
        <w:rPr>
          <w:rFonts w:cs="Arial"/>
        </w:rPr>
      </w:pPr>
      <w:r>
        <w:rPr>
          <w:rFonts w:cs="Arial"/>
        </w:rPr>
        <w:t>Rio de Janeiro</w:t>
      </w:r>
    </w:p>
    <w:p w14:paraId="74D0DC31" w14:textId="62EC18B6" w:rsidR="00D568E7" w:rsidRDefault="00D85A16">
      <w:pPr>
        <w:jc w:val="center"/>
        <w:rPr>
          <w:rFonts w:cs="Arial"/>
        </w:rPr>
      </w:pPr>
      <w:r w:rsidRPr="0032658A">
        <w:rPr>
          <w:rFonts w:cs="Arial"/>
        </w:rPr>
        <w:t>202</w:t>
      </w:r>
      <w:r w:rsidR="0063299C">
        <w:rPr>
          <w:rFonts w:cs="Arial"/>
        </w:rPr>
        <w:t>6</w:t>
      </w:r>
      <w:r>
        <w:br w:type="page"/>
      </w:r>
    </w:p>
    <w:p w14:paraId="0B9C401C" w14:textId="77777777" w:rsidR="00D568E7" w:rsidRDefault="00D85A16">
      <w:pPr>
        <w:spacing w:line="360" w:lineRule="auto"/>
        <w:rPr>
          <w:rFonts w:cs="Arial"/>
          <w:b/>
          <w:bCs/>
          <w:sz w:val="19"/>
          <w:szCs w:val="19"/>
        </w:rPr>
      </w:pPr>
      <w:r>
        <w:rPr>
          <w:rFonts w:cs="Arial"/>
          <w:b/>
          <w:bCs/>
          <w:sz w:val="19"/>
          <w:szCs w:val="19"/>
        </w:rPr>
        <w:lastRenderedPageBreak/>
        <w:t>Instituto Brasileiro de Geografia e Estatística - IBGE</w:t>
      </w:r>
    </w:p>
    <w:p w14:paraId="045432D7" w14:textId="77777777" w:rsidR="00D568E7" w:rsidRDefault="15981795" w:rsidP="214E33B6">
      <w:pPr>
        <w:rPr>
          <w:rFonts w:cs="Arial"/>
          <w:sz w:val="19"/>
          <w:szCs w:val="19"/>
        </w:rPr>
      </w:pPr>
      <w:r w:rsidRPr="214E33B6">
        <w:rPr>
          <w:rFonts w:cs="Arial"/>
          <w:sz w:val="19"/>
          <w:szCs w:val="19"/>
        </w:rPr>
        <w:t>Av. Franklin Roosevelt, 166 - Centro - 20021-120 - Rio de Janeiro, RJ - Brasil</w:t>
      </w:r>
    </w:p>
    <w:p w14:paraId="2D2F0C37" w14:textId="77777777" w:rsidR="00D568E7" w:rsidRDefault="00D568E7">
      <w:pPr>
        <w:rPr>
          <w:rFonts w:cs="Arial"/>
          <w:b/>
          <w:sz w:val="19"/>
          <w:szCs w:val="19"/>
        </w:rPr>
      </w:pPr>
    </w:p>
    <w:p w14:paraId="00F476F8" w14:textId="77777777" w:rsidR="00D568E7" w:rsidRDefault="00D568E7">
      <w:pPr>
        <w:rPr>
          <w:rFonts w:cs="Arial"/>
          <w:b/>
          <w:sz w:val="19"/>
          <w:szCs w:val="19"/>
        </w:rPr>
      </w:pPr>
    </w:p>
    <w:p w14:paraId="3D84CB88" w14:textId="77777777" w:rsidR="00D568E7" w:rsidRDefault="00D568E7">
      <w:pPr>
        <w:rPr>
          <w:rFonts w:cs="Arial"/>
          <w:b/>
          <w:sz w:val="19"/>
          <w:szCs w:val="19"/>
        </w:rPr>
      </w:pPr>
    </w:p>
    <w:p w14:paraId="2A80E62B" w14:textId="77777777" w:rsidR="00D568E7" w:rsidRDefault="00D568E7">
      <w:pPr>
        <w:rPr>
          <w:rFonts w:cs="Arial"/>
          <w:b/>
          <w:sz w:val="19"/>
          <w:szCs w:val="19"/>
        </w:rPr>
      </w:pPr>
    </w:p>
    <w:p w14:paraId="2E0AC2AF" w14:textId="77777777" w:rsidR="00D568E7" w:rsidRDefault="00D568E7">
      <w:pPr>
        <w:rPr>
          <w:rFonts w:cs="Arial"/>
          <w:b/>
          <w:sz w:val="19"/>
          <w:szCs w:val="19"/>
        </w:rPr>
      </w:pPr>
    </w:p>
    <w:p w14:paraId="6DDB7CDA" w14:textId="77777777" w:rsidR="00D568E7" w:rsidRDefault="00D568E7">
      <w:pPr>
        <w:rPr>
          <w:rFonts w:cs="Arial"/>
          <w:b/>
          <w:sz w:val="19"/>
          <w:szCs w:val="19"/>
        </w:rPr>
      </w:pPr>
    </w:p>
    <w:p w14:paraId="1851A9C3" w14:textId="50360F80" w:rsidR="00D568E7" w:rsidRPr="00D2042C" w:rsidRDefault="00D85A16">
      <w:pPr>
        <w:spacing w:line="480" w:lineRule="auto"/>
        <w:rPr>
          <w:rFonts w:cs="Arial"/>
          <w:sz w:val="19"/>
          <w:szCs w:val="19"/>
        </w:rPr>
      </w:pPr>
      <w:r w:rsidRPr="00D2042C">
        <w:rPr>
          <w:rFonts w:cs="Arial"/>
          <w:sz w:val="19"/>
          <w:szCs w:val="19"/>
        </w:rPr>
        <w:t>© IBGE. 202</w:t>
      </w:r>
      <w:r w:rsidR="0063299C">
        <w:rPr>
          <w:rFonts w:cs="Arial"/>
          <w:sz w:val="19"/>
          <w:szCs w:val="19"/>
        </w:rPr>
        <w:t>6</w:t>
      </w:r>
    </w:p>
    <w:p w14:paraId="0FEA6D58" w14:textId="77777777" w:rsidR="00D568E7" w:rsidRPr="00D2042C" w:rsidRDefault="00D568E7">
      <w:pPr>
        <w:spacing w:line="480" w:lineRule="auto"/>
        <w:rPr>
          <w:rFonts w:cs="Arial"/>
          <w:sz w:val="19"/>
          <w:szCs w:val="19"/>
        </w:rPr>
      </w:pPr>
    </w:p>
    <w:p w14:paraId="2F7171BB" w14:textId="0B1F54BE" w:rsidR="00D568E7" w:rsidRPr="00D2042C" w:rsidRDefault="00D85A16">
      <w:pPr>
        <w:spacing w:after="120" w:line="240" w:lineRule="atLeast"/>
        <w:jc w:val="both"/>
        <w:rPr>
          <w:rFonts w:cs="Arial"/>
        </w:rPr>
      </w:pPr>
      <w:r w:rsidRPr="00D2042C">
        <w:rPr>
          <w:rFonts w:cs="Arial"/>
        </w:rPr>
        <w:t xml:space="preserve">Estas estatísticas são </w:t>
      </w:r>
      <w:proofErr w:type="spellStart"/>
      <w:r w:rsidRPr="00D2042C">
        <w:rPr>
          <w:rFonts w:cs="Arial"/>
        </w:rPr>
        <w:t>classiﬁcadas</w:t>
      </w:r>
      <w:proofErr w:type="spellEnd"/>
      <w:r w:rsidRPr="00D2042C">
        <w:rPr>
          <w:rFonts w:cs="Arial"/>
        </w:rPr>
        <w:t xml:space="preserve"> como experimentais e devem ser usadas com cautela, pois são estatísticas novas que ainda estão em fase de teste e sob avaliação. Elas são desenvolvidas e publicadas visando envolver os usuários e partes interessadas para avaliação de sua relevância e qualidade.</w:t>
      </w:r>
    </w:p>
    <w:p w14:paraId="4C02B7C4" w14:textId="77777777" w:rsidR="001E28CF" w:rsidRPr="00D2042C" w:rsidRDefault="001E28CF">
      <w:pPr>
        <w:spacing w:after="120" w:line="240" w:lineRule="atLeast"/>
        <w:jc w:val="both"/>
        <w:rPr>
          <w:rFonts w:cs="Arial"/>
          <w:color w:val="000000"/>
        </w:rPr>
      </w:pPr>
    </w:p>
    <w:p w14:paraId="439B93CB" w14:textId="77777777" w:rsidR="004C659B" w:rsidRPr="00D2042C" w:rsidRDefault="004C659B" w:rsidP="004C659B">
      <w:pPr>
        <w:spacing w:after="120" w:line="240" w:lineRule="atLeast"/>
        <w:jc w:val="both"/>
        <w:rPr>
          <w:rFonts w:cs="Arial"/>
        </w:rPr>
      </w:pPr>
      <w:r w:rsidRPr="00D2042C">
        <w:rPr>
          <w:rFonts w:cs="Arial"/>
        </w:rPr>
        <w:t xml:space="preserve">Em virtude do prazo disponível para o cumprimento do cronograma editorial, os originais desta publicação não foram submetidos aos protocolos completos de normalização e editoração, sendo o seu conteúdo finalizado pela Unidade Responsável.  </w:t>
      </w:r>
    </w:p>
    <w:p w14:paraId="7EF2ECD4" w14:textId="77777777" w:rsidR="00842C27" w:rsidRDefault="00842C27">
      <w:pPr>
        <w:pStyle w:val="02corpodetexto"/>
        <w:ind w:firstLine="0"/>
        <w:rPr>
          <w:rFonts w:cs="Arial"/>
          <w:color w:val="auto"/>
          <w:sz w:val="19"/>
          <w:szCs w:val="19"/>
        </w:rPr>
      </w:pPr>
    </w:p>
    <w:p w14:paraId="48747800" w14:textId="77777777" w:rsidR="00842C27" w:rsidRDefault="00842C27" w:rsidP="00842C27">
      <w:pPr>
        <w:spacing w:after="120" w:line="240" w:lineRule="atLeast"/>
        <w:jc w:val="both"/>
        <w:rPr>
          <w:rFonts w:cs="Arial"/>
          <w:b/>
          <w:color w:val="000000"/>
        </w:rPr>
      </w:pPr>
      <w:r>
        <w:rPr>
          <w:rFonts w:cs="Arial"/>
          <w:b/>
          <w:color w:val="000000"/>
        </w:rPr>
        <w:t>Capa</w:t>
      </w:r>
    </w:p>
    <w:p w14:paraId="372C82EC" w14:textId="0FB62DDB" w:rsidR="00842C27" w:rsidRDefault="008411FE" w:rsidP="00842C27">
      <w:pPr>
        <w:spacing w:after="120" w:line="240" w:lineRule="atLeast"/>
        <w:jc w:val="both"/>
        <w:rPr>
          <w:rFonts w:cs="Arial"/>
          <w:color w:val="000000"/>
        </w:rPr>
      </w:pPr>
      <w:r>
        <w:rPr>
          <w:rFonts w:cs="Arial"/>
          <w:color w:val="000000"/>
        </w:rPr>
        <w:t>Gerência de Editoração – GEDI/Centro de Documentação e Disseminação de Informações - CDDI</w:t>
      </w:r>
    </w:p>
    <w:p w14:paraId="41A7794B" w14:textId="77777777" w:rsidR="00842C27" w:rsidRDefault="00842C27" w:rsidP="00842C27">
      <w:pPr>
        <w:rPr>
          <w:rFonts w:cs="Arial"/>
          <w:sz w:val="19"/>
          <w:szCs w:val="19"/>
        </w:rPr>
      </w:pPr>
    </w:p>
    <w:p w14:paraId="50E4F8C1" w14:textId="77777777" w:rsidR="00842C27" w:rsidRDefault="00842C27" w:rsidP="00842C27">
      <w:pPr>
        <w:rPr>
          <w:rFonts w:cs="Arial"/>
          <w:sz w:val="19"/>
          <w:szCs w:val="19"/>
        </w:rPr>
      </w:pPr>
    </w:p>
    <w:p w14:paraId="7B27DB07" w14:textId="77777777" w:rsidR="00842C27" w:rsidRDefault="00842C27" w:rsidP="00842C27">
      <w:pPr>
        <w:rPr>
          <w:rFonts w:cs="Arial"/>
          <w:sz w:val="19"/>
          <w:szCs w:val="19"/>
        </w:rPr>
      </w:pPr>
    </w:p>
    <w:p w14:paraId="75117007" w14:textId="77777777" w:rsidR="00500836" w:rsidRDefault="00500836" w:rsidP="00500836">
      <w:pPr>
        <w:pStyle w:val="Corpodetexto"/>
        <w:spacing w:line="240" w:lineRule="exact"/>
        <w:rPr>
          <w:rFonts w:eastAsia="Arial" w:cs="Arial"/>
          <w:b/>
        </w:rPr>
      </w:pPr>
      <w:r>
        <w:rPr>
          <w:rFonts w:eastAsia="Arial" w:cs="Arial"/>
          <w:b/>
        </w:rPr>
        <w:t>DADOS INTERNACIONAIS DE CATALOGAÇÃO NA PUBLICAÇÃO (CIP)  </w:t>
      </w:r>
    </w:p>
    <w:p w14:paraId="3903AC09" w14:textId="77777777" w:rsidR="00500836" w:rsidRDefault="00500836" w:rsidP="00500836">
      <w:pPr>
        <w:pStyle w:val="Corpodetexto"/>
        <w:spacing w:line="240" w:lineRule="exact"/>
        <w:rPr>
          <w:rFonts w:eastAsia="Arial" w:cs="Arial"/>
          <w:b/>
        </w:rPr>
      </w:pPr>
      <w:r>
        <w:rPr>
          <w:rFonts w:eastAsia="Arial" w:cs="Arial"/>
          <w:b/>
        </w:rPr>
        <w:t>Gerência de Biblioteca, Informação e Memória do IBGE </w:t>
      </w:r>
    </w:p>
    <w:p w14:paraId="42D9D954" w14:textId="77777777" w:rsidR="00842C27" w:rsidRDefault="00842C27" w:rsidP="00500836">
      <w:pPr>
        <w:spacing w:after="120" w:line="240" w:lineRule="atLeast"/>
        <w:rPr>
          <w:rFonts w:cs="Arial"/>
          <w:color w:val="000000"/>
        </w:rPr>
      </w:pPr>
    </w:p>
    <w:p w14:paraId="6E0B82F7" w14:textId="1A04DE2A" w:rsidR="00DF3627" w:rsidRDefault="005C1B0F" w:rsidP="00842C27">
      <w:pPr>
        <w:spacing w:after="120" w:line="240" w:lineRule="atLeast"/>
        <w:jc w:val="both"/>
        <w:rPr>
          <w:rFonts w:cs="Arial"/>
          <w:color w:val="000000"/>
        </w:rPr>
      </w:pPr>
      <w:r>
        <w:rPr>
          <w:rFonts w:cs="Arial"/>
          <w:noProof/>
          <w:color w:val="000000"/>
        </w:rPr>
        <w:drawing>
          <wp:inline distT="0" distB="0" distL="0" distR="0" wp14:anchorId="55D08A45" wp14:editId="406FBF26">
            <wp:extent cx="4515485" cy="3239135"/>
            <wp:effectExtent l="0" t="0" r="0" b="0"/>
            <wp:docPr id="548927445" name="Imagem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4515485" cy="3239135"/>
                    </a:xfrm>
                    <a:prstGeom prst="rect">
                      <a:avLst/>
                    </a:prstGeom>
                    <a:noFill/>
                  </pic:spPr>
                </pic:pic>
              </a:graphicData>
            </a:graphic>
          </wp:inline>
        </w:drawing>
      </w:r>
    </w:p>
    <w:p w14:paraId="0027D8CB" w14:textId="773DBBE8" w:rsidR="00842C27" w:rsidRDefault="00DF3627" w:rsidP="00842C27">
      <w:pPr>
        <w:spacing w:after="120" w:line="240" w:lineRule="atLeast"/>
        <w:jc w:val="both"/>
        <w:rPr>
          <w:rFonts w:cs="Arial"/>
          <w:color w:val="000000"/>
        </w:rPr>
      </w:pPr>
      <w:r>
        <w:rPr>
          <w:b/>
          <w:bCs/>
        </w:rPr>
        <w:t>Ficha elaborada por Rodrigo Floro - CRB-7/6731 </w:t>
      </w:r>
      <w:r>
        <w:t>  </w:t>
      </w:r>
    </w:p>
    <w:p w14:paraId="13B48518" w14:textId="77777777" w:rsidR="00842C27" w:rsidRDefault="00842C27" w:rsidP="00842C27">
      <w:pPr>
        <w:spacing w:after="120" w:line="240" w:lineRule="atLeast"/>
        <w:jc w:val="both"/>
        <w:rPr>
          <w:rFonts w:cs="Arial"/>
          <w:color w:val="000000"/>
        </w:rPr>
      </w:pPr>
    </w:p>
    <w:p w14:paraId="0F6296AE" w14:textId="77777777" w:rsidR="00842C27" w:rsidRDefault="00842C27" w:rsidP="00842C27">
      <w:pPr>
        <w:spacing w:after="120" w:line="240" w:lineRule="atLeast"/>
        <w:jc w:val="both"/>
        <w:rPr>
          <w:rFonts w:cs="Arial"/>
          <w:color w:val="000000"/>
        </w:rPr>
      </w:pPr>
    </w:p>
    <w:p w14:paraId="543B5274" w14:textId="77777777" w:rsidR="00842C27" w:rsidRDefault="00842C27" w:rsidP="00842C27">
      <w:pPr>
        <w:spacing w:after="120" w:line="240" w:lineRule="atLeast"/>
        <w:jc w:val="both"/>
        <w:rPr>
          <w:rFonts w:cs="Arial"/>
          <w:color w:val="000000"/>
        </w:rPr>
      </w:pPr>
    </w:p>
    <w:p w14:paraId="02D715DA" w14:textId="77777777" w:rsidR="00842C27" w:rsidRDefault="00842C27">
      <w:pPr>
        <w:pStyle w:val="02corpodetexto"/>
        <w:ind w:firstLine="0"/>
        <w:rPr>
          <w:rFonts w:cs="Arial"/>
          <w:color w:val="auto"/>
          <w:sz w:val="19"/>
          <w:szCs w:val="19"/>
        </w:rPr>
        <w:sectPr w:rsidR="00842C27" w:rsidSect="00516AF1">
          <w:pgSz w:w="11906" w:h="16838"/>
          <w:pgMar w:top="1134" w:right="1134" w:bottom="1134" w:left="1134" w:header="0" w:footer="0" w:gutter="0"/>
          <w:pgNumType w:start="4"/>
          <w:cols w:space="720"/>
          <w:formProt w:val="0"/>
          <w:titlePg/>
          <w:docGrid w:linePitch="326" w:charSpace="8192"/>
        </w:sectPr>
      </w:pPr>
    </w:p>
    <w:p w14:paraId="106DEC7E" w14:textId="77777777" w:rsidR="00D568E7" w:rsidRDefault="00D85A16" w:rsidP="00776627">
      <w:pPr>
        <w:pStyle w:val="00sumariotitulo"/>
        <w:rPr>
          <w:rFonts w:cs="Arial"/>
          <w:color w:val="auto"/>
          <w:sz w:val="19"/>
          <w:szCs w:val="19"/>
        </w:rPr>
      </w:pPr>
      <w:bookmarkStart w:id="0" w:name="_Toc492456099"/>
      <w:bookmarkStart w:id="1" w:name="_Toc492393660"/>
      <w:bookmarkStart w:id="2" w:name="_Toc37255544"/>
      <w:r>
        <w:lastRenderedPageBreak/>
        <w:t>Sumário</w:t>
      </w:r>
      <w:bookmarkEnd w:id="0"/>
      <w:bookmarkEnd w:id="1"/>
      <w:bookmarkEnd w:id="2"/>
    </w:p>
    <w:sdt>
      <w:sdtPr>
        <w:rPr>
          <w:color w:val="7F7F7F" w:themeColor="text1" w:themeTint="80"/>
        </w:rPr>
        <w:id w:val="1149096985"/>
        <w:docPartObj>
          <w:docPartGallery w:val="Table of Contents"/>
          <w:docPartUnique/>
        </w:docPartObj>
      </w:sdtPr>
      <w:sdtContent>
        <w:p w14:paraId="1213D4B3" w14:textId="34BA3DC7" w:rsidR="001C1110" w:rsidRPr="00DA71BF" w:rsidRDefault="00C7556B">
          <w:pPr>
            <w:pStyle w:val="Sumrio1"/>
            <w:rPr>
              <w:rFonts w:asciiTheme="minorHAnsi" w:eastAsiaTheme="minorEastAsia" w:hAnsiTheme="minorHAnsi" w:cstheme="minorBidi"/>
              <w:b/>
              <w:bCs/>
              <w:color w:val="auto"/>
              <w:kern w:val="2"/>
              <w:sz w:val="22"/>
              <w:szCs w:val="22"/>
              <w14:ligatures w14:val="standardContextual"/>
            </w:rPr>
          </w:pPr>
          <w:r w:rsidRPr="00D2042C">
            <w:fldChar w:fldCharType="begin"/>
          </w:r>
          <w:r w:rsidRPr="00D2042C">
            <w:instrText xml:space="preserve"> TOC \o "2-9" \h \z \t "Título 1;1;01_subtitulo_1;1;01_capítulo;1;04_anexos-títulos;1" </w:instrText>
          </w:r>
          <w:r w:rsidRPr="00D2042C">
            <w:fldChar w:fldCharType="separate"/>
          </w:r>
          <w:hyperlink w:anchor="_Toc158370331" w:history="1">
            <w:r w:rsidR="001C1110" w:rsidRPr="00DA71BF">
              <w:rPr>
                <w:rStyle w:val="Hyperlink"/>
                <w:b/>
                <w:bCs/>
              </w:rPr>
              <w:t>Apresentação</w:t>
            </w:r>
            <w:r w:rsidR="001C1110" w:rsidRPr="00DA71BF">
              <w:rPr>
                <w:b/>
                <w:bCs/>
                <w:webHidden/>
              </w:rPr>
              <w:tab/>
            </w:r>
            <w:r w:rsidR="001C1110" w:rsidRPr="00DA71BF">
              <w:rPr>
                <w:b/>
                <w:bCs/>
                <w:webHidden/>
              </w:rPr>
              <w:fldChar w:fldCharType="begin"/>
            </w:r>
            <w:r w:rsidR="001C1110" w:rsidRPr="00DA71BF">
              <w:rPr>
                <w:b/>
                <w:bCs/>
                <w:webHidden/>
              </w:rPr>
              <w:instrText xml:space="preserve"> PAGEREF _Toc158370331 \h </w:instrText>
            </w:r>
            <w:r w:rsidR="001C1110" w:rsidRPr="00DA71BF">
              <w:rPr>
                <w:b/>
                <w:bCs/>
                <w:webHidden/>
              </w:rPr>
            </w:r>
            <w:r w:rsidR="001C1110" w:rsidRPr="00DA71BF">
              <w:rPr>
                <w:b/>
                <w:bCs/>
                <w:webHidden/>
              </w:rPr>
              <w:fldChar w:fldCharType="separate"/>
            </w:r>
            <w:r w:rsidR="004C057E">
              <w:rPr>
                <w:b/>
                <w:bCs/>
                <w:webHidden/>
              </w:rPr>
              <w:t>4</w:t>
            </w:r>
            <w:r w:rsidR="001C1110" w:rsidRPr="00DA71BF">
              <w:rPr>
                <w:b/>
                <w:bCs/>
                <w:webHidden/>
              </w:rPr>
              <w:fldChar w:fldCharType="end"/>
            </w:r>
          </w:hyperlink>
        </w:p>
        <w:p w14:paraId="1DD3809D" w14:textId="390D310B" w:rsidR="001C1110" w:rsidRPr="00DA71BF" w:rsidRDefault="001C1110">
          <w:pPr>
            <w:pStyle w:val="Sumrio1"/>
            <w:rPr>
              <w:rFonts w:asciiTheme="minorHAnsi" w:eastAsiaTheme="minorEastAsia" w:hAnsiTheme="minorHAnsi" w:cstheme="minorBidi"/>
              <w:b/>
              <w:bCs/>
              <w:color w:val="auto"/>
              <w:kern w:val="2"/>
              <w:sz w:val="22"/>
              <w:szCs w:val="22"/>
              <w14:ligatures w14:val="standardContextual"/>
            </w:rPr>
          </w:pPr>
          <w:hyperlink w:anchor="_Toc158370332" w:history="1">
            <w:r w:rsidRPr="00DA71BF">
              <w:rPr>
                <w:rStyle w:val="Hyperlink"/>
                <w:b/>
                <w:bCs/>
              </w:rPr>
              <w:t>Introdução</w:t>
            </w:r>
            <w:r w:rsidRPr="00DA71BF">
              <w:rPr>
                <w:b/>
                <w:bCs/>
                <w:webHidden/>
              </w:rPr>
              <w:tab/>
            </w:r>
            <w:r w:rsidRPr="00DA71BF">
              <w:rPr>
                <w:b/>
                <w:bCs/>
                <w:webHidden/>
              </w:rPr>
              <w:fldChar w:fldCharType="begin"/>
            </w:r>
            <w:r w:rsidRPr="00DA71BF">
              <w:rPr>
                <w:b/>
                <w:bCs/>
                <w:webHidden/>
              </w:rPr>
              <w:instrText xml:space="preserve"> PAGEREF _Toc158370332 \h </w:instrText>
            </w:r>
            <w:r w:rsidRPr="00DA71BF">
              <w:rPr>
                <w:b/>
                <w:bCs/>
                <w:webHidden/>
              </w:rPr>
            </w:r>
            <w:r w:rsidRPr="00DA71BF">
              <w:rPr>
                <w:b/>
                <w:bCs/>
                <w:webHidden/>
              </w:rPr>
              <w:fldChar w:fldCharType="separate"/>
            </w:r>
            <w:r w:rsidR="004C057E">
              <w:rPr>
                <w:b/>
                <w:bCs/>
                <w:webHidden/>
              </w:rPr>
              <w:t>5</w:t>
            </w:r>
            <w:r w:rsidRPr="00DA71BF">
              <w:rPr>
                <w:b/>
                <w:bCs/>
                <w:webHidden/>
              </w:rPr>
              <w:fldChar w:fldCharType="end"/>
            </w:r>
          </w:hyperlink>
        </w:p>
        <w:p w14:paraId="55F9D99B" w14:textId="2E187C50" w:rsidR="001C1110" w:rsidRPr="00DA71BF" w:rsidRDefault="001C1110">
          <w:pPr>
            <w:pStyle w:val="Sumrio1"/>
            <w:rPr>
              <w:rFonts w:asciiTheme="minorHAnsi" w:eastAsiaTheme="minorEastAsia" w:hAnsiTheme="minorHAnsi" w:cstheme="minorBidi"/>
              <w:color w:val="auto"/>
              <w:kern w:val="2"/>
              <w:sz w:val="22"/>
              <w:szCs w:val="22"/>
              <w14:ligatures w14:val="standardContextual"/>
            </w:rPr>
          </w:pPr>
          <w:hyperlink w:anchor="_Toc158370333" w:history="1">
            <w:r w:rsidRPr="00DA71BF">
              <w:rPr>
                <w:rStyle w:val="Hyperlink"/>
                <w:b/>
                <w:bCs/>
              </w:rPr>
              <w:t>Notas técnicas</w:t>
            </w:r>
            <w:r w:rsidRPr="00DA71BF">
              <w:rPr>
                <w:b/>
                <w:bCs/>
                <w:webHidden/>
              </w:rPr>
              <w:tab/>
            </w:r>
            <w:r w:rsidRPr="00DA71BF">
              <w:rPr>
                <w:b/>
                <w:bCs/>
                <w:webHidden/>
              </w:rPr>
              <w:fldChar w:fldCharType="begin"/>
            </w:r>
            <w:r w:rsidRPr="00DA71BF">
              <w:rPr>
                <w:b/>
                <w:bCs/>
                <w:webHidden/>
              </w:rPr>
              <w:instrText xml:space="preserve"> PAGEREF _Toc158370333 \h </w:instrText>
            </w:r>
            <w:r w:rsidRPr="00DA71BF">
              <w:rPr>
                <w:b/>
                <w:bCs/>
                <w:webHidden/>
              </w:rPr>
            </w:r>
            <w:r w:rsidRPr="00DA71BF">
              <w:rPr>
                <w:b/>
                <w:bCs/>
                <w:webHidden/>
              </w:rPr>
              <w:fldChar w:fldCharType="separate"/>
            </w:r>
            <w:r w:rsidR="004C057E">
              <w:rPr>
                <w:b/>
                <w:bCs/>
                <w:webHidden/>
              </w:rPr>
              <w:t>7</w:t>
            </w:r>
            <w:r w:rsidRPr="00DA71BF">
              <w:rPr>
                <w:b/>
                <w:bCs/>
                <w:webHidden/>
              </w:rPr>
              <w:fldChar w:fldCharType="end"/>
            </w:r>
          </w:hyperlink>
        </w:p>
        <w:p w14:paraId="6D1DEF97" w14:textId="685A70A5" w:rsidR="001C1110" w:rsidRPr="00ED0B3C" w:rsidRDefault="001C1110">
          <w:pPr>
            <w:pStyle w:val="Sumrio1"/>
            <w:rPr>
              <w:rFonts w:asciiTheme="minorHAnsi" w:eastAsiaTheme="minorEastAsia" w:hAnsiTheme="minorHAnsi" w:cstheme="minorBidi"/>
              <w:color w:val="auto"/>
              <w:kern w:val="2"/>
              <w:sz w:val="22"/>
              <w:szCs w:val="22"/>
              <w14:ligatures w14:val="standardContextual"/>
            </w:rPr>
          </w:pPr>
          <w:hyperlink w:anchor="_Toc158370334" w:history="1">
            <w:r w:rsidRPr="00ED0B3C">
              <w:rPr>
                <w:rStyle w:val="Hyperlink"/>
              </w:rPr>
              <w:t>Referências conceituais</w:t>
            </w:r>
            <w:r w:rsidRPr="00ED0B3C">
              <w:rPr>
                <w:webHidden/>
              </w:rPr>
              <w:tab/>
            </w:r>
            <w:r w:rsidRPr="00ED0B3C">
              <w:rPr>
                <w:webHidden/>
              </w:rPr>
              <w:fldChar w:fldCharType="begin"/>
            </w:r>
            <w:r w:rsidRPr="00ED0B3C">
              <w:rPr>
                <w:webHidden/>
              </w:rPr>
              <w:instrText xml:space="preserve"> PAGEREF _Toc158370334 \h </w:instrText>
            </w:r>
            <w:r w:rsidRPr="00ED0B3C">
              <w:rPr>
                <w:webHidden/>
              </w:rPr>
            </w:r>
            <w:r w:rsidRPr="00ED0B3C">
              <w:rPr>
                <w:webHidden/>
              </w:rPr>
              <w:fldChar w:fldCharType="separate"/>
            </w:r>
            <w:r w:rsidR="004C057E">
              <w:rPr>
                <w:webHidden/>
              </w:rPr>
              <w:t>7</w:t>
            </w:r>
            <w:r w:rsidRPr="00ED0B3C">
              <w:rPr>
                <w:webHidden/>
              </w:rPr>
              <w:fldChar w:fldCharType="end"/>
            </w:r>
          </w:hyperlink>
        </w:p>
        <w:p w14:paraId="307D5D5B" w14:textId="51CD84E0" w:rsidR="001C1110" w:rsidRPr="00307753" w:rsidRDefault="001C1110">
          <w:pPr>
            <w:pStyle w:val="Sumrio1"/>
            <w:rPr>
              <w:rFonts w:asciiTheme="minorHAnsi" w:eastAsiaTheme="minorEastAsia" w:hAnsiTheme="minorHAnsi" w:cstheme="minorBidi"/>
              <w:color w:val="auto"/>
              <w:kern w:val="2"/>
              <w:sz w:val="22"/>
              <w:szCs w:val="22"/>
              <w14:ligatures w14:val="standardContextual"/>
            </w:rPr>
          </w:pPr>
          <w:hyperlink w:anchor="_Toc158370335" w:history="1">
            <w:r w:rsidRPr="00307753">
              <w:rPr>
                <w:rStyle w:val="Hyperlink"/>
              </w:rPr>
              <w:t>Âmbitos da pesquisa</w:t>
            </w:r>
            <w:r w:rsidRPr="00307753">
              <w:rPr>
                <w:webHidden/>
              </w:rPr>
              <w:tab/>
            </w:r>
            <w:r w:rsidRPr="00307753">
              <w:rPr>
                <w:webHidden/>
              </w:rPr>
              <w:fldChar w:fldCharType="begin"/>
            </w:r>
            <w:r w:rsidRPr="00307753">
              <w:rPr>
                <w:webHidden/>
              </w:rPr>
              <w:instrText xml:space="preserve"> PAGEREF _Toc158370335 \h </w:instrText>
            </w:r>
            <w:r w:rsidRPr="00307753">
              <w:rPr>
                <w:webHidden/>
              </w:rPr>
            </w:r>
            <w:r w:rsidRPr="00307753">
              <w:rPr>
                <w:webHidden/>
              </w:rPr>
              <w:fldChar w:fldCharType="separate"/>
            </w:r>
            <w:r w:rsidR="004C057E">
              <w:rPr>
                <w:webHidden/>
              </w:rPr>
              <w:t>20</w:t>
            </w:r>
            <w:r w:rsidRPr="00307753">
              <w:rPr>
                <w:webHidden/>
              </w:rPr>
              <w:fldChar w:fldCharType="end"/>
            </w:r>
          </w:hyperlink>
        </w:p>
        <w:p w14:paraId="54733C4E" w14:textId="51B57ADB" w:rsidR="001C1110" w:rsidRPr="00307753" w:rsidRDefault="001C1110">
          <w:pPr>
            <w:pStyle w:val="Sumrio1"/>
            <w:rPr>
              <w:rFonts w:asciiTheme="minorHAnsi" w:eastAsiaTheme="minorEastAsia" w:hAnsiTheme="minorHAnsi" w:cstheme="minorBidi"/>
              <w:color w:val="auto"/>
              <w:kern w:val="2"/>
              <w:sz w:val="22"/>
              <w:szCs w:val="22"/>
              <w14:ligatures w14:val="standardContextual"/>
            </w:rPr>
          </w:pPr>
          <w:hyperlink w:anchor="_Toc158370336" w:history="1">
            <w:r w:rsidRPr="00307753">
              <w:rPr>
                <w:rStyle w:val="Hyperlink"/>
              </w:rPr>
              <w:t>Unidade de investigação</w:t>
            </w:r>
            <w:r w:rsidRPr="00307753">
              <w:rPr>
                <w:webHidden/>
              </w:rPr>
              <w:tab/>
            </w:r>
            <w:r w:rsidRPr="00307753">
              <w:rPr>
                <w:webHidden/>
              </w:rPr>
              <w:fldChar w:fldCharType="begin"/>
            </w:r>
            <w:r w:rsidRPr="00307753">
              <w:rPr>
                <w:webHidden/>
              </w:rPr>
              <w:instrText xml:space="preserve"> PAGEREF _Toc158370336 \h </w:instrText>
            </w:r>
            <w:r w:rsidRPr="00307753">
              <w:rPr>
                <w:webHidden/>
              </w:rPr>
            </w:r>
            <w:r w:rsidRPr="00307753">
              <w:rPr>
                <w:webHidden/>
              </w:rPr>
              <w:fldChar w:fldCharType="separate"/>
            </w:r>
            <w:r w:rsidR="004C057E">
              <w:rPr>
                <w:webHidden/>
              </w:rPr>
              <w:t>20</w:t>
            </w:r>
            <w:r w:rsidRPr="00307753">
              <w:rPr>
                <w:webHidden/>
              </w:rPr>
              <w:fldChar w:fldCharType="end"/>
            </w:r>
          </w:hyperlink>
        </w:p>
        <w:p w14:paraId="63DD6AC7" w14:textId="6BEBB4FB" w:rsidR="001C1110" w:rsidRPr="00307753" w:rsidRDefault="001C1110">
          <w:pPr>
            <w:pStyle w:val="Sumrio1"/>
            <w:rPr>
              <w:rFonts w:asciiTheme="minorHAnsi" w:eastAsiaTheme="minorEastAsia" w:hAnsiTheme="minorHAnsi" w:cstheme="minorBidi"/>
              <w:color w:val="auto"/>
              <w:kern w:val="2"/>
              <w:sz w:val="22"/>
              <w:szCs w:val="22"/>
              <w14:ligatures w14:val="standardContextual"/>
            </w:rPr>
          </w:pPr>
          <w:hyperlink w:anchor="_Toc158370337" w:history="1">
            <w:r w:rsidRPr="00307753">
              <w:rPr>
                <w:rStyle w:val="Hyperlink"/>
              </w:rPr>
              <w:t>Classificação de atividades</w:t>
            </w:r>
            <w:r w:rsidRPr="00307753">
              <w:rPr>
                <w:webHidden/>
              </w:rPr>
              <w:tab/>
            </w:r>
            <w:r w:rsidRPr="00307753">
              <w:rPr>
                <w:webHidden/>
              </w:rPr>
              <w:fldChar w:fldCharType="begin"/>
            </w:r>
            <w:r w:rsidRPr="00307753">
              <w:rPr>
                <w:webHidden/>
              </w:rPr>
              <w:instrText xml:space="preserve"> PAGEREF _Toc158370337 \h </w:instrText>
            </w:r>
            <w:r w:rsidRPr="00307753">
              <w:rPr>
                <w:webHidden/>
              </w:rPr>
            </w:r>
            <w:r w:rsidRPr="00307753">
              <w:rPr>
                <w:webHidden/>
              </w:rPr>
              <w:fldChar w:fldCharType="separate"/>
            </w:r>
            <w:r w:rsidR="004C057E">
              <w:rPr>
                <w:webHidden/>
              </w:rPr>
              <w:t>20</w:t>
            </w:r>
            <w:r w:rsidRPr="00307753">
              <w:rPr>
                <w:webHidden/>
              </w:rPr>
              <w:fldChar w:fldCharType="end"/>
            </w:r>
          </w:hyperlink>
        </w:p>
        <w:p w14:paraId="40564A75" w14:textId="0A4595C9" w:rsidR="001C1110" w:rsidRPr="005448CA" w:rsidRDefault="001C1110">
          <w:pPr>
            <w:pStyle w:val="Sumrio1"/>
            <w:rPr>
              <w:rFonts w:asciiTheme="minorHAnsi" w:eastAsiaTheme="minorEastAsia" w:hAnsiTheme="minorHAnsi" w:cstheme="minorBidi"/>
              <w:color w:val="auto"/>
              <w:kern w:val="2"/>
              <w:sz w:val="22"/>
              <w:szCs w:val="22"/>
              <w14:ligatures w14:val="standardContextual"/>
            </w:rPr>
          </w:pPr>
          <w:hyperlink w:anchor="_Toc158370338" w:history="1">
            <w:r w:rsidRPr="005448CA">
              <w:rPr>
                <w:rStyle w:val="Hyperlink"/>
              </w:rPr>
              <w:t>Aspectos da amostragem</w:t>
            </w:r>
            <w:r w:rsidRPr="005448CA">
              <w:rPr>
                <w:webHidden/>
              </w:rPr>
              <w:tab/>
            </w:r>
            <w:r w:rsidRPr="005448CA">
              <w:rPr>
                <w:webHidden/>
              </w:rPr>
              <w:fldChar w:fldCharType="begin"/>
            </w:r>
            <w:r w:rsidRPr="005448CA">
              <w:rPr>
                <w:webHidden/>
              </w:rPr>
              <w:instrText xml:space="preserve"> PAGEREF _Toc158370338 \h </w:instrText>
            </w:r>
            <w:r w:rsidRPr="005448CA">
              <w:rPr>
                <w:webHidden/>
              </w:rPr>
            </w:r>
            <w:r w:rsidRPr="005448CA">
              <w:rPr>
                <w:webHidden/>
              </w:rPr>
              <w:fldChar w:fldCharType="separate"/>
            </w:r>
            <w:r w:rsidR="004C057E">
              <w:rPr>
                <w:webHidden/>
              </w:rPr>
              <w:t>21</w:t>
            </w:r>
            <w:r w:rsidRPr="005448CA">
              <w:rPr>
                <w:webHidden/>
              </w:rPr>
              <w:fldChar w:fldCharType="end"/>
            </w:r>
          </w:hyperlink>
        </w:p>
        <w:p w14:paraId="49732F23" w14:textId="717FA9A8" w:rsidR="001C1110" w:rsidRPr="00866D6E" w:rsidRDefault="001C1110">
          <w:pPr>
            <w:pStyle w:val="Sumrio1"/>
            <w:rPr>
              <w:rFonts w:asciiTheme="minorHAnsi" w:eastAsiaTheme="minorEastAsia" w:hAnsiTheme="minorHAnsi" w:cstheme="minorBidi"/>
              <w:color w:val="auto"/>
              <w:kern w:val="2"/>
              <w:sz w:val="22"/>
              <w:szCs w:val="22"/>
              <w14:ligatures w14:val="standardContextual"/>
            </w:rPr>
          </w:pPr>
          <w:hyperlink w:anchor="_Toc158370339" w:history="1">
            <w:r w:rsidRPr="00866D6E">
              <w:rPr>
                <w:rStyle w:val="Hyperlink"/>
              </w:rPr>
              <w:t>Treinamento de supervisores e agentes de pesquisa</w:t>
            </w:r>
            <w:r w:rsidRPr="00866D6E">
              <w:rPr>
                <w:webHidden/>
              </w:rPr>
              <w:tab/>
            </w:r>
            <w:r w:rsidRPr="00866D6E">
              <w:rPr>
                <w:webHidden/>
              </w:rPr>
              <w:fldChar w:fldCharType="begin"/>
            </w:r>
            <w:r w:rsidRPr="00866D6E">
              <w:rPr>
                <w:webHidden/>
              </w:rPr>
              <w:instrText xml:space="preserve"> PAGEREF _Toc158370339 \h </w:instrText>
            </w:r>
            <w:r w:rsidRPr="00866D6E">
              <w:rPr>
                <w:webHidden/>
              </w:rPr>
            </w:r>
            <w:r w:rsidRPr="00866D6E">
              <w:rPr>
                <w:webHidden/>
              </w:rPr>
              <w:fldChar w:fldCharType="separate"/>
            </w:r>
            <w:r w:rsidR="004C057E">
              <w:rPr>
                <w:webHidden/>
              </w:rPr>
              <w:t>28</w:t>
            </w:r>
            <w:r w:rsidRPr="00866D6E">
              <w:rPr>
                <w:webHidden/>
              </w:rPr>
              <w:fldChar w:fldCharType="end"/>
            </w:r>
          </w:hyperlink>
        </w:p>
        <w:p w14:paraId="62E43A3D" w14:textId="15414961" w:rsidR="001C1110" w:rsidRPr="00866D6E" w:rsidRDefault="001C1110">
          <w:pPr>
            <w:pStyle w:val="Sumrio1"/>
            <w:rPr>
              <w:rFonts w:asciiTheme="minorHAnsi" w:eastAsiaTheme="minorEastAsia" w:hAnsiTheme="minorHAnsi" w:cstheme="minorBidi"/>
              <w:color w:val="auto"/>
              <w:kern w:val="2"/>
              <w:sz w:val="22"/>
              <w:szCs w:val="22"/>
              <w14:ligatures w14:val="standardContextual"/>
            </w:rPr>
          </w:pPr>
          <w:hyperlink w:anchor="_Toc158370340" w:history="1">
            <w:r w:rsidRPr="00866D6E">
              <w:rPr>
                <w:rStyle w:val="Hyperlink"/>
              </w:rPr>
              <w:t>Captura das informações</w:t>
            </w:r>
            <w:r w:rsidRPr="00866D6E">
              <w:rPr>
                <w:webHidden/>
              </w:rPr>
              <w:tab/>
            </w:r>
            <w:r w:rsidRPr="00866D6E">
              <w:rPr>
                <w:webHidden/>
              </w:rPr>
              <w:fldChar w:fldCharType="begin"/>
            </w:r>
            <w:r w:rsidRPr="00866D6E">
              <w:rPr>
                <w:webHidden/>
              </w:rPr>
              <w:instrText xml:space="preserve"> PAGEREF _Toc158370340 \h </w:instrText>
            </w:r>
            <w:r w:rsidRPr="00866D6E">
              <w:rPr>
                <w:webHidden/>
              </w:rPr>
            </w:r>
            <w:r w:rsidRPr="00866D6E">
              <w:rPr>
                <w:webHidden/>
              </w:rPr>
              <w:fldChar w:fldCharType="separate"/>
            </w:r>
            <w:r w:rsidR="004C057E">
              <w:rPr>
                <w:webHidden/>
              </w:rPr>
              <w:t>29</w:t>
            </w:r>
            <w:r w:rsidRPr="00866D6E">
              <w:rPr>
                <w:webHidden/>
              </w:rPr>
              <w:fldChar w:fldCharType="end"/>
            </w:r>
          </w:hyperlink>
        </w:p>
        <w:p w14:paraId="689B1EE8" w14:textId="5A446DD5" w:rsidR="001C1110" w:rsidRPr="00866D6E" w:rsidRDefault="001C1110">
          <w:pPr>
            <w:pStyle w:val="Sumrio1"/>
            <w:rPr>
              <w:rFonts w:asciiTheme="minorHAnsi" w:eastAsiaTheme="minorEastAsia" w:hAnsiTheme="minorHAnsi" w:cstheme="minorBidi"/>
              <w:color w:val="auto"/>
              <w:kern w:val="2"/>
              <w:sz w:val="22"/>
              <w:szCs w:val="22"/>
              <w14:ligatures w14:val="standardContextual"/>
            </w:rPr>
          </w:pPr>
          <w:hyperlink w:anchor="_Toc158370341" w:history="1">
            <w:r w:rsidRPr="00866D6E">
              <w:rPr>
                <w:rStyle w:val="Hyperlink"/>
              </w:rPr>
              <w:t>Disseminação dos resultados</w:t>
            </w:r>
            <w:r w:rsidRPr="00866D6E">
              <w:rPr>
                <w:webHidden/>
              </w:rPr>
              <w:tab/>
            </w:r>
            <w:r w:rsidRPr="00866D6E">
              <w:rPr>
                <w:webHidden/>
              </w:rPr>
              <w:fldChar w:fldCharType="begin"/>
            </w:r>
            <w:r w:rsidRPr="00866D6E">
              <w:rPr>
                <w:webHidden/>
              </w:rPr>
              <w:instrText xml:space="preserve"> PAGEREF _Toc158370341 \h </w:instrText>
            </w:r>
            <w:r w:rsidRPr="00866D6E">
              <w:rPr>
                <w:webHidden/>
              </w:rPr>
            </w:r>
            <w:r w:rsidRPr="00866D6E">
              <w:rPr>
                <w:webHidden/>
              </w:rPr>
              <w:fldChar w:fldCharType="separate"/>
            </w:r>
            <w:r w:rsidR="004C057E">
              <w:rPr>
                <w:webHidden/>
              </w:rPr>
              <w:t>30</w:t>
            </w:r>
            <w:r w:rsidRPr="00866D6E">
              <w:rPr>
                <w:webHidden/>
              </w:rPr>
              <w:fldChar w:fldCharType="end"/>
            </w:r>
          </w:hyperlink>
        </w:p>
        <w:p w14:paraId="21FDA7F0" w14:textId="5659410F" w:rsidR="001C1110" w:rsidRPr="00E2384C" w:rsidRDefault="001C1110">
          <w:pPr>
            <w:pStyle w:val="Sumrio1"/>
            <w:rPr>
              <w:rFonts w:asciiTheme="minorHAnsi" w:eastAsiaTheme="minorEastAsia" w:hAnsiTheme="minorHAnsi" w:cstheme="minorBidi"/>
              <w:b/>
              <w:bCs/>
              <w:color w:val="auto"/>
              <w:kern w:val="2"/>
              <w:sz w:val="22"/>
              <w:szCs w:val="22"/>
              <w14:ligatures w14:val="standardContextual"/>
            </w:rPr>
          </w:pPr>
          <w:hyperlink w:anchor="_Toc158370342" w:history="1">
            <w:r w:rsidRPr="00E2384C">
              <w:rPr>
                <w:rStyle w:val="Hyperlink"/>
                <w:b/>
                <w:bCs/>
              </w:rPr>
              <w:t>Análise dos resultados</w:t>
            </w:r>
            <w:r w:rsidRPr="00E2384C">
              <w:rPr>
                <w:b/>
                <w:bCs/>
                <w:webHidden/>
              </w:rPr>
              <w:tab/>
            </w:r>
            <w:r w:rsidRPr="00E2384C">
              <w:rPr>
                <w:b/>
                <w:bCs/>
                <w:webHidden/>
              </w:rPr>
              <w:fldChar w:fldCharType="begin"/>
            </w:r>
            <w:r w:rsidRPr="00E2384C">
              <w:rPr>
                <w:b/>
                <w:bCs/>
                <w:webHidden/>
              </w:rPr>
              <w:instrText xml:space="preserve"> PAGEREF _Toc158370342 \h </w:instrText>
            </w:r>
            <w:r w:rsidRPr="00E2384C">
              <w:rPr>
                <w:b/>
                <w:bCs/>
                <w:webHidden/>
              </w:rPr>
            </w:r>
            <w:r w:rsidRPr="00E2384C">
              <w:rPr>
                <w:b/>
                <w:bCs/>
                <w:webHidden/>
              </w:rPr>
              <w:fldChar w:fldCharType="separate"/>
            </w:r>
            <w:r w:rsidR="004C057E">
              <w:rPr>
                <w:b/>
                <w:bCs/>
                <w:webHidden/>
              </w:rPr>
              <w:t>31</w:t>
            </w:r>
            <w:r w:rsidRPr="00E2384C">
              <w:rPr>
                <w:b/>
                <w:bCs/>
                <w:webHidden/>
              </w:rPr>
              <w:fldChar w:fldCharType="end"/>
            </w:r>
          </w:hyperlink>
        </w:p>
        <w:p w14:paraId="1B206D1E" w14:textId="5E609AC9" w:rsidR="001C1110" w:rsidRPr="004D334B" w:rsidRDefault="001C1110">
          <w:pPr>
            <w:pStyle w:val="Sumrio1"/>
            <w:rPr>
              <w:rFonts w:asciiTheme="minorHAnsi" w:eastAsiaTheme="minorEastAsia" w:hAnsiTheme="minorHAnsi" w:cstheme="minorBidi"/>
              <w:b/>
              <w:bCs/>
              <w:color w:val="auto"/>
              <w:kern w:val="2"/>
              <w:sz w:val="22"/>
              <w:szCs w:val="22"/>
              <w14:ligatures w14:val="standardContextual"/>
            </w:rPr>
          </w:pPr>
          <w:hyperlink w:anchor="_Toc158370343" w:history="1">
            <w:r w:rsidRPr="008D57F7">
              <w:rPr>
                <w:rStyle w:val="Hyperlink"/>
                <w:b/>
                <w:bCs/>
                <w:lang w:val="en-US"/>
              </w:rPr>
              <w:t>Referências</w:t>
            </w:r>
            <w:r w:rsidRPr="008D57F7">
              <w:rPr>
                <w:b/>
                <w:bCs/>
                <w:webHidden/>
              </w:rPr>
              <w:tab/>
            </w:r>
            <w:r w:rsidRPr="008D57F7">
              <w:rPr>
                <w:b/>
                <w:bCs/>
                <w:webHidden/>
              </w:rPr>
              <w:fldChar w:fldCharType="begin"/>
            </w:r>
            <w:r w:rsidRPr="008D57F7">
              <w:rPr>
                <w:b/>
                <w:bCs/>
                <w:webHidden/>
              </w:rPr>
              <w:instrText xml:space="preserve"> PAGEREF _Toc158370343 \h </w:instrText>
            </w:r>
            <w:r w:rsidRPr="008D57F7">
              <w:rPr>
                <w:b/>
                <w:bCs/>
                <w:webHidden/>
              </w:rPr>
            </w:r>
            <w:r w:rsidRPr="008D57F7">
              <w:rPr>
                <w:b/>
                <w:bCs/>
                <w:webHidden/>
              </w:rPr>
              <w:fldChar w:fldCharType="separate"/>
            </w:r>
            <w:r w:rsidR="004C057E">
              <w:rPr>
                <w:b/>
                <w:bCs/>
                <w:webHidden/>
              </w:rPr>
              <w:t>72</w:t>
            </w:r>
            <w:r w:rsidRPr="008D57F7">
              <w:rPr>
                <w:b/>
                <w:bCs/>
                <w:webHidden/>
              </w:rPr>
              <w:fldChar w:fldCharType="end"/>
            </w:r>
          </w:hyperlink>
        </w:p>
        <w:p w14:paraId="4606E3F3" w14:textId="2D5E1D80" w:rsidR="001C1110" w:rsidRPr="000118DC" w:rsidRDefault="001C1110">
          <w:pPr>
            <w:pStyle w:val="Sumrio1"/>
            <w:rPr>
              <w:rFonts w:asciiTheme="minorHAnsi" w:eastAsiaTheme="minorEastAsia" w:hAnsiTheme="minorHAnsi" w:cstheme="minorBidi"/>
              <w:b/>
              <w:bCs/>
              <w:color w:val="auto"/>
              <w:kern w:val="2"/>
              <w:sz w:val="22"/>
              <w:szCs w:val="22"/>
              <w14:ligatures w14:val="standardContextual"/>
            </w:rPr>
          </w:pPr>
          <w:hyperlink w:anchor="_Toc158370344" w:history="1">
            <w:r w:rsidRPr="00780A0D">
              <w:rPr>
                <w:rStyle w:val="Hyperlink"/>
                <w:b/>
                <w:bCs/>
              </w:rPr>
              <w:t>Glossário</w:t>
            </w:r>
            <w:r w:rsidRPr="00780A0D">
              <w:rPr>
                <w:b/>
                <w:bCs/>
                <w:webHidden/>
              </w:rPr>
              <w:tab/>
            </w:r>
            <w:r w:rsidRPr="00780A0D">
              <w:rPr>
                <w:b/>
                <w:bCs/>
                <w:webHidden/>
              </w:rPr>
              <w:fldChar w:fldCharType="begin"/>
            </w:r>
            <w:r w:rsidRPr="00780A0D">
              <w:rPr>
                <w:b/>
                <w:bCs/>
                <w:webHidden/>
              </w:rPr>
              <w:instrText xml:space="preserve"> PAGEREF _Toc158370344 \h </w:instrText>
            </w:r>
            <w:r w:rsidRPr="00780A0D">
              <w:rPr>
                <w:b/>
                <w:bCs/>
                <w:webHidden/>
              </w:rPr>
            </w:r>
            <w:r w:rsidRPr="00780A0D">
              <w:rPr>
                <w:b/>
                <w:bCs/>
                <w:webHidden/>
              </w:rPr>
              <w:fldChar w:fldCharType="separate"/>
            </w:r>
            <w:r w:rsidR="004C057E">
              <w:rPr>
                <w:b/>
                <w:bCs/>
                <w:webHidden/>
              </w:rPr>
              <w:t>74</w:t>
            </w:r>
            <w:r w:rsidRPr="00780A0D">
              <w:rPr>
                <w:b/>
                <w:bCs/>
                <w:webHidden/>
              </w:rPr>
              <w:fldChar w:fldCharType="end"/>
            </w:r>
          </w:hyperlink>
        </w:p>
        <w:p w14:paraId="499FFEBF" w14:textId="1163C922" w:rsidR="00D568E7" w:rsidRDefault="00C7556B" w:rsidP="00B33BB8">
          <w:pPr>
            <w:pStyle w:val="Sumrio1"/>
            <w:rPr>
              <w:rFonts w:asciiTheme="minorHAnsi" w:eastAsiaTheme="minorEastAsia" w:hAnsiTheme="minorHAnsi" w:cstheme="minorBidi"/>
              <w:color w:val="auto"/>
              <w:sz w:val="22"/>
              <w:szCs w:val="22"/>
            </w:rPr>
          </w:pPr>
          <w:r w:rsidRPr="00D2042C">
            <w:fldChar w:fldCharType="end"/>
          </w:r>
        </w:p>
      </w:sdtContent>
    </w:sdt>
    <w:tbl>
      <w:tblPr>
        <w:tblW w:w="7088" w:type="dxa"/>
        <w:jc w:val="center"/>
        <w:tblLayout w:type="fixed"/>
        <w:tblCellMar>
          <w:left w:w="70" w:type="dxa"/>
          <w:right w:w="70" w:type="dxa"/>
        </w:tblCellMar>
        <w:tblLook w:val="0000" w:firstRow="0" w:lastRow="0" w:firstColumn="0" w:lastColumn="0" w:noHBand="0" w:noVBand="0"/>
      </w:tblPr>
      <w:tblGrid>
        <w:gridCol w:w="1270"/>
        <w:gridCol w:w="5818"/>
      </w:tblGrid>
      <w:tr w:rsidR="00D568E7" w14:paraId="01805E5F" w14:textId="77777777" w:rsidTr="00421387">
        <w:trPr>
          <w:trHeight w:val="180"/>
          <w:jc w:val="center"/>
        </w:trPr>
        <w:tc>
          <w:tcPr>
            <w:tcW w:w="7088" w:type="dxa"/>
            <w:gridSpan w:val="2"/>
            <w:vAlign w:val="bottom"/>
          </w:tcPr>
          <w:p w14:paraId="449E21B8" w14:textId="77777777" w:rsidR="00D568E7" w:rsidRDefault="00D85A16">
            <w:pPr>
              <w:widowControl w:val="0"/>
              <w:jc w:val="center"/>
              <w:rPr>
                <w:rFonts w:cs="Arial"/>
                <w:b/>
                <w:sz w:val="18"/>
                <w:szCs w:val="18"/>
              </w:rPr>
            </w:pPr>
            <w:r>
              <w:rPr>
                <w:rFonts w:cs="Univers LT Std 45 Light"/>
                <w:b/>
                <w:bCs/>
                <w:color w:val="808080"/>
                <w:sz w:val="18"/>
                <w:szCs w:val="18"/>
              </w:rPr>
              <w:t>Convenções</w:t>
            </w:r>
          </w:p>
        </w:tc>
      </w:tr>
      <w:tr w:rsidR="00D568E7" w14:paraId="0D79C0E8" w14:textId="77777777" w:rsidTr="00421387">
        <w:trPr>
          <w:trHeight w:val="300"/>
          <w:jc w:val="center"/>
        </w:trPr>
        <w:tc>
          <w:tcPr>
            <w:tcW w:w="1270" w:type="dxa"/>
            <w:vAlign w:val="bottom"/>
          </w:tcPr>
          <w:p w14:paraId="34B123C6" w14:textId="77777777" w:rsidR="00D568E7" w:rsidRDefault="00D85A16">
            <w:pPr>
              <w:widowControl w:val="0"/>
              <w:rPr>
                <w:rFonts w:cs="Arial"/>
                <w:sz w:val="16"/>
                <w:szCs w:val="16"/>
              </w:rPr>
            </w:pPr>
            <w:r>
              <w:rPr>
                <w:rFonts w:cs="Arial"/>
                <w:sz w:val="16"/>
                <w:szCs w:val="16"/>
              </w:rPr>
              <w:t>-</w:t>
            </w:r>
          </w:p>
        </w:tc>
        <w:tc>
          <w:tcPr>
            <w:tcW w:w="5818" w:type="dxa"/>
            <w:vAlign w:val="bottom"/>
          </w:tcPr>
          <w:p w14:paraId="0AB644CA" w14:textId="77777777" w:rsidR="00D568E7" w:rsidRDefault="00D85A16">
            <w:pPr>
              <w:widowControl w:val="0"/>
              <w:rPr>
                <w:rFonts w:cs="Arial"/>
                <w:sz w:val="16"/>
                <w:szCs w:val="16"/>
              </w:rPr>
            </w:pPr>
            <w:r>
              <w:rPr>
                <w:sz w:val="16"/>
                <w:szCs w:val="16"/>
              </w:rPr>
              <w:t>Dado numérico igual a zero não resultante de arredondamento;</w:t>
            </w:r>
          </w:p>
        </w:tc>
      </w:tr>
      <w:tr w:rsidR="00D568E7" w14:paraId="242B4A24" w14:textId="77777777" w:rsidTr="00421387">
        <w:trPr>
          <w:trHeight w:val="240"/>
          <w:jc w:val="center"/>
        </w:trPr>
        <w:tc>
          <w:tcPr>
            <w:tcW w:w="1270" w:type="dxa"/>
            <w:vAlign w:val="bottom"/>
          </w:tcPr>
          <w:p w14:paraId="12EA3301" w14:textId="77777777" w:rsidR="00D568E7" w:rsidRDefault="00D85A16">
            <w:pPr>
              <w:widowControl w:val="0"/>
              <w:rPr>
                <w:rFonts w:cs="Arial"/>
                <w:sz w:val="16"/>
                <w:szCs w:val="16"/>
              </w:rPr>
            </w:pPr>
            <w:r>
              <w:rPr>
                <w:rFonts w:cs="Arial"/>
                <w:sz w:val="16"/>
                <w:szCs w:val="16"/>
              </w:rPr>
              <w:t>..</w:t>
            </w:r>
          </w:p>
        </w:tc>
        <w:tc>
          <w:tcPr>
            <w:tcW w:w="5818" w:type="dxa"/>
            <w:vAlign w:val="bottom"/>
          </w:tcPr>
          <w:p w14:paraId="3DB3575C" w14:textId="77777777" w:rsidR="00D568E7" w:rsidRDefault="00D85A16">
            <w:pPr>
              <w:widowControl w:val="0"/>
              <w:rPr>
                <w:rFonts w:cs="Arial"/>
                <w:sz w:val="16"/>
                <w:szCs w:val="16"/>
              </w:rPr>
            </w:pPr>
            <w:r>
              <w:rPr>
                <w:sz w:val="16"/>
                <w:szCs w:val="16"/>
              </w:rPr>
              <w:t>Não se aplica dado numérico;</w:t>
            </w:r>
          </w:p>
        </w:tc>
      </w:tr>
      <w:tr w:rsidR="00D568E7" w14:paraId="5C7F3E1A" w14:textId="77777777" w:rsidTr="00421387">
        <w:trPr>
          <w:trHeight w:val="240"/>
          <w:jc w:val="center"/>
        </w:trPr>
        <w:tc>
          <w:tcPr>
            <w:tcW w:w="1270" w:type="dxa"/>
            <w:vAlign w:val="bottom"/>
          </w:tcPr>
          <w:p w14:paraId="2BC7FD7A" w14:textId="77777777" w:rsidR="00D568E7" w:rsidRDefault="00D85A16">
            <w:pPr>
              <w:widowControl w:val="0"/>
              <w:rPr>
                <w:rFonts w:cs="Arial"/>
                <w:sz w:val="16"/>
                <w:szCs w:val="16"/>
              </w:rPr>
            </w:pPr>
            <w:r>
              <w:rPr>
                <w:rFonts w:cs="Arial"/>
                <w:sz w:val="16"/>
                <w:szCs w:val="16"/>
              </w:rPr>
              <w:t>...</w:t>
            </w:r>
          </w:p>
        </w:tc>
        <w:tc>
          <w:tcPr>
            <w:tcW w:w="5818" w:type="dxa"/>
            <w:vAlign w:val="bottom"/>
          </w:tcPr>
          <w:p w14:paraId="32540637" w14:textId="77777777" w:rsidR="00D568E7" w:rsidRDefault="00D85A16">
            <w:pPr>
              <w:widowControl w:val="0"/>
              <w:rPr>
                <w:rFonts w:cs="Arial"/>
                <w:sz w:val="16"/>
                <w:szCs w:val="16"/>
              </w:rPr>
            </w:pPr>
            <w:r>
              <w:rPr>
                <w:sz w:val="16"/>
                <w:szCs w:val="16"/>
              </w:rPr>
              <w:t>Dado numérico não disponível;</w:t>
            </w:r>
          </w:p>
        </w:tc>
      </w:tr>
      <w:tr w:rsidR="00D568E7" w14:paraId="239763D2" w14:textId="77777777" w:rsidTr="00421387">
        <w:trPr>
          <w:trHeight w:val="240"/>
          <w:jc w:val="center"/>
        </w:trPr>
        <w:tc>
          <w:tcPr>
            <w:tcW w:w="1270" w:type="dxa"/>
            <w:vAlign w:val="bottom"/>
          </w:tcPr>
          <w:p w14:paraId="187E4849" w14:textId="77777777" w:rsidR="00D568E7" w:rsidRDefault="00D85A16">
            <w:pPr>
              <w:widowControl w:val="0"/>
              <w:rPr>
                <w:rFonts w:cs="Arial"/>
                <w:sz w:val="16"/>
                <w:szCs w:val="16"/>
              </w:rPr>
            </w:pPr>
            <w:r>
              <w:rPr>
                <w:rFonts w:cs="Arial"/>
                <w:sz w:val="16"/>
                <w:szCs w:val="16"/>
              </w:rPr>
              <w:t>x</w:t>
            </w:r>
          </w:p>
        </w:tc>
        <w:tc>
          <w:tcPr>
            <w:tcW w:w="5818" w:type="dxa"/>
            <w:vAlign w:val="bottom"/>
          </w:tcPr>
          <w:p w14:paraId="3FA7CE05" w14:textId="77777777" w:rsidR="00D568E7" w:rsidRDefault="00D85A16">
            <w:pPr>
              <w:widowControl w:val="0"/>
              <w:rPr>
                <w:rFonts w:cs="Arial"/>
                <w:sz w:val="16"/>
                <w:szCs w:val="16"/>
              </w:rPr>
            </w:pPr>
            <w:r>
              <w:rPr>
                <w:sz w:val="16"/>
                <w:szCs w:val="16"/>
              </w:rPr>
              <w:t>Dado numérico omitido a fim de evitar a individualização da informação;</w:t>
            </w:r>
          </w:p>
        </w:tc>
      </w:tr>
      <w:tr w:rsidR="00D568E7" w14:paraId="35BC29D9" w14:textId="77777777" w:rsidTr="00421387">
        <w:trPr>
          <w:trHeight w:val="240"/>
          <w:jc w:val="center"/>
        </w:trPr>
        <w:tc>
          <w:tcPr>
            <w:tcW w:w="1270" w:type="dxa"/>
            <w:vAlign w:val="bottom"/>
          </w:tcPr>
          <w:p w14:paraId="01DD2624" w14:textId="77777777" w:rsidR="00D568E7" w:rsidRDefault="00D85A16">
            <w:pPr>
              <w:widowControl w:val="0"/>
              <w:rPr>
                <w:rFonts w:cs="Arial"/>
                <w:sz w:val="16"/>
                <w:szCs w:val="16"/>
              </w:rPr>
            </w:pPr>
            <w:r>
              <w:rPr>
                <w:sz w:val="16"/>
                <w:szCs w:val="16"/>
              </w:rPr>
              <w:t>0; 0,0; 0,00</w:t>
            </w:r>
          </w:p>
        </w:tc>
        <w:tc>
          <w:tcPr>
            <w:tcW w:w="5818" w:type="dxa"/>
            <w:vAlign w:val="bottom"/>
          </w:tcPr>
          <w:p w14:paraId="1C0CE50F" w14:textId="77777777" w:rsidR="00D568E7" w:rsidRDefault="00D85A16">
            <w:pPr>
              <w:widowControl w:val="0"/>
              <w:rPr>
                <w:rFonts w:cs="Arial"/>
                <w:sz w:val="16"/>
                <w:szCs w:val="16"/>
              </w:rPr>
            </w:pPr>
            <w:r>
              <w:rPr>
                <w:sz w:val="16"/>
                <w:szCs w:val="16"/>
              </w:rPr>
              <w:t>Dado numérico igual a zero resultante de arredondamento de um dado numérico originalmente positivo; e</w:t>
            </w:r>
          </w:p>
        </w:tc>
      </w:tr>
      <w:tr w:rsidR="00D568E7" w14:paraId="5A3FD3AE" w14:textId="77777777" w:rsidTr="00421387">
        <w:trPr>
          <w:trHeight w:val="240"/>
          <w:jc w:val="center"/>
        </w:trPr>
        <w:tc>
          <w:tcPr>
            <w:tcW w:w="1270" w:type="dxa"/>
            <w:vAlign w:val="bottom"/>
          </w:tcPr>
          <w:p w14:paraId="0E9E398F" w14:textId="77777777" w:rsidR="00D568E7" w:rsidRDefault="00D85A16">
            <w:pPr>
              <w:widowControl w:val="0"/>
              <w:rPr>
                <w:rFonts w:cs="Arial"/>
                <w:sz w:val="16"/>
                <w:szCs w:val="16"/>
              </w:rPr>
            </w:pPr>
            <w:r>
              <w:rPr>
                <w:sz w:val="16"/>
                <w:szCs w:val="16"/>
              </w:rPr>
              <w:t>-0; -0,0; -0,00</w:t>
            </w:r>
          </w:p>
        </w:tc>
        <w:tc>
          <w:tcPr>
            <w:tcW w:w="5818" w:type="dxa"/>
            <w:vAlign w:val="bottom"/>
          </w:tcPr>
          <w:p w14:paraId="6712E09D" w14:textId="77777777" w:rsidR="00D568E7" w:rsidRDefault="00D85A16">
            <w:pPr>
              <w:widowControl w:val="0"/>
              <w:rPr>
                <w:rFonts w:cs="Arial"/>
                <w:sz w:val="16"/>
                <w:szCs w:val="16"/>
              </w:rPr>
            </w:pPr>
            <w:r>
              <w:rPr>
                <w:sz w:val="16"/>
                <w:szCs w:val="16"/>
              </w:rPr>
              <w:t>Dado numérico igual a zero resultante de arredondamento de um dado numérico originalmente negativo.</w:t>
            </w:r>
          </w:p>
        </w:tc>
      </w:tr>
    </w:tbl>
    <w:p w14:paraId="29722F4F" w14:textId="77777777" w:rsidR="00D568E7" w:rsidRDefault="00D568E7">
      <w:pPr>
        <w:sectPr w:rsidR="00D568E7" w:rsidSect="00516AF1">
          <w:pgSz w:w="11906" w:h="16838"/>
          <w:pgMar w:top="1418" w:right="1985" w:bottom="1985" w:left="1985" w:header="0" w:footer="0" w:gutter="0"/>
          <w:pgNumType w:start="4"/>
          <w:cols w:space="720"/>
          <w:formProt w:val="0"/>
          <w:docGrid w:linePitch="326" w:charSpace="8192"/>
        </w:sectPr>
      </w:pPr>
    </w:p>
    <w:p w14:paraId="1C8DA2DF" w14:textId="77777777" w:rsidR="00D568E7" w:rsidRPr="00CF2B15" w:rsidRDefault="00D85A16" w:rsidP="00D2042C">
      <w:pPr>
        <w:pStyle w:val="01captulo"/>
      </w:pPr>
      <w:bookmarkStart w:id="3" w:name="_Toc63036925"/>
      <w:bookmarkStart w:id="4" w:name="_Toc37269181"/>
      <w:bookmarkStart w:id="5" w:name="_Toc37255545"/>
      <w:bookmarkStart w:id="6" w:name="_Toc37197067"/>
      <w:bookmarkStart w:id="7" w:name="_Toc158370331"/>
      <w:r w:rsidRPr="00CF2B15">
        <w:lastRenderedPageBreak/>
        <w:t>Apresentação</w:t>
      </w:r>
      <w:bookmarkEnd w:id="3"/>
      <w:bookmarkEnd w:id="4"/>
      <w:bookmarkEnd w:id="5"/>
      <w:bookmarkEnd w:id="6"/>
      <w:bookmarkEnd w:id="7"/>
    </w:p>
    <w:p w14:paraId="0999A628" w14:textId="77777777" w:rsidR="00516AF1" w:rsidRDefault="00D2042C" w:rsidP="00516AF1">
      <w:pPr>
        <w:pStyle w:val="02corpodetexto"/>
      </w:pPr>
      <w:r w:rsidRPr="00690575">
        <w:t xml:space="preserve">O Instituto Brasileiro de Geografia e Estatística - IBGE, em parceria com a Agência Brasileira de Desenvolvimento Industrial - ABDI e a Universidade Federal do Rio de Janeiro - UFRJ, apresenta </w:t>
      </w:r>
      <w:r w:rsidR="00BD1E14" w:rsidRPr="00690575">
        <w:t xml:space="preserve">a </w:t>
      </w:r>
      <w:r w:rsidR="0063299C">
        <w:t>s</w:t>
      </w:r>
      <w:r w:rsidR="00442695">
        <w:t>étima</w:t>
      </w:r>
      <w:r w:rsidR="00BD1E14" w:rsidRPr="00690575">
        <w:t xml:space="preserve"> edição d</w:t>
      </w:r>
      <w:r w:rsidRPr="00690575">
        <w:t xml:space="preserve">a Pesquisa de Inovação Semestral - </w:t>
      </w:r>
      <w:proofErr w:type="spellStart"/>
      <w:r w:rsidR="00220E5A" w:rsidRPr="00690575">
        <w:rPr>
          <w:smallCaps/>
        </w:rPr>
        <w:t>Pintec</w:t>
      </w:r>
      <w:proofErr w:type="spellEnd"/>
      <w:r w:rsidRPr="00690575">
        <w:t xml:space="preserve"> Semestral, </w:t>
      </w:r>
      <w:r w:rsidR="00516AF1">
        <w:t xml:space="preserve">finalizando os ciclos previstos nessa iniciativa de produzir </w:t>
      </w:r>
      <w:r w:rsidRPr="00690575">
        <w:t xml:space="preserve">uma nova geração de estatísticas sobre inovação e temas correlatos para o setor industrial brasileiro, no âmbito das empresas de 100 ou mais pessoas ocupadas. </w:t>
      </w:r>
    </w:p>
    <w:p w14:paraId="1CF0C1AF" w14:textId="08E439E8" w:rsidR="00D2042C" w:rsidRPr="00690575" w:rsidRDefault="00D2042C" w:rsidP="00D2042C">
      <w:pPr>
        <w:pStyle w:val="02corpodetexto"/>
      </w:pPr>
      <w:r w:rsidRPr="00690575">
        <w:t xml:space="preserve">A pesquisa </w:t>
      </w:r>
      <w:r w:rsidR="00516AF1">
        <w:t>teve</w:t>
      </w:r>
      <w:r w:rsidRPr="00690575">
        <w:t xml:space="preserve"> periodicidade semestral para a coleta de informações das empresas selecionadas, mediante a aplicação de dois questionários distintos, porém o seu período de referência é anual para as estatísticas divulgadas. Dessa forma, no primeiro semestre de cada ano </w:t>
      </w:r>
      <w:r w:rsidR="00516AF1">
        <w:t>foi</w:t>
      </w:r>
      <w:r w:rsidRPr="00690575">
        <w:t xml:space="preserve"> aplicado um questionário com temas e/ou questões rotativas e, no segundo semestre, um questionário </w:t>
      </w:r>
      <w:r w:rsidR="00401627" w:rsidRPr="00690575">
        <w:t>de</w:t>
      </w:r>
      <w:r w:rsidRPr="00690575">
        <w:t xml:space="preserve"> tema fixo que trat</w:t>
      </w:r>
      <w:r w:rsidR="00516AF1">
        <w:t>ou</w:t>
      </w:r>
      <w:r w:rsidRPr="00690575">
        <w:t xml:space="preserve">, sobretudo, da inovação nas empresas. </w:t>
      </w:r>
      <w:r w:rsidR="00985B29" w:rsidRPr="00690575">
        <w:t>Ambos os instrumentos</w:t>
      </w:r>
      <w:r w:rsidRPr="00690575">
        <w:t xml:space="preserve"> </w:t>
      </w:r>
      <w:r w:rsidR="00516AF1">
        <w:t>tiveram</w:t>
      </w:r>
      <w:r w:rsidRPr="00690575">
        <w:t xml:space="preserve"> como período de referência o ano anterior ao da coleta. Os resultados obtidos a partir do questionário</w:t>
      </w:r>
      <w:r w:rsidR="00821E30" w:rsidRPr="00690575">
        <w:t>,</w:t>
      </w:r>
      <w:r w:rsidRPr="00690575">
        <w:t xml:space="preserve"> cuja coleta de dados ocorreu no primeiro semestre</w:t>
      </w:r>
      <w:r w:rsidR="00821E30" w:rsidRPr="00690575">
        <w:t>,</w:t>
      </w:r>
      <w:r w:rsidRPr="00690575">
        <w:t xml:space="preserve"> </w:t>
      </w:r>
      <w:r w:rsidR="00516AF1">
        <w:t>foram</w:t>
      </w:r>
      <w:r w:rsidRPr="00690575">
        <w:t xml:space="preserve"> divulgados em um volume de </w:t>
      </w:r>
      <w:r w:rsidRPr="00690575">
        <w:rPr>
          <w:b/>
          <w:bCs/>
        </w:rPr>
        <w:t>indicadores temáticos</w:t>
      </w:r>
      <w:r w:rsidRPr="00690575">
        <w:t xml:space="preserve">, enquanto os do segundo semestre, em um volume de </w:t>
      </w:r>
      <w:r w:rsidRPr="00690575">
        <w:rPr>
          <w:b/>
          <w:bCs/>
        </w:rPr>
        <w:t>indicadores básicos</w:t>
      </w:r>
      <w:r w:rsidRPr="00690575">
        <w:t xml:space="preserve">. </w:t>
      </w:r>
    </w:p>
    <w:p w14:paraId="3ED03A8E" w14:textId="77777777" w:rsidR="00516AF1" w:rsidRPr="00690575" w:rsidRDefault="00516AF1" w:rsidP="00516AF1">
      <w:pPr>
        <w:pStyle w:val="02corpodetexto"/>
      </w:pPr>
      <w:r>
        <w:t>Ao longo dos sete semestres cobertos pela</w:t>
      </w:r>
      <w:r w:rsidRPr="00690575">
        <w:t xml:space="preserve"> pesquisa</w:t>
      </w:r>
      <w:r>
        <w:t>, a</w:t>
      </w:r>
      <w:r w:rsidRPr="00690575">
        <w:t xml:space="preserve">lém de investigar características centrais da inovação, </w:t>
      </w:r>
      <w:r>
        <w:t xml:space="preserve">foi possível </w:t>
      </w:r>
      <w:r w:rsidRPr="00690575">
        <w:t>cobrir lacunas fundamentais dos Indicadores Nacionais de Ciência, Tecnologia e Inovação, visando subsidiar o desenho, a implementação e o monitoramento de políticas públicas e estratégias empresariais.</w:t>
      </w:r>
    </w:p>
    <w:p w14:paraId="75030C69" w14:textId="7B830986" w:rsidR="00CF2B15" w:rsidRPr="00690575" w:rsidRDefault="00CF2B15" w:rsidP="00D2042C">
      <w:pPr>
        <w:pStyle w:val="02corpodetexto"/>
      </w:pPr>
      <w:r w:rsidRPr="00690575">
        <w:t>Na presente publicação, são divulgados os resultados da investigação intitulada Pesquisa de Inovação Semestral 202</w:t>
      </w:r>
      <w:r w:rsidR="0063299C">
        <w:t>4</w:t>
      </w:r>
      <w:r w:rsidRPr="00690575">
        <w:t xml:space="preserve"> – Indicadores Básicos, com o propósito de fornecer dados para a construção de indicadores das atividades de inovação das empresas industriais brasileiras, segundo a Classificação Nacional de Atividades Econômicas - CNAE 2.0.</w:t>
      </w:r>
    </w:p>
    <w:p w14:paraId="36979E61" w14:textId="742CDFE4" w:rsidR="00D2042C" w:rsidRPr="00690575" w:rsidRDefault="00D2042C" w:rsidP="00D2042C">
      <w:pPr>
        <w:pStyle w:val="02corpodetexto"/>
      </w:pPr>
      <w:r w:rsidRPr="00690575">
        <w:t xml:space="preserve">Uma vez que a </w:t>
      </w:r>
      <w:proofErr w:type="spellStart"/>
      <w:r w:rsidR="00220E5A" w:rsidRPr="00690575">
        <w:rPr>
          <w:smallCaps/>
        </w:rPr>
        <w:t>Pintec</w:t>
      </w:r>
      <w:proofErr w:type="spellEnd"/>
      <w:r w:rsidRPr="00690575">
        <w:t xml:space="preserve"> Semestral constitui uma novidade metodológica para o IBGE sob diversos ângulos, cabe ressaltar que, a exemplo de sua</w:t>
      </w:r>
      <w:r w:rsidR="00CF2B15" w:rsidRPr="00690575">
        <w:t>s</w:t>
      </w:r>
      <w:r w:rsidRPr="00690575">
        <w:t xml:space="preserve"> </w:t>
      </w:r>
      <w:r w:rsidR="00442695">
        <w:t>seis</w:t>
      </w:r>
      <w:r w:rsidR="00CF2B15" w:rsidRPr="00690575">
        <w:t xml:space="preserve"> primeiras</w:t>
      </w:r>
      <w:r w:rsidRPr="00690575">
        <w:t xml:space="preserve"> ediç</w:t>
      </w:r>
      <w:r w:rsidR="00CF2B15" w:rsidRPr="00690575">
        <w:t>ões</w:t>
      </w:r>
      <w:r w:rsidRPr="00690575">
        <w:t xml:space="preserve">, esta </w:t>
      </w:r>
      <w:r w:rsidR="00442695">
        <w:t>sétima</w:t>
      </w:r>
      <w:r w:rsidRPr="00690575">
        <w:t xml:space="preserve"> é igualmente divulgada sob o selo de Investigações Experimentais. Seus resultados, portanto, devem ser usados com cautela, pois são estatísticas novas que ainda estão em fase de teste e sob avaliação, e são desenvolvidas e publicadas visando envolver os usuários e partes interessadas para a avaliação de sua relevância e qualidade.</w:t>
      </w:r>
    </w:p>
    <w:p w14:paraId="71A3AF4D" w14:textId="1FBD1D58" w:rsidR="00D2042C" w:rsidRPr="00690575" w:rsidRDefault="00D2042C" w:rsidP="00D2042C">
      <w:pPr>
        <w:pStyle w:val="02corpodetexto"/>
      </w:pPr>
      <w:r w:rsidRPr="00690575">
        <w:t xml:space="preserve">O IBGE agradece aos representantes de empresas que colaboraram na fase de testes cognitivos, aos </w:t>
      </w:r>
      <w:r w:rsidRPr="00690575">
        <w:rPr>
          <w:i/>
        </w:rPr>
        <w:t>experts</w:t>
      </w:r>
      <w:r w:rsidRPr="00690575">
        <w:t xml:space="preserve"> acadêmicos que participaram do webinário metodológico, e aos entrevistados de cada empresa integrante da amostra.</w:t>
      </w:r>
    </w:p>
    <w:p w14:paraId="2F89026D" w14:textId="71BD2EC2" w:rsidR="00D2042C" w:rsidRPr="00690575" w:rsidRDefault="00D2042C" w:rsidP="00D2042C">
      <w:pPr>
        <w:pStyle w:val="02corpodetexto"/>
      </w:pPr>
      <w:r w:rsidRPr="00690575">
        <w:t xml:space="preserve">Por fim, o IBGE se coloca, por meio de sua Coordenação de Estatísticas Estruturais e Temáticas em Empresas, à disposição dos usuários para esclarecimentos e sugestões que venham a contribuir para o aperfeiçoamento </w:t>
      </w:r>
      <w:r w:rsidR="00516AF1">
        <w:t>do seu trabalho</w:t>
      </w:r>
      <w:r w:rsidRPr="00690575">
        <w:t xml:space="preserve">. </w:t>
      </w:r>
    </w:p>
    <w:p w14:paraId="560EB6FB" w14:textId="1A37A519" w:rsidR="00D568E7" w:rsidRPr="00CF2B15" w:rsidRDefault="00690575">
      <w:pPr>
        <w:spacing w:line="276" w:lineRule="auto"/>
        <w:jc w:val="right"/>
        <w:rPr>
          <w:rFonts w:cs="Arial"/>
          <w:b/>
          <w:i/>
          <w:sz w:val="19"/>
          <w:szCs w:val="19"/>
        </w:rPr>
      </w:pPr>
      <w:r>
        <w:rPr>
          <w:rFonts w:cs="Arial"/>
          <w:b/>
          <w:i/>
          <w:sz w:val="19"/>
          <w:szCs w:val="19"/>
        </w:rPr>
        <w:t>Gustavo Junger da Silva</w:t>
      </w:r>
    </w:p>
    <w:p w14:paraId="0D8E9CB5" w14:textId="1B1993FD" w:rsidR="00D568E7" w:rsidRPr="00CF2B15" w:rsidRDefault="00D85A16">
      <w:pPr>
        <w:spacing w:line="276" w:lineRule="auto"/>
        <w:jc w:val="right"/>
        <w:rPr>
          <w:rFonts w:cs="Arial"/>
          <w:sz w:val="19"/>
          <w:szCs w:val="19"/>
        </w:rPr>
      </w:pPr>
      <w:r w:rsidRPr="00CF2B15">
        <w:rPr>
          <w:rFonts w:cs="Arial"/>
          <w:sz w:val="19"/>
          <w:szCs w:val="19"/>
        </w:rPr>
        <w:t>Diretor de Pesquisas</w:t>
      </w:r>
    </w:p>
    <w:p w14:paraId="3376F272" w14:textId="77777777" w:rsidR="00D568E7" w:rsidRPr="00DC7BCC" w:rsidRDefault="00D85A16" w:rsidP="00D2042C">
      <w:pPr>
        <w:pStyle w:val="01captulo"/>
      </w:pPr>
      <w:bookmarkStart w:id="8" w:name="_Toc63036926"/>
      <w:bookmarkStart w:id="9" w:name="_Toc158370332"/>
      <w:r w:rsidRPr="00DC7BCC">
        <w:lastRenderedPageBreak/>
        <w:t>Introdução</w:t>
      </w:r>
      <w:bookmarkEnd w:id="8"/>
      <w:bookmarkEnd w:id="9"/>
    </w:p>
    <w:p w14:paraId="00C5D88A" w14:textId="7F56D0F9" w:rsidR="00D2042C" w:rsidRPr="00DC7BCC" w:rsidRDefault="00D2042C" w:rsidP="00D2042C">
      <w:pPr>
        <w:pStyle w:val="02corpodetexto"/>
      </w:pPr>
      <w:r w:rsidRPr="00DC7BCC">
        <w:t xml:space="preserve">A Pesquisa de Inovação Semestral </w:t>
      </w:r>
      <w:r w:rsidRPr="00DC7BCC">
        <w:rPr>
          <w:smallCaps/>
        </w:rPr>
        <w:t xml:space="preserve">- </w:t>
      </w:r>
      <w:proofErr w:type="spellStart"/>
      <w:r w:rsidR="00220E5A" w:rsidRPr="00220E5A">
        <w:rPr>
          <w:smallCaps/>
        </w:rPr>
        <w:t>Pintec</w:t>
      </w:r>
      <w:proofErr w:type="spellEnd"/>
      <w:r w:rsidRPr="00DC7BCC">
        <w:t xml:space="preserve"> Semestral tem por objetivo a construção de indicadores setoriais e nacionais das atividades de inovação das empresas brasileiras com 100 ou mais pessoas ocupadas</w:t>
      </w:r>
      <w:r w:rsidR="00DE7C6B">
        <w:t xml:space="preserve">. Seu </w:t>
      </w:r>
      <w:r w:rsidRPr="00DC7BCC">
        <w:t xml:space="preserve">universo de investigação </w:t>
      </w:r>
      <w:r w:rsidR="00DE7C6B">
        <w:t>é composto pe</w:t>
      </w:r>
      <w:r w:rsidR="00C90BFF">
        <w:t>l</w:t>
      </w:r>
      <w:r w:rsidRPr="00DC7BCC">
        <w:t xml:space="preserve">as atividades das Indústrias extrativas e de transformação. </w:t>
      </w:r>
      <w:r w:rsidR="00C90BFF">
        <w:t>Os</w:t>
      </w:r>
      <w:r w:rsidR="00C90BFF" w:rsidRPr="00DC7BCC">
        <w:t xml:space="preserve"> </w:t>
      </w:r>
      <w:r w:rsidRPr="00DC7BCC">
        <w:t xml:space="preserve">resultados podem ser usados </w:t>
      </w:r>
      <w:r w:rsidR="00C90BFF">
        <w:t>por</w:t>
      </w:r>
      <w:r w:rsidR="00C90BFF" w:rsidRPr="00DC7BCC">
        <w:t xml:space="preserve"> </w:t>
      </w:r>
      <w:r w:rsidRPr="00DC7BCC">
        <w:t>empresas</w:t>
      </w:r>
      <w:r w:rsidR="00985B29">
        <w:t>, entidades de classe e comunidade acadêmica,</w:t>
      </w:r>
      <w:r w:rsidRPr="00DC7BCC">
        <w:t xml:space="preserve"> </w:t>
      </w:r>
      <w:r w:rsidR="00CB6235">
        <w:t xml:space="preserve">para </w:t>
      </w:r>
      <w:r w:rsidRPr="00DC7BCC">
        <w:t>estudos sobre desempenho e outras características dos setores investigados, assim como pelo governo para a implementação e a avaliação de políticas públicas.</w:t>
      </w:r>
      <w:r w:rsidR="00376DA7">
        <w:t xml:space="preserve"> </w:t>
      </w:r>
    </w:p>
    <w:p w14:paraId="75FB162B" w14:textId="523851B5" w:rsidR="005B7FEA" w:rsidRPr="005B7FEA" w:rsidRDefault="005B7FEA" w:rsidP="00D2042C">
      <w:pPr>
        <w:pStyle w:val="02corpodetexto"/>
      </w:pPr>
      <w:r w:rsidRPr="005B7FEA">
        <w:t xml:space="preserve">No atual modelo de produção de estatísticas econômicas do IBGE, a </w:t>
      </w:r>
      <w:proofErr w:type="spellStart"/>
      <w:r w:rsidR="00220E5A" w:rsidRPr="00220E5A">
        <w:rPr>
          <w:smallCaps/>
        </w:rPr>
        <w:t>Pintec</w:t>
      </w:r>
      <w:proofErr w:type="spellEnd"/>
      <w:r w:rsidRPr="005B7FEA">
        <w:rPr>
          <w:smallCaps/>
        </w:rPr>
        <w:t xml:space="preserve"> </w:t>
      </w:r>
      <w:r w:rsidRPr="005B7FEA">
        <w:t>Semestral é uma pesquisa que busca divulgar resultados de forma tempestiva, com o intuito de fornecer informações rápidas e necessárias. É pertinente ressaltar que a pesquisa possui ciclos semestrais que intercalam indicadores temáticos, coletados no primeiro semestre de cada ano, com indicadores básicos de inovação, cujos dados são coletados no segundo semestre. Em ambos os casos, os questionários aplicados levantam informações referentes ao ano anterior.</w:t>
      </w:r>
    </w:p>
    <w:p w14:paraId="794A31EF" w14:textId="10E048C5" w:rsidR="005B7FEA" w:rsidRPr="00985B29" w:rsidRDefault="005B7FEA" w:rsidP="00D2042C">
      <w:pPr>
        <w:pStyle w:val="02corpodetexto"/>
      </w:pPr>
      <w:r>
        <w:t>Assim, o</w:t>
      </w:r>
      <w:r w:rsidR="00D2042C" w:rsidRPr="005B7FEA">
        <w:t xml:space="preserve">s resultados da </w:t>
      </w:r>
      <w:proofErr w:type="spellStart"/>
      <w:r w:rsidR="00220E5A" w:rsidRPr="00220E5A">
        <w:rPr>
          <w:smallCaps/>
        </w:rPr>
        <w:t>Pintec</w:t>
      </w:r>
      <w:proofErr w:type="spellEnd"/>
      <w:r w:rsidR="00D2042C" w:rsidRPr="005B7FEA">
        <w:rPr>
          <w:smallCaps/>
        </w:rPr>
        <w:t xml:space="preserve"> </w:t>
      </w:r>
      <w:r w:rsidR="00D2042C" w:rsidRPr="005B7FEA">
        <w:t>Semestral ora divulgados têm como referência o ano de 202</w:t>
      </w:r>
      <w:r w:rsidR="00442695">
        <w:t>4</w:t>
      </w:r>
      <w:r w:rsidR="00D2042C" w:rsidRPr="005B7FEA">
        <w:t xml:space="preserve"> </w:t>
      </w:r>
      <w:r w:rsidR="005B30FF">
        <w:t>e correspondem</w:t>
      </w:r>
      <w:r w:rsidR="005B30FF" w:rsidRPr="005B7FEA">
        <w:t xml:space="preserve"> </w:t>
      </w:r>
      <w:r w:rsidR="004F37D9">
        <w:t>a</w:t>
      </w:r>
      <w:r w:rsidR="006F0079" w:rsidRPr="005B7FEA">
        <w:t xml:space="preserve">o </w:t>
      </w:r>
      <w:r w:rsidR="00442695">
        <w:t>sétimo</w:t>
      </w:r>
      <w:r w:rsidR="006F0079" w:rsidRPr="005B7FEA">
        <w:t xml:space="preserve"> ponto dos ciclos da pesquisa, iniciados com a </w:t>
      </w:r>
      <w:proofErr w:type="spellStart"/>
      <w:r w:rsidR="00220E5A" w:rsidRPr="00220E5A">
        <w:rPr>
          <w:smallCaps/>
        </w:rPr>
        <w:t>Pintec</w:t>
      </w:r>
      <w:proofErr w:type="spellEnd"/>
      <w:r w:rsidR="006F0079" w:rsidRPr="005B7FEA">
        <w:t xml:space="preserve"> Semestral 2021</w:t>
      </w:r>
      <w:r w:rsidR="006F0079" w:rsidRPr="00DA71BF">
        <w:t>.</w:t>
      </w:r>
      <w:r w:rsidRPr="00DA71BF">
        <w:t xml:space="preserve"> E</w:t>
      </w:r>
      <w:r w:rsidR="00D2042C" w:rsidRPr="00DA71BF">
        <w:t>s</w:t>
      </w:r>
      <w:r w:rsidR="00393D74" w:rsidRPr="00DA71BF">
        <w:t>t</w:t>
      </w:r>
      <w:r w:rsidR="00D2042C" w:rsidRPr="00DA71BF">
        <w:t xml:space="preserve">a edição </w:t>
      </w:r>
      <w:r w:rsidRPr="00DA71BF">
        <w:t xml:space="preserve">traz informações sobre aspectos da conduta inovativa das empresas; dificuldades e obstáculos para inovar; arranjos cooperativos estabelecidos; realização </w:t>
      </w:r>
      <w:r w:rsidR="00A26150" w:rsidRPr="00DA71BF">
        <w:t xml:space="preserve">e montante </w:t>
      </w:r>
      <w:r w:rsidRPr="00DA71BF">
        <w:t>de dispêndios em Pesquisa e Desenvolvimento (P&amp;D); evolução e expectativas sobre realização de atividades e dispêndios em P&amp;D</w:t>
      </w:r>
      <w:r w:rsidR="00A26150" w:rsidRPr="00DA71BF">
        <w:t>; e apoio público à inovação</w:t>
      </w:r>
      <w:r w:rsidRPr="00DA71BF">
        <w:t>.</w:t>
      </w:r>
      <w:r w:rsidRPr="005B7FEA">
        <w:t xml:space="preserve"> </w:t>
      </w:r>
    </w:p>
    <w:p w14:paraId="066DD06B" w14:textId="41C0DA11" w:rsidR="00D2042C" w:rsidRDefault="005C585E" w:rsidP="00D2042C">
      <w:pPr>
        <w:pStyle w:val="02corpodetexto"/>
        <w:rPr>
          <w:highlight w:val="yellow"/>
        </w:rPr>
      </w:pPr>
      <w:r>
        <w:t>A presente edição</w:t>
      </w:r>
      <w:r w:rsidR="00D2042C" w:rsidRPr="00985B29">
        <w:t xml:space="preserve"> segue sob o selo de Investigações Experimentais, por </w:t>
      </w:r>
      <w:r w:rsidR="00DA722D" w:rsidRPr="00985B29">
        <w:t>manter o</w:t>
      </w:r>
      <w:r w:rsidR="00D2042C" w:rsidRPr="00985B29">
        <w:t xml:space="preserve"> caráter de novidade</w:t>
      </w:r>
      <w:r w:rsidR="00DA722D" w:rsidRPr="00985B29">
        <w:t>, já incorporado nas edições anteriores,</w:t>
      </w:r>
      <w:r w:rsidR="00D2042C" w:rsidRPr="00985B29">
        <w:t xml:space="preserve"> em diversos aspectos</w:t>
      </w:r>
      <w:r w:rsidR="00CF2B15" w:rsidRPr="00985B29">
        <w:t xml:space="preserve"> metodológicos. </w:t>
      </w:r>
      <w:r w:rsidR="00D2042C" w:rsidRPr="00985B29">
        <w:t>O primeiro deles se deve à escolha de uma nova forma de coleta, um modelo híbrido em que o contato com os informantes e a apresentação da pesquisa são realizados de forma assistida, por telefone, porém as respostas ao questionário são</w:t>
      </w:r>
      <w:r w:rsidR="00D2042C" w:rsidRPr="00DC7BCC">
        <w:t xml:space="preserve"> obtidas por autopreenchimento, via </w:t>
      </w:r>
      <w:r w:rsidR="00737BB6">
        <w:t>in</w:t>
      </w:r>
      <w:r w:rsidR="256918BF">
        <w:t>ternet</w:t>
      </w:r>
      <w:r w:rsidR="00D2042C" w:rsidRPr="00DC7BCC">
        <w:t xml:space="preserve">, pelo informante. Essa forma de coleta implica maiores cuidados para garantir a padronização do entendimento dos conceitos da pesquisa. Um segundo aspecto a realçar é a implementação da pesquisa em um formato de coleta de curta duração, aproximadamente três meses, </w:t>
      </w:r>
      <w:r w:rsidR="00985B29">
        <w:t>requerendo</w:t>
      </w:r>
      <w:r w:rsidR="00D2042C" w:rsidRPr="00DC7BCC">
        <w:t xml:space="preserve"> um desenho amostral que levasse em conta a viabilidade de execução dessa etapa da operação no período disponível. Por fim, cabe ressaltar, como terceiro aspecto, a busca e a incorporação de novos arcabouços conceituais, pautados na experiência internacional, sobretudo relacionada aos órgãos oficiais de estatística. A </w:t>
      </w:r>
      <w:r w:rsidR="00985B29">
        <w:t>isso</w:t>
      </w:r>
      <w:r w:rsidR="00D2042C" w:rsidRPr="00DC7BCC">
        <w:t>, somam-se, ainda, a realização de testes cognitivos e webinário com especialistas, visando chancelar as escolhas metodológicas e o nível de cognição subjacente ao questionário, de modo a garantir boa interface com o informante.</w:t>
      </w:r>
    </w:p>
    <w:p w14:paraId="3DE14634" w14:textId="793CBFE4" w:rsidR="00D2042C" w:rsidRPr="00CF2B15" w:rsidRDefault="00985B29" w:rsidP="00D2042C">
      <w:pPr>
        <w:pStyle w:val="02corpodetexto"/>
      </w:pPr>
      <w:r>
        <w:t>P</w:t>
      </w:r>
      <w:r w:rsidR="00D2042C" w:rsidRPr="00CF2B15">
        <w:t xml:space="preserve">or se tratar de uma investigação experimental, os resultados da </w:t>
      </w:r>
      <w:proofErr w:type="spellStart"/>
      <w:r w:rsidR="00220E5A" w:rsidRPr="00220E5A">
        <w:rPr>
          <w:smallCaps/>
        </w:rPr>
        <w:t>Pintec</w:t>
      </w:r>
      <w:proofErr w:type="spellEnd"/>
      <w:r w:rsidR="00D2042C" w:rsidRPr="00CF2B15">
        <w:rPr>
          <w:smallCaps/>
        </w:rPr>
        <w:t xml:space="preserve"> </w:t>
      </w:r>
      <w:r w:rsidR="00D2042C" w:rsidRPr="00CF2B15">
        <w:t xml:space="preserve">Semestral devem ser usados com cautela, pois são estatísticas novas que ainda estão em fase de </w:t>
      </w:r>
      <w:r w:rsidR="00D2042C" w:rsidRPr="00CF2B15">
        <w:lastRenderedPageBreak/>
        <w:t xml:space="preserve">teste e sob avaliação. Espera-se, no entanto, que os aspectos elencados possam ser analisados e ajustados a partir da observação das edições da pesquisa e dos estudos realizados pelo próprio IBGE e por seus usuários, no sentido de garantir a relevância e a qualidade da </w:t>
      </w:r>
      <w:proofErr w:type="spellStart"/>
      <w:r w:rsidR="00220E5A" w:rsidRPr="00220E5A">
        <w:rPr>
          <w:smallCaps/>
        </w:rPr>
        <w:t>Pintec</w:t>
      </w:r>
      <w:proofErr w:type="spellEnd"/>
      <w:r w:rsidR="00D2042C" w:rsidRPr="00CF2B15">
        <w:rPr>
          <w:smallCaps/>
        </w:rPr>
        <w:t xml:space="preserve"> </w:t>
      </w:r>
      <w:r w:rsidR="00D2042C" w:rsidRPr="00CF2B15">
        <w:t>Semestral.</w:t>
      </w:r>
    </w:p>
    <w:p w14:paraId="064F0E9D" w14:textId="77777777" w:rsidR="00D2042C" w:rsidRDefault="00D2042C" w:rsidP="00D2042C">
      <w:pPr>
        <w:pStyle w:val="02corpodetexto"/>
      </w:pPr>
      <w:r w:rsidRPr="00CF2B15">
        <w:t>A presente publicação traz notas técnicas com considerações metodológicas sobre a pesquisa, uma breve análise dos resultados agregados, e um glossário com as conceituações consideradas essenciais para a compreensão dos resultados ora apresentados.</w:t>
      </w:r>
      <w:r>
        <w:t xml:space="preserve"> </w:t>
      </w:r>
    </w:p>
    <w:p w14:paraId="0CEE6BCF" w14:textId="77777777" w:rsidR="00D568E7" w:rsidRDefault="00D85A16">
      <w:pPr>
        <w:pStyle w:val="02corpodetexto"/>
      </w:pPr>
      <w:r>
        <w:br w:type="page"/>
      </w:r>
    </w:p>
    <w:p w14:paraId="31AA9C19" w14:textId="11324C29" w:rsidR="00D568E7" w:rsidRDefault="00A51541" w:rsidP="00D2042C">
      <w:pPr>
        <w:pStyle w:val="01captulo"/>
      </w:pPr>
      <w:bookmarkStart w:id="10" w:name="_Toc37269182"/>
      <w:bookmarkStart w:id="11" w:name="_Toc37255546"/>
      <w:bookmarkStart w:id="12" w:name="_Toc37197068"/>
      <w:bookmarkStart w:id="13" w:name="_Toc63036927"/>
      <w:bookmarkStart w:id="14" w:name="_Toc158370333"/>
      <w:bookmarkEnd w:id="10"/>
      <w:bookmarkEnd w:id="11"/>
      <w:bookmarkEnd w:id="12"/>
      <w:r>
        <w:lastRenderedPageBreak/>
        <w:t>Notas técnicas</w:t>
      </w:r>
      <w:bookmarkEnd w:id="13"/>
      <w:bookmarkEnd w:id="14"/>
    </w:p>
    <w:p w14:paraId="12E33E58" w14:textId="63F197B1" w:rsidR="000B6C9A" w:rsidRDefault="000B6C9A" w:rsidP="000B6C9A">
      <w:pPr>
        <w:pStyle w:val="02corpodetexto"/>
      </w:pPr>
      <w:r>
        <w:t>O objetivo dessa seção é apresentar as principais características conceituais, metodológicas e operacionais da Pesquisa de Inovação Semestral 202</w:t>
      </w:r>
      <w:r w:rsidR="004F0B4F">
        <w:t>4</w:t>
      </w:r>
      <w:r>
        <w:t xml:space="preserve"> – Indicadores Básicos. A adoção de uma metodologia aceita e aplicada internacionalmente, além de procedimentos operacionais mais avançados em relação aos adotados na maioria dos países, teve por objetivo assegurar a qualidade das informações e sua comparabilidade com os dados internacionais.</w:t>
      </w:r>
    </w:p>
    <w:p w14:paraId="793331E3" w14:textId="1DE82065" w:rsidR="00D568E7" w:rsidRDefault="00A51541" w:rsidP="008C5EFE">
      <w:pPr>
        <w:pStyle w:val="01subtitulo1"/>
      </w:pPr>
      <w:bookmarkStart w:id="15" w:name="_Toc158370334"/>
      <w:r>
        <w:t>Referências conceituais</w:t>
      </w:r>
      <w:bookmarkEnd w:id="15"/>
    </w:p>
    <w:p w14:paraId="50F9D6B9" w14:textId="098A71DB" w:rsidR="000B6C9A" w:rsidRPr="000B6C9A" w:rsidRDefault="000B6C9A" w:rsidP="000B6C9A">
      <w:pPr>
        <w:spacing w:after="120" w:line="324" w:lineRule="auto"/>
        <w:ind w:firstLine="567"/>
        <w:jc w:val="both"/>
        <w:textAlignment w:val="center"/>
        <w:rPr>
          <w:rFonts w:cs="Univers LT Std 55"/>
          <w:color w:val="000000"/>
        </w:rPr>
      </w:pPr>
      <w:r w:rsidRPr="000B6C9A">
        <w:rPr>
          <w:color w:val="000000"/>
        </w:rPr>
        <w:t xml:space="preserve">A referência conceitual e metodológica da </w:t>
      </w:r>
      <w:proofErr w:type="spellStart"/>
      <w:r w:rsidR="00220E5A" w:rsidRPr="00220E5A">
        <w:rPr>
          <w:smallCaps/>
          <w:color w:val="000000"/>
        </w:rPr>
        <w:t>Pintec</w:t>
      </w:r>
      <w:proofErr w:type="spellEnd"/>
      <w:r w:rsidRPr="000B6C9A">
        <w:rPr>
          <w:color w:val="000000"/>
        </w:rPr>
        <w:t xml:space="preserve"> Semestral é baseada na quarta edição do Manual de Oslo (ORGANISATION FOR ECONOMIC CO-OPERATION AND DEVELOPMENT, 2018) e, mais especificamente, inspirada no modelo proposto pela Oficina de Estatística da Comunidade Europeia </w:t>
      </w:r>
      <w:r w:rsidRPr="000B6C9A">
        <w:rPr>
          <w:color w:val="000000"/>
          <w:sz w:val="16"/>
          <w:szCs w:val="16"/>
        </w:rPr>
        <w:t>(</w:t>
      </w:r>
      <w:proofErr w:type="spellStart"/>
      <w:r w:rsidRPr="000B6C9A">
        <w:rPr>
          <w:i/>
          <w:iCs/>
          <w:color w:val="000000"/>
          <w:szCs w:val="16"/>
        </w:rPr>
        <w:t>Statistical</w:t>
      </w:r>
      <w:proofErr w:type="spellEnd"/>
      <w:r w:rsidRPr="000B6C9A">
        <w:rPr>
          <w:i/>
          <w:iCs/>
          <w:color w:val="000000"/>
          <w:szCs w:val="16"/>
        </w:rPr>
        <w:t xml:space="preserve"> Office </w:t>
      </w:r>
      <w:proofErr w:type="spellStart"/>
      <w:r w:rsidRPr="000B6C9A">
        <w:rPr>
          <w:i/>
          <w:iCs/>
          <w:color w:val="000000"/>
          <w:szCs w:val="16"/>
        </w:rPr>
        <w:t>of</w:t>
      </w:r>
      <w:proofErr w:type="spellEnd"/>
      <w:r w:rsidRPr="000B6C9A">
        <w:rPr>
          <w:i/>
          <w:iCs/>
          <w:color w:val="000000"/>
          <w:szCs w:val="16"/>
        </w:rPr>
        <w:t xml:space="preserve"> </w:t>
      </w:r>
      <w:proofErr w:type="spellStart"/>
      <w:r w:rsidRPr="000B6C9A">
        <w:rPr>
          <w:i/>
          <w:iCs/>
          <w:color w:val="000000"/>
          <w:szCs w:val="16"/>
        </w:rPr>
        <w:t>the</w:t>
      </w:r>
      <w:proofErr w:type="spellEnd"/>
      <w:r w:rsidRPr="000B6C9A">
        <w:rPr>
          <w:i/>
          <w:iCs/>
          <w:color w:val="000000"/>
          <w:szCs w:val="16"/>
        </w:rPr>
        <w:t xml:space="preserve"> </w:t>
      </w:r>
      <w:proofErr w:type="spellStart"/>
      <w:r w:rsidRPr="000B6C9A">
        <w:rPr>
          <w:i/>
          <w:iCs/>
          <w:color w:val="000000"/>
          <w:szCs w:val="16"/>
        </w:rPr>
        <w:t>European</w:t>
      </w:r>
      <w:proofErr w:type="spellEnd"/>
      <w:r w:rsidRPr="000B6C9A">
        <w:rPr>
          <w:i/>
          <w:iCs/>
          <w:color w:val="000000"/>
          <w:szCs w:val="16"/>
        </w:rPr>
        <w:t xml:space="preserve"> </w:t>
      </w:r>
      <w:proofErr w:type="spellStart"/>
      <w:r w:rsidRPr="000B6C9A">
        <w:rPr>
          <w:i/>
          <w:iCs/>
          <w:color w:val="000000"/>
          <w:szCs w:val="16"/>
        </w:rPr>
        <w:t>Communities</w:t>
      </w:r>
      <w:proofErr w:type="spellEnd"/>
      <w:r w:rsidRPr="000B6C9A">
        <w:rPr>
          <w:color w:val="000000"/>
          <w:szCs w:val="16"/>
        </w:rPr>
        <w:t xml:space="preserve"> - </w:t>
      </w:r>
      <w:r w:rsidRPr="000B6C9A">
        <w:rPr>
          <w:smallCaps/>
          <w:color w:val="000000"/>
          <w:szCs w:val="16"/>
        </w:rPr>
        <w:t>Eurostat</w:t>
      </w:r>
      <w:r w:rsidRPr="000B6C9A">
        <w:rPr>
          <w:color w:val="000000"/>
          <w:szCs w:val="16"/>
        </w:rPr>
        <w:t>)</w:t>
      </w:r>
      <w:r w:rsidRPr="000B6C9A">
        <w:rPr>
          <w:color w:val="000000"/>
        </w:rPr>
        <w:t xml:space="preserve">, consubstanciados nas versões 2018 e 2020 da </w:t>
      </w:r>
      <w:r w:rsidRPr="000B6C9A">
        <w:rPr>
          <w:i/>
          <w:iCs/>
          <w:color w:val="000000"/>
        </w:rPr>
        <w:t xml:space="preserve">Community </w:t>
      </w:r>
      <w:proofErr w:type="spellStart"/>
      <w:r w:rsidRPr="000B6C9A">
        <w:rPr>
          <w:i/>
          <w:iCs/>
          <w:color w:val="000000"/>
        </w:rPr>
        <w:t>Innovation</w:t>
      </w:r>
      <w:proofErr w:type="spellEnd"/>
      <w:r w:rsidRPr="000B6C9A">
        <w:rPr>
          <w:i/>
          <w:iCs/>
          <w:color w:val="000000"/>
        </w:rPr>
        <w:t xml:space="preserve"> </w:t>
      </w:r>
      <w:proofErr w:type="spellStart"/>
      <w:r w:rsidRPr="000B6C9A">
        <w:rPr>
          <w:i/>
          <w:iCs/>
          <w:color w:val="000000"/>
        </w:rPr>
        <w:t>Survey</w:t>
      </w:r>
      <w:proofErr w:type="spellEnd"/>
      <w:r w:rsidRPr="000B6C9A">
        <w:rPr>
          <w:color w:val="000000"/>
        </w:rPr>
        <w:t xml:space="preserve"> - CIS, do qual participaram os 28 países-membros da União Europeia</w:t>
      </w:r>
      <w:r w:rsidRPr="000B6C9A">
        <w:rPr>
          <w:color w:val="000000"/>
          <w:vertAlign w:val="superscript"/>
        </w:rPr>
        <w:footnoteReference w:id="2"/>
      </w:r>
      <w:r w:rsidRPr="000B6C9A">
        <w:rPr>
          <w:rFonts w:cs="Univers LT Std 55"/>
          <w:color w:val="000000"/>
        </w:rPr>
        <w:t>.</w:t>
      </w:r>
    </w:p>
    <w:p w14:paraId="1BAF626F" w14:textId="3D5BF01A" w:rsidR="000B6C9A" w:rsidRPr="000B6C9A" w:rsidRDefault="000B6C9A" w:rsidP="000B6C9A">
      <w:pPr>
        <w:spacing w:after="120" w:line="324" w:lineRule="auto"/>
        <w:ind w:firstLine="567"/>
        <w:jc w:val="both"/>
        <w:textAlignment w:val="center"/>
        <w:rPr>
          <w:rFonts w:cs="Univers LT Std 55"/>
          <w:color w:val="000000"/>
        </w:rPr>
      </w:pPr>
      <w:r w:rsidRPr="559C423A">
        <w:rPr>
          <w:rFonts w:cs="Univers LT Std 55"/>
          <w:color w:val="000000" w:themeColor="text1"/>
        </w:rPr>
        <w:t>Nesta última edição do Manual de Oslo, a digitalização ganha destaque junto a outras grandes tendências observadas no período recente, como: a importância crescente das cadeias globais de valor; a emergência das novas tecnologias de informação e como elas influenciam os novos modelos de negócios; a relevância maior do capital baseado no conhecimento; além do progresso atingido no entendimento dos processos de inovação e seus principais impactos.</w:t>
      </w:r>
    </w:p>
    <w:p w14:paraId="325FED07" w14:textId="02FB9802" w:rsidR="000B6C9A" w:rsidRPr="00C426BB" w:rsidRDefault="000B6C9A" w:rsidP="00C426BB">
      <w:pPr>
        <w:spacing w:after="120" w:line="324" w:lineRule="auto"/>
        <w:ind w:firstLine="567"/>
        <w:jc w:val="both"/>
        <w:textAlignment w:val="center"/>
        <w:rPr>
          <w:rFonts w:cs="Univers LT Std 55"/>
          <w:color w:val="000000" w:themeColor="text1"/>
        </w:rPr>
      </w:pPr>
      <w:r w:rsidRPr="00C426BB">
        <w:rPr>
          <w:rFonts w:cs="Univers LT Std 55"/>
          <w:color w:val="000000" w:themeColor="text1"/>
        </w:rPr>
        <w:t xml:space="preserve">Como resultado, observa-se uma importante mudança na definição de inovação empresarial, que passa a ser sintetizada por duas categorias amplas: inovações de produto e inovações de processos de negócios, que incluem inovações tipificadas anteriormente como organizacionais e de </w:t>
      </w:r>
      <w:r w:rsidRPr="0060301D">
        <w:rPr>
          <w:rFonts w:cs="Univers LT Std 55"/>
          <w:i/>
          <w:iCs/>
          <w:color w:val="000000" w:themeColor="text1"/>
        </w:rPr>
        <w:t>marketing</w:t>
      </w:r>
      <w:r w:rsidRPr="00C426BB">
        <w:rPr>
          <w:rFonts w:cs="Univers LT Std 55"/>
          <w:color w:val="000000" w:themeColor="text1"/>
        </w:rPr>
        <w:t>. O Manual de Oslo justifica a mudança tanto sob o argumento da simplificação da complexidade anterior, quanto sob a prerrogativa de facilitar análises e comparações em todos os setores de negócios, incluindo a dinâmica de empresas provedoras de serviços.</w:t>
      </w:r>
    </w:p>
    <w:p w14:paraId="251501EE" w14:textId="658D1ACF" w:rsidR="000B6C9A" w:rsidRPr="00C426BB" w:rsidRDefault="000B6C9A" w:rsidP="00C426BB">
      <w:pPr>
        <w:spacing w:after="120" w:line="324" w:lineRule="auto"/>
        <w:ind w:firstLine="567"/>
        <w:jc w:val="both"/>
        <w:textAlignment w:val="center"/>
        <w:rPr>
          <w:rFonts w:cs="Univers LT Std 55"/>
          <w:color w:val="000000" w:themeColor="text1"/>
        </w:rPr>
      </w:pPr>
      <w:r w:rsidRPr="00C426BB">
        <w:rPr>
          <w:rFonts w:cs="Univers LT Std 55"/>
          <w:color w:val="000000" w:themeColor="text1"/>
        </w:rPr>
        <w:t>Além do particular interesse na investigação das atividades das empresas inovadoras no período de observação, o Manual de Oslo destaca a importância das empresas ativas em inovação, isto é, empresas que estiveram envolvidas em algum momento do período de observação em uma ou mais atividades para desenvolver ou implementar produtos ou processo de negócios novos ou aprimorados para um uso pretendido, ainda que não tenham introduzido esses produtos ou processos de negócios no período de observação.</w:t>
      </w:r>
    </w:p>
    <w:p w14:paraId="31F7DFE1" w14:textId="77777777" w:rsidR="000B6C9A" w:rsidRPr="000B6C9A" w:rsidRDefault="000B6C9A" w:rsidP="000B6C9A">
      <w:pPr>
        <w:spacing w:after="120" w:line="324" w:lineRule="auto"/>
        <w:ind w:firstLine="567"/>
        <w:jc w:val="both"/>
        <w:textAlignment w:val="center"/>
        <w:rPr>
          <w:rFonts w:cs="Univers LT Std 55"/>
          <w:color w:val="000000"/>
        </w:rPr>
      </w:pPr>
      <w:r w:rsidRPr="000B6C9A">
        <w:rPr>
          <w:color w:val="000000"/>
        </w:rPr>
        <w:lastRenderedPageBreak/>
        <w:t>A pesquisa adota a abordagem do “sujeito”, ou seja, as informações obtidas são relativas ao comportamento, atividades empreendidas, incentivos, obstáculos e demais fatores relativos à empresa</w:t>
      </w:r>
      <w:r w:rsidRPr="000B6C9A">
        <w:t xml:space="preserve"> </w:t>
      </w:r>
      <w:r w:rsidRPr="000B6C9A">
        <w:rPr>
          <w:color w:val="000000"/>
        </w:rPr>
        <w:t>como um todo (o agente inovador).</w:t>
      </w:r>
    </w:p>
    <w:p w14:paraId="0D547B1B" w14:textId="1C0BB636" w:rsidR="000B6C9A" w:rsidRPr="000B6C9A" w:rsidRDefault="000B6C9A" w:rsidP="000B6C9A">
      <w:pPr>
        <w:spacing w:before="400" w:after="240" w:line="280" w:lineRule="atLeast"/>
        <w:textAlignment w:val="center"/>
        <w:outlineLvl w:val="0"/>
        <w:rPr>
          <w:rFonts w:cs="Univers LT Std 45 Light"/>
          <w:b/>
          <w:bCs/>
          <w:color w:val="5F5F5F"/>
          <w:sz w:val="28"/>
          <w:szCs w:val="28"/>
        </w:rPr>
      </w:pPr>
      <w:r w:rsidRPr="000B6C9A">
        <w:rPr>
          <w:rFonts w:cs="Univers LT Std 45 Light"/>
          <w:b/>
          <w:bCs/>
          <w:color w:val="5F5F5F"/>
          <w:sz w:val="28"/>
          <w:szCs w:val="28"/>
        </w:rPr>
        <w:t>Manual de Oslo e CIS</w:t>
      </w:r>
    </w:p>
    <w:p w14:paraId="7D036F68" w14:textId="77777777" w:rsidR="000B6C9A" w:rsidRPr="00282C3E" w:rsidRDefault="000B6C9A" w:rsidP="00282C3E">
      <w:pPr>
        <w:spacing w:after="120" w:line="324" w:lineRule="auto"/>
        <w:ind w:firstLine="567"/>
        <w:jc w:val="both"/>
        <w:textAlignment w:val="center"/>
        <w:rPr>
          <w:rFonts w:cs="Univers LT Std 55"/>
          <w:color w:val="000000" w:themeColor="text1"/>
        </w:rPr>
      </w:pPr>
      <w:r w:rsidRPr="00282C3E">
        <w:rPr>
          <w:rFonts w:cs="Univers LT Std 55"/>
          <w:color w:val="000000" w:themeColor="text1"/>
        </w:rPr>
        <w:t xml:space="preserve">A quarta edição do Manual de Oslo aborda a inovação a partir de dois tipos principais: as inovações que mudam os produtos da empresa (inovações de produto) e inovações que mudam os processos de negócios da empresa (inovações de processos de negócios). </w:t>
      </w:r>
    </w:p>
    <w:p w14:paraId="07D5D641" w14:textId="77777777" w:rsidR="000B6C9A" w:rsidRPr="00282C3E" w:rsidRDefault="000B6C9A" w:rsidP="00282C3E">
      <w:pPr>
        <w:spacing w:after="120" w:line="324" w:lineRule="auto"/>
        <w:ind w:firstLine="567"/>
        <w:jc w:val="both"/>
        <w:textAlignment w:val="center"/>
        <w:rPr>
          <w:rFonts w:cs="Univers LT Std 55"/>
          <w:color w:val="000000" w:themeColor="text1"/>
        </w:rPr>
      </w:pPr>
      <w:r w:rsidRPr="00282C3E">
        <w:rPr>
          <w:rFonts w:cs="Univers LT Std 55"/>
          <w:color w:val="000000" w:themeColor="text1"/>
        </w:rPr>
        <w:t xml:space="preserve">Uma inovação de produto se refere a um produto ou serviço novo ou aprimorado que difere significativamente dos bens ou serviços anteriores da empresa e que foram introduzidos no mercado. </w:t>
      </w:r>
    </w:p>
    <w:p w14:paraId="31893DA0" w14:textId="77777777" w:rsidR="000B6C9A" w:rsidRPr="00282C3E" w:rsidRDefault="000B6C9A" w:rsidP="00282C3E">
      <w:pPr>
        <w:spacing w:after="120" w:line="324" w:lineRule="auto"/>
        <w:ind w:firstLine="567"/>
        <w:jc w:val="both"/>
        <w:textAlignment w:val="center"/>
        <w:rPr>
          <w:rFonts w:cs="Univers LT Std 55"/>
          <w:color w:val="000000" w:themeColor="text1"/>
        </w:rPr>
      </w:pPr>
      <w:r w:rsidRPr="00282C3E">
        <w:rPr>
          <w:rFonts w:cs="Univers LT Std 55"/>
          <w:color w:val="000000" w:themeColor="text1"/>
        </w:rPr>
        <w:t>Uma importante característica da inovação de produto explicitamente citada na quarta edição do Manual de Oslo se refere ao Desenho do produto (</w:t>
      </w:r>
      <w:proofErr w:type="spellStart"/>
      <w:r w:rsidRPr="00282C3E">
        <w:rPr>
          <w:rFonts w:cs="Univers LT Std 55"/>
          <w:i/>
          <w:iCs/>
          <w:color w:val="000000" w:themeColor="text1"/>
        </w:rPr>
        <w:t>product</w:t>
      </w:r>
      <w:proofErr w:type="spellEnd"/>
      <w:r w:rsidRPr="00282C3E">
        <w:rPr>
          <w:rFonts w:cs="Univers LT Std 55"/>
          <w:i/>
          <w:iCs/>
          <w:color w:val="000000" w:themeColor="text1"/>
        </w:rPr>
        <w:t xml:space="preserve"> design</w:t>
      </w:r>
      <w:r w:rsidRPr="00282C3E">
        <w:rPr>
          <w:rFonts w:cs="Univers LT Std 55"/>
          <w:color w:val="000000" w:themeColor="text1"/>
        </w:rPr>
        <w:t xml:space="preserve">), até então exclusivamente considerada nas inovações de </w:t>
      </w:r>
      <w:r w:rsidRPr="0060301D">
        <w:rPr>
          <w:rFonts w:cs="Univers LT Std 55"/>
          <w:i/>
          <w:iCs/>
          <w:color w:val="000000" w:themeColor="text1"/>
        </w:rPr>
        <w:t>marketing</w:t>
      </w:r>
      <w:r w:rsidRPr="00282C3E">
        <w:rPr>
          <w:rFonts w:cs="Univers LT Std 55"/>
          <w:color w:val="000000" w:themeColor="text1"/>
        </w:rPr>
        <w:t xml:space="preserve">. O Manual recomenda que “novos desenhos ou recursos de desenhos aprimorados podem influenciar a “aparência” de um produto e, consequentemente, aumentar a utilidade do usuário, por exemplo, por meio de uma mudança substancial no desenho que cria uma resposta emocional positiva”. No entanto, destaca ser improvável que pequenas alterações no projeto levem a bens ou serviços que diferem significativamente dos anteriores. </w:t>
      </w:r>
    </w:p>
    <w:p w14:paraId="790DFDEF" w14:textId="1F77CF6D" w:rsidR="000B6C9A" w:rsidRPr="00282C3E" w:rsidRDefault="000B6C9A" w:rsidP="00282C3E">
      <w:pPr>
        <w:spacing w:after="120" w:line="324" w:lineRule="auto"/>
        <w:ind w:firstLine="567"/>
        <w:jc w:val="both"/>
        <w:textAlignment w:val="center"/>
        <w:rPr>
          <w:rFonts w:cs="Univers LT Std 55"/>
          <w:color w:val="000000" w:themeColor="text1"/>
        </w:rPr>
      </w:pPr>
      <w:r w:rsidRPr="00282C3E">
        <w:rPr>
          <w:rFonts w:cs="Univers LT Std 55"/>
          <w:color w:val="000000" w:themeColor="text1"/>
        </w:rPr>
        <w:t xml:space="preserve">Deste modo, somente as mudanças significativas em desenho seriam consideradas inovação de produto, ao passo que mudanças puramente estéticas, sem nenhuma adição de funcionalidade ou características, seria considerada uma inovação de </w:t>
      </w:r>
      <w:r w:rsidRPr="0060301D">
        <w:rPr>
          <w:rFonts w:cs="Univers LT Std 55"/>
          <w:i/>
          <w:iCs/>
          <w:color w:val="000000" w:themeColor="text1"/>
        </w:rPr>
        <w:t>marketing</w:t>
      </w:r>
      <w:r w:rsidR="006F4D8F">
        <w:rPr>
          <w:rFonts w:cs="Univers LT Std 55"/>
          <w:color w:val="000000" w:themeColor="text1"/>
        </w:rPr>
        <w:t xml:space="preserve">, </w:t>
      </w:r>
      <w:r w:rsidR="002C766A">
        <w:rPr>
          <w:rFonts w:cs="Univers LT Std 55"/>
          <w:color w:val="000000" w:themeColor="text1"/>
        </w:rPr>
        <w:t>e</w:t>
      </w:r>
      <w:r w:rsidR="006F4D8F">
        <w:rPr>
          <w:rFonts w:cs="Univers LT Std 55"/>
          <w:color w:val="000000" w:themeColor="text1"/>
        </w:rPr>
        <w:t xml:space="preserve">, portanto, de </w:t>
      </w:r>
      <w:proofErr w:type="spellStart"/>
      <w:r w:rsidR="006F4D8F">
        <w:rPr>
          <w:rFonts w:cs="Univers LT Std 55"/>
          <w:color w:val="000000" w:themeColor="text1"/>
        </w:rPr>
        <w:t>processo</w:t>
      </w:r>
      <w:proofErr w:type="spellEnd"/>
      <w:r w:rsidR="006F4D8F">
        <w:rPr>
          <w:rFonts w:cs="Univers LT Std 55"/>
          <w:color w:val="000000" w:themeColor="text1"/>
        </w:rPr>
        <w:t xml:space="preserve"> de negócios.</w:t>
      </w:r>
    </w:p>
    <w:p w14:paraId="28D3BFB9" w14:textId="77777777" w:rsidR="000B6C9A" w:rsidRPr="00282C3E" w:rsidRDefault="000B6C9A" w:rsidP="00282C3E">
      <w:pPr>
        <w:spacing w:after="120" w:line="324" w:lineRule="auto"/>
        <w:ind w:firstLine="567"/>
        <w:jc w:val="both"/>
        <w:textAlignment w:val="center"/>
        <w:rPr>
          <w:rFonts w:cs="Univers LT Std 55"/>
          <w:color w:val="000000" w:themeColor="text1"/>
        </w:rPr>
      </w:pPr>
      <w:r w:rsidRPr="00282C3E">
        <w:rPr>
          <w:rFonts w:cs="Univers LT Std 55"/>
          <w:color w:val="000000" w:themeColor="text1"/>
        </w:rPr>
        <w:t xml:space="preserve">Uma inovação de </w:t>
      </w:r>
      <w:proofErr w:type="spellStart"/>
      <w:r w:rsidRPr="00282C3E">
        <w:rPr>
          <w:rFonts w:cs="Univers LT Std 55"/>
          <w:color w:val="000000" w:themeColor="text1"/>
        </w:rPr>
        <w:t>processo</w:t>
      </w:r>
      <w:proofErr w:type="spellEnd"/>
      <w:r w:rsidRPr="00282C3E">
        <w:rPr>
          <w:rFonts w:cs="Univers LT Std 55"/>
          <w:color w:val="000000" w:themeColor="text1"/>
        </w:rPr>
        <w:t xml:space="preserve"> de negócios é um processo de negócios novo ou aprimorado para uma ou mais funções de negócios que diferem significativamente dos processos de negócios anteriores da empresa e que foi colocado em uso pela empresa. </w:t>
      </w:r>
    </w:p>
    <w:p w14:paraId="5E6EE676" w14:textId="77777777" w:rsidR="000B6C9A" w:rsidRPr="00282C3E" w:rsidRDefault="000B6C9A" w:rsidP="00282C3E">
      <w:pPr>
        <w:spacing w:after="120" w:line="324" w:lineRule="auto"/>
        <w:ind w:firstLine="567"/>
        <w:jc w:val="both"/>
        <w:textAlignment w:val="center"/>
        <w:rPr>
          <w:rFonts w:cs="Univers LT Std 55"/>
          <w:color w:val="000000" w:themeColor="text1"/>
        </w:rPr>
      </w:pPr>
      <w:r w:rsidRPr="00282C3E">
        <w:rPr>
          <w:rFonts w:cs="Univers LT Std 55"/>
          <w:color w:val="000000" w:themeColor="text1"/>
        </w:rPr>
        <w:t xml:space="preserve">Estes processos, além de trazerem novos objetos de observação das funções de negócios das empresas, passam a observar as categorias de processos de produção, organizacionais e </w:t>
      </w:r>
      <w:r w:rsidRPr="0060301D">
        <w:rPr>
          <w:rFonts w:cs="Univers LT Std 55"/>
          <w:i/>
          <w:iCs/>
          <w:color w:val="000000" w:themeColor="text1"/>
        </w:rPr>
        <w:t xml:space="preserve">marketing </w:t>
      </w:r>
      <w:r w:rsidRPr="00282C3E">
        <w:rPr>
          <w:rFonts w:cs="Univers LT Std 55"/>
          <w:color w:val="000000" w:themeColor="text1"/>
        </w:rPr>
        <w:t xml:space="preserve">a partir de uma perspectiva analítica mais integrada às demais funções da empresa. </w:t>
      </w:r>
    </w:p>
    <w:p w14:paraId="5F8C16EE" w14:textId="77777777" w:rsidR="000B6C9A" w:rsidRPr="00282C3E" w:rsidRDefault="000B6C9A" w:rsidP="00282C3E">
      <w:pPr>
        <w:spacing w:after="120" w:line="324" w:lineRule="auto"/>
        <w:ind w:firstLine="567"/>
        <w:jc w:val="both"/>
        <w:textAlignment w:val="center"/>
        <w:rPr>
          <w:rFonts w:cs="Univers LT Std 55"/>
          <w:color w:val="000000" w:themeColor="text1"/>
        </w:rPr>
      </w:pPr>
      <w:r w:rsidRPr="00282C3E">
        <w:rPr>
          <w:rFonts w:cs="Univers LT Std 55"/>
          <w:color w:val="000000" w:themeColor="text1"/>
        </w:rPr>
        <w:t xml:space="preserve">As principais funções de negócios apontadas pelo Manual cujos processos podem ser objetos de atividade de inovação são: 1) Produção de bens ou serviços; 2) Distribuição e logística; 3) </w:t>
      </w:r>
      <w:r w:rsidRPr="0060301D">
        <w:rPr>
          <w:rFonts w:cs="Univers LT Std 55"/>
          <w:i/>
          <w:iCs/>
          <w:color w:val="000000" w:themeColor="text1"/>
        </w:rPr>
        <w:t>Marketing</w:t>
      </w:r>
      <w:r w:rsidRPr="00282C3E">
        <w:rPr>
          <w:rFonts w:cs="Univers LT Std 55"/>
          <w:color w:val="000000" w:themeColor="text1"/>
        </w:rPr>
        <w:t xml:space="preserve"> e vendas (e pós-vendas); 4) Sistemas de Informação e Comunicação; 5) Administração e gestão; e 6) Desenvolvimento de produto e </w:t>
      </w:r>
      <w:proofErr w:type="spellStart"/>
      <w:r w:rsidRPr="00282C3E">
        <w:rPr>
          <w:rFonts w:cs="Univers LT Std 55"/>
          <w:color w:val="000000" w:themeColor="text1"/>
        </w:rPr>
        <w:t>processo</w:t>
      </w:r>
      <w:proofErr w:type="spellEnd"/>
      <w:r w:rsidRPr="00282C3E">
        <w:rPr>
          <w:rFonts w:cs="Univers LT Std 55"/>
          <w:color w:val="000000" w:themeColor="text1"/>
        </w:rPr>
        <w:t xml:space="preserve"> de negócios.</w:t>
      </w:r>
    </w:p>
    <w:p w14:paraId="1C588F0A" w14:textId="77777777" w:rsidR="000B6C9A" w:rsidRPr="00282C3E" w:rsidRDefault="000B6C9A" w:rsidP="00282C3E">
      <w:pPr>
        <w:spacing w:after="120" w:line="324" w:lineRule="auto"/>
        <w:ind w:firstLine="567"/>
        <w:jc w:val="both"/>
        <w:textAlignment w:val="center"/>
        <w:rPr>
          <w:rFonts w:cs="Univers LT Std 55"/>
          <w:color w:val="000000" w:themeColor="text1"/>
        </w:rPr>
      </w:pPr>
      <w:r w:rsidRPr="00282C3E">
        <w:rPr>
          <w:rFonts w:cs="Univers LT Std 55"/>
          <w:color w:val="000000" w:themeColor="text1"/>
        </w:rPr>
        <w:t xml:space="preserve">O Manual de Oslo (ORGANISATION FOR ECONOMIC CO-OPERATION AND DEVELOPMENT, 2018) aponta que esta lista é suficientemente breve para uso em pesquisas e oferece comparabilidade moderada com as definições de inovações de </w:t>
      </w:r>
      <w:r w:rsidRPr="00282C3E">
        <w:rPr>
          <w:rFonts w:cs="Univers LT Std 55"/>
          <w:color w:val="000000" w:themeColor="text1"/>
        </w:rPr>
        <w:lastRenderedPageBreak/>
        <w:t xml:space="preserve">processo, organizacionais e de </w:t>
      </w:r>
      <w:r w:rsidRPr="0060301D">
        <w:rPr>
          <w:rFonts w:cs="Univers LT Std 55"/>
          <w:i/>
          <w:iCs/>
          <w:color w:val="000000" w:themeColor="text1"/>
        </w:rPr>
        <w:t>marketing</w:t>
      </w:r>
      <w:r w:rsidRPr="00282C3E">
        <w:rPr>
          <w:rFonts w:cs="Univers LT Std 55"/>
          <w:color w:val="000000" w:themeColor="text1"/>
        </w:rPr>
        <w:t xml:space="preserve"> da terceira edição do Manual de Oslo. Portanto, aplicações mais detalhadas dessa taxonomia podem melhorar a comparabilidade com os resultados das pesquisas sobre inovação que seguiram a terceira edição do Manual. </w:t>
      </w:r>
    </w:p>
    <w:p w14:paraId="0C743FAA" w14:textId="46B8D83B" w:rsidR="000B6C9A" w:rsidRPr="00282C3E" w:rsidRDefault="000B6C9A" w:rsidP="00282C3E">
      <w:pPr>
        <w:spacing w:after="120" w:line="324" w:lineRule="auto"/>
        <w:ind w:firstLine="567"/>
        <w:jc w:val="both"/>
        <w:textAlignment w:val="center"/>
        <w:rPr>
          <w:rFonts w:cs="Univers LT Std 55"/>
          <w:color w:val="000000" w:themeColor="text1"/>
        </w:rPr>
      </w:pPr>
      <w:r w:rsidRPr="00282C3E">
        <w:rPr>
          <w:rFonts w:cs="Univers LT Std 55"/>
          <w:color w:val="000000" w:themeColor="text1"/>
        </w:rPr>
        <w:t xml:space="preserve">Nesse sentido, a pesquisa de inovação da Comunidade Europeia – CIS 2018 buscou adaptar as novas questões de modo a aproximar as variáveis propostas àquelas das categorias de produto, processo, organizacional e </w:t>
      </w:r>
      <w:r w:rsidRPr="0060301D">
        <w:rPr>
          <w:rFonts w:cs="Univers LT Std 55"/>
          <w:i/>
          <w:iCs/>
          <w:color w:val="000000" w:themeColor="text1"/>
        </w:rPr>
        <w:t>marketing</w:t>
      </w:r>
      <w:r w:rsidRPr="00282C3E">
        <w:rPr>
          <w:rFonts w:cs="Univers LT Std 55"/>
          <w:color w:val="000000" w:themeColor="text1"/>
        </w:rPr>
        <w:t xml:space="preserve"> baseada na terceira edição do Manual de Oslo, de modo a minimizar o impacto da quebra de série e buscar relativa comparabilidade com a edição anterior.</w:t>
      </w:r>
    </w:p>
    <w:p w14:paraId="62BB05BE" w14:textId="4D13CDFC" w:rsidR="000B6C9A" w:rsidRPr="00282C3E" w:rsidRDefault="000B6C9A" w:rsidP="00282C3E">
      <w:pPr>
        <w:spacing w:after="120" w:line="324" w:lineRule="auto"/>
        <w:ind w:firstLine="567"/>
        <w:jc w:val="both"/>
        <w:textAlignment w:val="center"/>
        <w:rPr>
          <w:rFonts w:cs="Univers LT Std 55"/>
          <w:color w:val="000000" w:themeColor="text1"/>
        </w:rPr>
      </w:pPr>
      <w:r w:rsidRPr="00282C3E">
        <w:rPr>
          <w:rFonts w:cs="Univers LT Std 55"/>
          <w:color w:val="000000" w:themeColor="text1"/>
        </w:rPr>
        <w:t xml:space="preserve">Assim, as novas variáveis resultantes consubstanciadas nas inovações de processos de negócios foram assim definidas a partir da edição 2018 da </w:t>
      </w:r>
      <w:r w:rsidRPr="0060301D">
        <w:rPr>
          <w:rFonts w:cs="Univers LT Std 55"/>
          <w:i/>
          <w:iCs/>
          <w:color w:val="000000" w:themeColor="text1"/>
        </w:rPr>
        <w:t xml:space="preserve">Community </w:t>
      </w:r>
      <w:proofErr w:type="spellStart"/>
      <w:r w:rsidRPr="0060301D">
        <w:rPr>
          <w:rFonts w:cs="Univers LT Std 55"/>
          <w:i/>
          <w:iCs/>
          <w:color w:val="000000" w:themeColor="text1"/>
        </w:rPr>
        <w:t>Innovation</w:t>
      </w:r>
      <w:proofErr w:type="spellEnd"/>
      <w:r w:rsidRPr="0060301D">
        <w:rPr>
          <w:rFonts w:cs="Univers LT Std 55"/>
          <w:i/>
          <w:iCs/>
          <w:color w:val="000000" w:themeColor="text1"/>
        </w:rPr>
        <w:t xml:space="preserve"> </w:t>
      </w:r>
      <w:proofErr w:type="spellStart"/>
      <w:r w:rsidRPr="0060301D">
        <w:rPr>
          <w:rFonts w:cs="Univers LT Std 55"/>
          <w:i/>
          <w:iCs/>
          <w:color w:val="000000" w:themeColor="text1"/>
        </w:rPr>
        <w:t>Survey</w:t>
      </w:r>
      <w:proofErr w:type="spellEnd"/>
      <w:r w:rsidRPr="00282C3E">
        <w:rPr>
          <w:rFonts w:cs="Univers LT Std 55"/>
          <w:color w:val="000000" w:themeColor="text1"/>
        </w:rPr>
        <w:t xml:space="preserve"> – CIS:</w:t>
      </w:r>
    </w:p>
    <w:p w14:paraId="3BD83193" w14:textId="77777777" w:rsidR="000B6C9A" w:rsidRPr="000B6C9A" w:rsidRDefault="000B6C9A" w:rsidP="000B6C9A">
      <w:pPr>
        <w:numPr>
          <w:ilvl w:val="0"/>
          <w:numId w:val="21"/>
        </w:numPr>
        <w:suppressAutoHyphens w:val="0"/>
        <w:autoSpaceDE w:val="0"/>
        <w:autoSpaceDN w:val="0"/>
        <w:adjustRightInd w:val="0"/>
        <w:spacing w:before="120" w:after="60" w:line="280" w:lineRule="atLeast"/>
        <w:jc w:val="both"/>
        <w:textAlignment w:val="center"/>
        <w:rPr>
          <w:rFonts w:cs="Arial"/>
          <w:color w:val="000000"/>
          <w:lang w:eastAsia="zh-CN"/>
        </w:rPr>
      </w:pPr>
      <w:r w:rsidRPr="000B6C9A">
        <w:rPr>
          <w:rFonts w:cs="Arial"/>
          <w:color w:val="000000"/>
          <w:lang w:eastAsia="zh-CN"/>
        </w:rPr>
        <w:t>Métodos para produzir bens ou fornecer serviços;</w:t>
      </w:r>
    </w:p>
    <w:p w14:paraId="6FF2AF4A" w14:textId="77777777" w:rsidR="000B6C9A" w:rsidRPr="000B6C9A" w:rsidRDefault="000B6C9A" w:rsidP="000B6C9A">
      <w:pPr>
        <w:numPr>
          <w:ilvl w:val="0"/>
          <w:numId w:val="21"/>
        </w:numPr>
        <w:suppressAutoHyphens w:val="0"/>
        <w:autoSpaceDE w:val="0"/>
        <w:autoSpaceDN w:val="0"/>
        <w:adjustRightInd w:val="0"/>
        <w:spacing w:before="120" w:after="60" w:line="280" w:lineRule="atLeast"/>
        <w:jc w:val="both"/>
        <w:textAlignment w:val="center"/>
        <w:rPr>
          <w:rFonts w:cs="Arial"/>
          <w:color w:val="000000"/>
          <w:lang w:eastAsia="zh-CN"/>
        </w:rPr>
      </w:pPr>
      <w:r w:rsidRPr="000B6C9A">
        <w:rPr>
          <w:rFonts w:cs="Arial"/>
          <w:color w:val="000000"/>
          <w:lang w:eastAsia="zh-CN"/>
        </w:rPr>
        <w:t xml:space="preserve">Métodos de logística, entrega e distribuição; </w:t>
      </w:r>
    </w:p>
    <w:p w14:paraId="4C3B9062" w14:textId="77777777" w:rsidR="000B6C9A" w:rsidRPr="000B6C9A" w:rsidRDefault="000B6C9A" w:rsidP="000B6C9A">
      <w:pPr>
        <w:numPr>
          <w:ilvl w:val="0"/>
          <w:numId w:val="21"/>
        </w:numPr>
        <w:suppressAutoHyphens w:val="0"/>
        <w:autoSpaceDE w:val="0"/>
        <w:autoSpaceDN w:val="0"/>
        <w:adjustRightInd w:val="0"/>
        <w:spacing w:before="120" w:after="60" w:line="280" w:lineRule="atLeast"/>
        <w:jc w:val="both"/>
        <w:textAlignment w:val="center"/>
        <w:rPr>
          <w:rFonts w:cs="Arial"/>
          <w:color w:val="000000"/>
          <w:lang w:eastAsia="zh-CN"/>
        </w:rPr>
      </w:pPr>
      <w:r w:rsidRPr="000B6C9A">
        <w:rPr>
          <w:rFonts w:cs="Arial"/>
          <w:color w:val="000000"/>
          <w:lang w:eastAsia="zh-CN"/>
        </w:rPr>
        <w:t>Métodos para processamento ou comunicação de informação;</w:t>
      </w:r>
    </w:p>
    <w:p w14:paraId="241EEC06" w14:textId="77777777" w:rsidR="000B6C9A" w:rsidRPr="000B6C9A" w:rsidRDefault="000B6C9A" w:rsidP="000B6C9A">
      <w:pPr>
        <w:numPr>
          <w:ilvl w:val="0"/>
          <w:numId w:val="21"/>
        </w:numPr>
        <w:suppressAutoHyphens w:val="0"/>
        <w:autoSpaceDE w:val="0"/>
        <w:autoSpaceDN w:val="0"/>
        <w:adjustRightInd w:val="0"/>
        <w:spacing w:before="120" w:after="60" w:line="280" w:lineRule="atLeast"/>
        <w:jc w:val="both"/>
        <w:textAlignment w:val="center"/>
        <w:rPr>
          <w:rFonts w:cs="Arial"/>
          <w:color w:val="000000"/>
          <w:lang w:eastAsia="zh-CN"/>
        </w:rPr>
      </w:pPr>
      <w:r w:rsidRPr="000B6C9A">
        <w:rPr>
          <w:rFonts w:cs="Arial"/>
          <w:color w:val="000000"/>
          <w:lang w:eastAsia="zh-CN"/>
        </w:rPr>
        <w:t>Métodos de contabilidade ou outras operações administrativas;</w:t>
      </w:r>
    </w:p>
    <w:p w14:paraId="515175A6" w14:textId="77777777" w:rsidR="000B6C9A" w:rsidRPr="000B6C9A" w:rsidRDefault="000B6C9A" w:rsidP="000B6C9A">
      <w:pPr>
        <w:numPr>
          <w:ilvl w:val="0"/>
          <w:numId w:val="21"/>
        </w:numPr>
        <w:suppressAutoHyphens w:val="0"/>
        <w:autoSpaceDE w:val="0"/>
        <w:autoSpaceDN w:val="0"/>
        <w:adjustRightInd w:val="0"/>
        <w:spacing w:before="120" w:after="60" w:line="280" w:lineRule="atLeast"/>
        <w:jc w:val="both"/>
        <w:textAlignment w:val="center"/>
        <w:rPr>
          <w:rFonts w:cs="Arial"/>
          <w:color w:val="000000"/>
          <w:lang w:eastAsia="zh-CN"/>
        </w:rPr>
      </w:pPr>
      <w:r w:rsidRPr="000B6C9A">
        <w:rPr>
          <w:rFonts w:cs="Arial"/>
          <w:color w:val="000000"/>
          <w:lang w:eastAsia="zh-CN"/>
        </w:rPr>
        <w:t xml:space="preserve">Práticas de gestão para organizar procedimentos ou relações externas; </w:t>
      </w:r>
    </w:p>
    <w:p w14:paraId="3D1B487B" w14:textId="77777777" w:rsidR="000B6C9A" w:rsidRPr="000B6C9A" w:rsidRDefault="000B6C9A" w:rsidP="000B6C9A">
      <w:pPr>
        <w:numPr>
          <w:ilvl w:val="0"/>
          <w:numId w:val="21"/>
        </w:numPr>
        <w:suppressAutoHyphens w:val="0"/>
        <w:autoSpaceDE w:val="0"/>
        <w:autoSpaceDN w:val="0"/>
        <w:adjustRightInd w:val="0"/>
        <w:spacing w:before="120" w:after="60" w:line="280" w:lineRule="atLeast"/>
        <w:jc w:val="both"/>
        <w:textAlignment w:val="center"/>
        <w:rPr>
          <w:rFonts w:cs="Arial"/>
          <w:color w:val="000000"/>
          <w:lang w:eastAsia="zh-CN"/>
        </w:rPr>
      </w:pPr>
      <w:r w:rsidRPr="000B6C9A">
        <w:rPr>
          <w:rFonts w:cs="Arial"/>
          <w:color w:val="000000"/>
          <w:lang w:eastAsia="zh-CN"/>
        </w:rPr>
        <w:t>Métodos de organização do trabalho, de tomada de decisão ou de gestão de recursos humanos; e</w:t>
      </w:r>
    </w:p>
    <w:p w14:paraId="5AB87518" w14:textId="77777777" w:rsidR="000B6C9A" w:rsidRPr="000B6C9A" w:rsidRDefault="000B6C9A" w:rsidP="000B6C9A">
      <w:pPr>
        <w:numPr>
          <w:ilvl w:val="0"/>
          <w:numId w:val="21"/>
        </w:numPr>
        <w:suppressAutoHyphens w:val="0"/>
        <w:autoSpaceDE w:val="0"/>
        <w:autoSpaceDN w:val="0"/>
        <w:adjustRightInd w:val="0"/>
        <w:spacing w:before="120" w:after="60" w:line="280" w:lineRule="atLeast"/>
        <w:jc w:val="both"/>
        <w:textAlignment w:val="center"/>
        <w:rPr>
          <w:rFonts w:cs="Arial"/>
          <w:color w:val="000000"/>
          <w:lang w:eastAsia="zh-CN"/>
        </w:rPr>
      </w:pPr>
      <w:r w:rsidRPr="000B6C9A">
        <w:rPr>
          <w:rFonts w:cs="Arial"/>
          <w:color w:val="000000"/>
          <w:lang w:eastAsia="zh-CN"/>
        </w:rPr>
        <w:t xml:space="preserve">Métodos de </w:t>
      </w:r>
      <w:r w:rsidRPr="000B6C9A">
        <w:rPr>
          <w:rFonts w:cs="Arial"/>
          <w:i/>
          <w:iCs/>
          <w:color w:val="000000"/>
          <w:lang w:eastAsia="zh-CN"/>
        </w:rPr>
        <w:t>marketing</w:t>
      </w:r>
      <w:r w:rsidRPr="000B6C9A">
        <w:rPr>
          <w:rFonts w:cs="Arial"/>
          <w:color w:val="000000"/>
          <w:lang w:eastAsia="zh-CN"/>
        </w:rPr>
        <w:t xml:space="preserve"> para promoção, embalagem, preços, colocação de produtos ou serviços pós-venda.</w:t>
      </w:r>
    </w:p>
    <w:p w14:paraId="7170EE76" w14:textId="77777777" w:rsidR="000B6C9A" w:rsidRPr="000B6C9A" w:rsidRDefault="000B6C9A" w:rsidP="000B6C9A">
      <w:pPr>
        <w:suppressAutoHyphens w:val="0"/>
        <w:autoSpaceDE w:val="0"/>
        <w:autoSpaceDN w:val="0"/>
        <w:adjustRightInd w:val="0"/>
        <w:spacing w:before="120" w:after="60" w:line="280" w:lineRule="atLeast"/>
        <w:ind w:left="1069"/>
        <w:jc w:val="both"/>
        <w:textAlignment w:val="center"/>
        <w:rPr>
          <w:rFonts w:cs="Arial"/>
          <w:color w:val="000000"/>
          <w:lang w:eastAsia="zh-CN"/>
        </w:rPr>
      </w:pPr>
    </w:p>
    <w:p w14:paraId="14790F6B" w14:textId="3450011C" w:rsidR="000B6C9A" w:rsidRDefault="000B6C9A" w:rsidP="000B6C9A">
      <w:pPr>
        <w:spacing w:after="120" w:line="324" w:lineRule="auto"/>
        <w:ind w:firstLine="567"/>
        <w:jc w:val="both"/>
        <w:textAlignment w:val="center"/>
        <w:rPr>
          <w:rFonts w:cs="Arial"/>
          <w:lang w:eastAsia="zh-CN"/>
        </w:rPr>
      </w:pPr>
      <w:r w:rsidRPr="000B6C9A">
        <w:rPr>
          <w:rFonts w:cs="Arial"/>
          <w:lang w:eastAsia="zh-CN"/>
        </w:rPr>
        <w:t>A Figura 1 resume</w:t>
      </w:r>
      <w:r>
        <w:rPr>
          <w:rFonts w:cs="Arial"/>
          <w:lang w:eastAsia="zh-CN"/>
        </w:rPr>
        <w:t>, de forma simplificada,</w:t>
      </w:r>
      <w:r w:rsidRPr="000B6C9A">
        <w:rPr>
          <w:rFonts w:cs="Arial"/>
          <w:lang w:eastAsia="zh-CN"/>
        </w:rPr>
        <w:t xml:space="preserve"> a perspectiva analítica das categorias de inovação entre a terceira e quarta edição do Manual de Oslo.</w:t>
      </w:r>
    </w:p>
    <w:p w14:paraId="03513ABD" w14:textId="77777777" w:rsidR="000B6C9A" w:rsidRPr="000B6C9A" w:rsidRDefault="000B6C9A" w:rsidP="000B6C9A">
      <w:pPr>
        <w:spacing w:before="360" w:after="120" w:line="324" w:lineRule="auto"/>
        <w:jc w:val="both"/>
        <w:textAlignment w:val="center"/>
        <w:rPr>
          <w:rFonts w:cs="Arial"/>
          <w:b/>
          <w:bCs/>
          <w:lang w:eastAsia="zh-CN"/>
        </w:rPr>
      </w:pPr>
      <w:r w:rsidRPr="000B6C9A">
        <w:rPr>
          <w:rFonts w:cs="Arial"/>
          <w:b/>
          <w:bCs/>
          <w:lang w:eastAsia="zh-CN"/>
        </w:rPr>
        <w:t>Figura 1 – Categorias de Inovação segundo as distintas versões do Manual de Oslo</w:t>
      </w:r>
    </w:p>
    <w:p w14:paraId="5E472758" w14:textId="77777777" w:rsidR="000B6C9A" w:rsidRPr="000B6C9A" w:rsidRDefault="000B6C9A" w:rsidP="000B6C9A">
      <w:pPr>
        <w:spacing w:before="400" w:after="240" w:line="324" w:lineRule="auto"/>
        <w:ind w:firstLine="567"/>
        <w:jc w:val="both"/>
        <w:textAlignment w:val="center"/>
        <w:rPr>
          <w:rFonts w:cs="Univers LT Std 55"/>
          <w:color w:val="000000"/>
        </w:rPr>
      </w:pPr>
      <w:r w:rsidRPr="000B6C9A">
        <w:rPr>
          <w:rFonts w:cs="Univers LT Std 55"/>
          <w:noProof/>
          <w:color w:val="000000"/>
        </w:rPr>
        <w:drawing>
          <wp:inline distT="0" distB="0" distL="0" distR="0" wp14:anchorId="732010E2" wp14:editId="4261B077">
            <wp:extent cx="4453890" cy="1655017"/>
            <wp:effectExtent l="0" t="0" r="3810" b="2540"/>
            <wp:docPr id="2" name="Imagem 2" descr="Interface gráfica do usuário, Texto, Aplicativo, chat ou mensagem de texto&#10;&#10;Descrição gerada automa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Imagem 2" descr="Interface gráfica do usuário, Texto, Aplicativo, chat ou mensagem de texto&#10;&#10;Descrição gerada automaticamente"/>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4472138" cy="1661798"/>
                    </a:xfrm>
                    <a:prstGeom prst="rect">
                      <a:avLst/>
                    </a:prstGeom>
                    <a:noFill/>
                  </pic:spPr>
                </pic:pic>
              </a:graphicData>
            </a:graphic>
          </wp:inline>
        </w:drawing>
      </w:r>
    </w:p>
    <w:p w14:paraId="6ABD4E22" w14:textId="77777777" w:rsidR="000B6C9A" w:rsidRDefault="000B6C9A" w:rsidP="000B6C9A">
      <w:pPr>
        <w:spacing w:after="120" w:line="324" w:lineRule="auto"/>
        <w:ind w:firstLine="567"/>
        <w:jc w:val="both"/>
        <w:textAlignment w:val="center"/>
        <w:rPr>
          <w:rFonts w:cs="Univers LT Std 55"/>
          <w:color w:val="000000"/>
          <w:sz w:val="16"/>
          <w:szCs w:val="16"/>
        </w:rPr>
      </w:pPr>
      <w:r w:rsidRPr="000B6C9A">
        <w:rPr>
          <w:rFonts w:cs="Univers LT Std 55"/>
          <w:color w:val="000000"/>
          <w:sz w:val="16"/>
          <w:szCs w:val="16"/>
          <w:lang w:val="en-US"/>
        </w:rPr>
        <w:t>Fonte: ORGANISATION FOR ECONOMIC CO-OPERATION AND DEVELOPMENT (20</w:t>
      </w:r>
      <w:r w:rsidRPr="000B6C9A">
        <w:rPr>
          <w:rFonts w:cs="Arial"/>
          <w:color w:val="000000"/>
          <w:sz w:val="16"/>
          <w:szCs w:val="16"/>
          <w:lang w:val="en-US" w:eastAsia="zh-CN"/>
        </w:rPr>
        <w:t>18)</w:t>
      </w:r>
      <w:r w:rsidRPr="000B6C9A">
        <w:rPr>
          <w:rFonts w:cs="Univers LT Std 55"/>
          <w:color w:val="000000"/>
          <w:sz w:val="16"/>
          <w:szCs w:val="16"/>
          <w:lang w:val="en-US"/>
        </w:rPr>
        <w:t xml:space="preserve">. </w:t>
      </w:r>
      <w:r w:rsidRPr="000B6C9A">
        <w:rPr>
          <w:rFonts w:cs="Univers LT Std 55"/>
          <w:color w:val="000000"/>
          <w:sz w:val="16"/>
          <w:szCs w:val="16"/>
        </w:rPr>
        <w:t>Adaptado.</w:t>
      </w:r>
    </w:p>
    <w:p w14:paraId="7933AB2E" w14:textId="77777777" w:rsidR="000B6C9A" w:rsidRDefault="000B6C9A" w:rsidP="000B6C9A">
      <w:pPr>
        <w:spacing w:after="120" w:line="324" w:lineRule="auto"/>
        <w:ind w:firstLine="567"/>
        <w:jc w:val="both"/>
        <w:textAlignment w:val="center"/>
        <w:rPr>
          <w:rFonts w:cs="Univers LT Std 55"/>
          <w:color w:val="000000"/>
          <w:sz w:val="16"/>
          <w:szCs w:val="16"/>
        </w:rPr>
      </w:pPr>
    </w:p>
    <w:p w14:paraId="7B6B6629" w14:textId="77777777" w:rsidR="000B6C9A" w:rsidRPr="000B6C9A" w:rsidRDefault="000B6C9A" w:rsidP="000B6C9A">
      <w:pPr>
        <w:spacing w:before="400" w:after="240" w:line="280" w:lineRule="atLeast"/>
        <w:textAlignment w:val="center"/>
        <w:outlineLvl w:val="0"/>
        <w:rPr>
          <w:rFonts w:cs="Univers LT Std 45 Light"/>
          <w:b/>
          <w:bCs/>
          <w:color w:val="5F5F5F"/>
          <w:sz w:val="28"/>
          <w:szCs w:val="28"/>
        </w:rPr>
      </w:pPr>
      <w:r w:rsidRPr="000B6C9A">
        <w:rPr>
          <w:rFonts w:cs="Univers LT Std 45 Light"/>
          <w:b/>
          <w:bCs/>
          <w:color w:val="5F5F5F"/>
          <w:sz w:val="28"/>
          <w:szCs w:val="28"/>
        </w:rPr>
        <w:lastRenderedPageBreak/>
        <w:t xml:space="preserve">Manual </w:t>
      </w:r>
      <w:proofErr w:type="spellStart"/>
      <w:r w:rsidRPr="000B6C9A">
        <w:rPr>
          <w:rFonts w:cs="Univers LT Std 45 Light"/>
          <w:b/>
          <w:bCs/>
          <w:color w:val="5F5F5F"/>
          <w:sz w:val="28"/>
          <w:szCs w:val="28"/>
        </w:rPr>
        <w:t>Frascati</w:t>
      </w:r>
      <w:proofErr w:type="spellEnd"/>
      <w:r w:rsidRPr="000B6C9A">
        <w:rPr>
          <w:rFonts w:cs="Univers LT Std 45 Light"/>
          <w:b/>
          <w:bCs/>
          <w:color w:val="5F5F5F"/>
          <w:sz w:val="28"/>
          <w:szCs w:val="28"/>
        </w:rPr>
        <w:t xml:space="preserve"> </w:t>
      </w:r>
    </w:p>
    <w:p w14:paraId="623B1DBE" w14:textId="77777777" w:rsidR="000B6C9A" w:rsidRPr="00D3315B" w:rsidRDefault="000B6C9A" w:rsidP="00D3315B">
      <w:pPr>
        <w:spacing w:after="120" w:line="324" w:lineRule="auto"/>
        <w:ind w:firstLine="567"/>
        <w:jc w:val="both"/>
        <w:textAlignment w:val="center"/>
        <w:rPr>
          <w:rFonts w:cs="Univers LT Std 55"/>
          <w:color w:val="000000" w:themeColor="text1"/>
        </w:rPr>
      </w:pPr>
      <w:r w:rsidRPr="00D3315B">
        <w:rPr>
          <w:rFonts w:cs="Univers LT Std 55"/>
          <w:color w:val="000000" w:themeColor="text1"/>
        </w:rPr>
        <w:t xml:space="preserve">O Manual </w:t>
      </w:r>
      <w:proofErr w:type="spellStart"/>
      <w:r w:rsidRPr="00D3315B">
        <w:rPr>
          <w:rFonts w:cs="Univers LT Std 55"/>
          <w:color w:val="000000" w:themeColor="text1"/>
        </w:rPr>
        <w:t>Frascati</w:t>
      </w:r>
      <w:proofErr w:type="spellEnd"/>
      <w:r w:rsidRPr="00D3315B">
        <w:rPr>
          <w:rFonts w:cs="Univers LT Std 55"/>
          <w:color w:val="000000" w:themeColor="text1"/>
        </w:rPr>
        <w:t xml:space="preserve"> é a principal referência metodológica internacional que fornece a base para uma linguagem comum sobre a Pesquisa e Desenvolvimento (P&amp;D) e seus resultados. </w:t>
      </w:r>
    </w:p>
    <w:p w14:paraId="10F0DCC4" w14:textId="77777777" w:rsidR="000B6C9A" w:rsidRPr="00D3315B" w:rsidRDefault="000B6C9A" w:rsidP="00D3315B">
      <w:pPr>
        <w:spacing w:after="120" w:line="324" w:lineRule="auto"/>
        <w:ind w:firstLine="567"/>
        <w:jc w:val="both"/>
        <w:textAlignment w:val="center"/>
        <w:rPr>
          <w:rFonts w:cs="Univers LT Std 55"/>
          <w:color w:val="000000" w:themeColor="text1"/>
        </w:rPr>
      </w:pPr>
      <w:r w:rsidRPr="00D3315B">
        <w:rPr>
          <w:rFonts w:cs="Univers LT Std 55"/>
          <w:color w:val="000000" w:themeColor="text1"/>
        </w:rPr>
        <w:t xml:space="preserve">Desde a revisão do Sistema de Contas Nacionais (SCN) de 2008, com a adoção explícita das definições e dados de Pesquisa e Desenvolvimento aportados no Manual de </w:t>
      </w:r>
      <w:proofErr w:type="spellStart"/>
      <w:r w:rsidRPr="00D3315B">
        <w:rPr>
          <w:rFonts w:cs="Univers LT Std 55"/>
          <w:color w:val="000000" w:themeColor="text1"/>
        </w:rPr>
        <w:t>Frascati</w:t>
      </w:r>
      <w:proofErr w:type="spellEnd"/>
      <w:r w:rsidRPr="00D3315B">
        <w:rPr>
          <w:rFonts w:cs="Univers LT Std 55"/>
          <w:color w:val="000000" w:themeColor="text1"/>
        </w:rPr>
        <w:t xml:space="preserve"> como base para o tratamento dos gastos em P&amp;D como parte da Formação Bruta de Capital, ou seja, como investimento, a necessidade de um tratamento estatístico cada vez mais apurado de suas atividades e, sobretudo, seus dispêndios, se tornou uma necessidade proeminente. </w:t>
      </w:r>
    </w:p>
    <w:p w14:paraId="0351FD69" w14:textId="42FD777F" w:rsidR="000B6C9A" w:rsidRPr="00D3315B" w:rsidRDefault="000B6C9A" w:rsidP="00D3315B">
      <w:pPr>
        <w:spacing w:after="120" w:line="324" w:lineRule="auto"/>
        <w:ind w:firstLine="567"/>
        <w:jc w:val="both"/>
        <w:textAlignment w:val="center"/>
        <w:rPr>
          <w:rFonts w:cs="Univers LT Std 55"/>
          <w:color w:val="000000" w:themeColor="text1"/>
        </w:rPr>
      </w:pPr>
      <w:r w:rsidRPr="00D3315B">
        <w:rPr>
          <w:rFonts w:cs="Univers LT Std 55"/>
          <w:color w:val="000000" w:themeColor="text1"/>
        </w:rPr>
        <w:t xml:space="preserve">A </w:t>
      </w:r>
      <w:proofErr w:type="spellStart"/>
      <w:r w:rsidR="00220E5A" w:rsidRPr="00220E5A">
        <w:rPr>
          <w:rFonts w:cs="Univers LT Std 55"/>
          <w:smallCaps/>
          <w:color w:val="000000" w:themeColor="text1"/>
        </w:rPr>
        <w:t>Pintec</w:t>
      </w:r>
      <w:proofErr w:type="spellEnd"/>
      <w:r w:rsidRPr="00D3315B">
        <w:rPr>
          <w:rFonts w:cs="Univers LT Std 55"/>
          <w:color w:val="000000" w:themeColor="text1"/>
        </w:rPr>
        <w:t xml:space="preserve"> Semestral está baseada na sétima edição do Manual </w:t>
      </w:r>
      <w:proofErr w:type="spellStart"/>
      <w:r w:rsidRPr="00D3315B">
        <w:rPr>
          <w:rFonts w:cs="Univers LT Std 55"/>
          <w:color w:val="000000" w:themeColor="text1"/>
        </w:rPr>
        <w:t>Frascati</w:t>
      </w:r>
      <w:proofErr w:type="spellEnd"/>
      <w:r w:rsidRPr="00D3315B">
        <w:rPr>
          <w:rFonts w:cs="Univers LT Std 55"/>
          <w:color w:val="000000" w:themeColor="text1"/>
        </w:rPr>
        <w:t>, publicada em 2015, segundo a qual:</w:t>
      </w:r>
    </w:p>
    <w:p w14:paraId="7B734D14" w14:textId="77777777" w:rsidR="000B6C9A" w:rsidRPr="000B6C9A" w:rsidRDefault="000B6C9A" w:rsidP="000B6C9A">
      <w:pPr>
        <w:autoSpaceDE w:val="0"/>
        <w:autoSpaceDN w:val="0"/>
        <w:adjustRightInd w:val="0"/>
        <w:spacing w:before="120" w:after="60"/>
        <w:ind w:left="1560"/>
        <w:jc w:val="both"/>
        <w:textAlignment w:val="center"/>
        <w:rPr>
          <w:rFonts w:cs="Arial"/>
          <w:iCs/>
          <w:color w:val="000000"/>
          <w:sz w:val="16"/>
          <w:szCs w:val="16"/>
          <w:lang w:eastAsia="zh-CN"/>
        </w:rPr>
      </w:pPr>
      <w:r w:rsidRPr="000B6C9A">
        <w:rPr>
          <w:rFonts w:cs="Arial"/>
          <w:iCs/>
          <w:color w:val="000000"/>
          <w:sz w:val="16"/>
          <w:szCs w:val="16"/>
          <w:lang w:eastAsia="zh-CN"/>
        </w:rPr>
        <w:t>Pesquisa e Desenvolvimento (P&amp;D) compreende o trabalho criativo, empreendido de forma sistemática, com o propósito de aumentar o estoque de conhecimentos, abrangendo o conhecimento da humanidade, da cultura e da sociedade, e para criar novas aplicações do conhecimento disponível (ORGANISATION FOR ECONOMIC CO-OPERATION AND DEVELOPMENT, 2015, p. 44, tradução nossa).</w:t>
      </w:r>
    </w:p>
    <w:p w14:paraId="1160F15B" w14:textId="77777777" w:rsidR="000B6C9A" w:rsidRPr="000B6C9A" w:rsidRDefault="000B6C9A" w:rsidP="000B6C9A">
      <w:pPr>
        <w:spacing w:before="440" w:after="240" w:line="280" w:lineRule="atLeast"/>
        <w:jc w:val="both"/>
        <w:textAlignment w:val="center"/>
        <w:rPr>
          <w:rFonts w:cs="Univers LT Std 45 Light"/>
          <w:b/>
          <w:bCs/>
          <w:color w:val="5F5F5F"/>
          <w:sz w:val="32"/>
          <w:szCs w:val="32"/>
        </w:rPr>
      </w:pPr>
      <w:bookmarkStart w:id="16" w:name="_Toc152160549"/>
      <w:r w:rsidRPr="000B6C9A">
        <w:rPr>
          <w:rFonts w:cs="Univers LT Std 45 Light"/>
          <w:b/>
          <w:bCs/>
          <w:color w:val="5F5F5F"/>
          <w:sz w:val="32"/>
          <w:szCs w:val="32"/>
        </w:rPr>
        <w:t>Temas abordados e conceituação das variáveis investigadas</w:t>
      </w:r>
      <w:bookmarkEnd w:id="16"/>
      <w:r w:rsidRPr="000B6C9A">
        <w:rPr>
          <w:rFonts w:cs="Univers LT Std 45 Light"/>
          <w:b/>
          <w:bCs/>
          <w:color w:val="5F5F5F"/>
          <w:sz w:val="32"/>
          <w:szCs w:val="32"/>
        </w:rPr>
        <w:t xml:space="preserve"> </w:t>
      </w:r>
    </w:p>
    <w:p w14:paraId="4F17E8A1" w14:textId="7032BB19" w:rsidR="000B6C9A" w:rsidRPr="00D3315B" w:rsidRDefault="000B6C9A" w:rsidP="000B6C9A">
      <w:pPr>
        <w:spacing w:after="120" w:line="324" w:lineRule="auto"/>
        <w:ind w:firstLine="567"/>
        <w:jc w:val="both"/>
        <w:textAlignment w:val="center"/>
        <w:rPr>
          <w:rFonts w:cs="Univers LT Std 55"/>
          <w:color w:val="000000" w:themeColor="text1"/>
        </w:rPr>
      </w:pPr>
      <w:r w:rsidRPr="00D3315B">
        <w:rPr>
          <w:rFonts w:cs="Univers LT Std 55"/>
          <w:color w:val="000000" w:themeColor="text1"/>
        </w:rPr>
        <w:t>A estrutura lógica do conteúdo do questionário</w:t>
      </w:r>
      <w:r w:rsidRPr="00B94678">
        <w:rPr>
          <w:rFonts w:cs="Univers LT Std 55"/>
          <w:color w:val="000000" w:themeColor="text1"/>
          <w:vertAlign w:val="superscript"/>
        </w:rPr>
        <w:footnoteReference w:id="3"/>
      </w:r>
      <w:r w:rsidRPr="00D3315B">
        <w:rPr>
          <w:rFonts w:cs="Univers LT Std 55"/>
          <w:color w:val="000000" w:themeColor="text1"/>
        </w:rPr>
        <w:t xml:space="preserve"> segue uma divisão por blocos, onde os temas da pesquisa estão organizados. Os principais tópicos abordados e as condições de habilitação das perguntas podem ser representados pelo fluxo apresentado na Figura 2 a seguir. </w:t>
      </w:r>
    </w:p>
    <w:p w14:paraId="15A13C34" w14:textId="77777777" w:rsidR="00103B3D" w:rsidRDefault="00103B3D" w:rsidP="000B6C9A">
      <w:pPr>
        <w:spacing w:after="120" w:line="324" w:lineRule="auto"/>
        <w:ind w:firstLine="567"/>
        <w:jc w:val="both"/>
        <w:textAlignment w:val="center"/>
        <w:rPr>
          <w:rFonts w:cs="Arial"/>
          <w:color w:val="000000"/>
        </w:rPr>
      </w:pPr>
    </w:p>
    <w:p w14:paraId="46979923" w14:textId="77777777" w:rsidR="00103B3D" w:rsidRDefault="00103B3D" w:rsidP="000B6C9A">
      <w:pPr>
        <w:spacing w:after="120" w:line="324" w:lineRule="auto"/>
        <w:ind w:firstLine="567"/>
        <w:jc w:val="both"/>
        <w:textAlignment w:val="center"/>
        <w:rPr>
          <w:rFonts w:cs="Arial"/>
          <w:color w:val="000000"/>
        </w:rPr>
      </w:pPr>
    </w:p>
    <w:p w14:paraId="21018998" w14:textId="77777777" w:rsidR="00103B3D" w:rsidRDefault="00103B3D" w:rsidP="000B6C9A">
      <w:pPr>
        <w:spacing w:after="120" w:line="324" w:lineRule="auto"/>
        <w:ind w:firstLine="567"/>
        <w:jc w:val="both"/>
        <w:textAlignment w:val="center"/>
        <w:rPr>
          <w:rFonts w:cs="Arial"/>
          <w:color w:val="000000"/>
        </w:rPr>
      </w:pPr>
    </w:p>
    <w:p w14:paraId="030C8CF7" w14:textId="77777777" w:rsidR="00103B3D" w:rsidRDefault="00103B3D" w:rsidP="000B6C9A">
      <w:pPr>
        <w:spacing w:after="120" w:line="324" w:lineRule="auto"/>
        <w:ind w:firstLine="567"/>
        <w:jc w:val="both"/>
        <w:textAlignment w:val="center"/>
        <w:rPr>
          <w:rFonts w:cs="Arial"/>
          <w:color w:val="000000"/>
        </w:rPr>
      </w:pPr>
    </w:p>
    <w:p w14:paraId="768A6C32" w14:textId="77777777" w:rsidR="00103B3D" w:rsidRDefault="00103B3D" w:rsidP="000B6C9A">
      <w:pPr>
        <w:spacing w:after="120" w:line="324" w:lineRule="auto"/>
        <w:ind w:firstLine="567"/>
        <w:jc w:val="both"/>
        <w:textAlignment w:val="center"/>
        <w:rPr>
          <w:rFonts w:cs="Arial"/>
          <w:color w:val="000000"/>
        </w:rPr>
      </w:pPr>
    </w:p>
    <w:p w14:paraId="54FBF646" w14:textId="77777777" w:rsidR="00103B3D" w:rsidRDefault="00103B3D" w:rsidP="000B6C9A">
      <w:pPr>
        <w:spacing w:after="120" w:line="324" w:lineRule="auto"/>
        <w:ind w:firstLine="567"/>
        <w:jc w:val="both"/>
        <w:textAlignment w:val="center"/>
        <w:rPr>
          <w:rFonts w:cs="Arial"/>
          <w:color w:val="000000"/>
        </w:rPr>
      </w:pPr>
    </w:p>
    <w:p w14:paraId="32DC7F01" w14:textId="77777777" w:rsidR="00103B3D" w:rsidRDefault="00103B3D" w:rsidP="000B6C9A">
      <w:pPr>
        <w:spacing w:after="120" w:line="324" w:lineRule="auto"/>
        <w:ind w:firstLine="567"/>
        <w:jc w:val="both"/>
        <w:textAlignment w:val="center"/>
        <w:rPr>
          <w:rFonts w:cs="Arial"/>
          <w:color w:val="000000"/>
        </w:rPr>
      </w:pPr>
    </w:p>
    <w:p w14:paraId="571AAEC7" w14:textId="77777777" w:rsidR="00103B3D" w:rsidRDefault="00103B3D" w:rsidP="000B6C9A">
      <w:pPr>
        <w:spacing w:after="120" w:line="324" w:lineRule="auto"/>
        <w:ind w:firstLine="567"/>
        <w:jc w:val="both"/>
        <w:textAlignment w:val="center"/>
        <w:rPr>
          <w:rFonts w:cs="Arial"/>
          <w:color w:val="000000"/>
        </w:rPr>
      </w:pPr>
    </w:p>
    <w:p w14:paraId="3797231E" w14:textId="77777777" w:rsidR="00103B3D" w:rsidRDefault="00103B3D" w:rsidP="000B6C9A">
      <w:pPr>
        <w:spacing w:after="120" w:line="324" w:lineRule="auto"/>
        <w:ind w:firstLine="567"/>
        <w:jc w:val="both"/>
        <w:textAlignment w:val="center"/>
        <w:rPr>
          <w:rFonts w:cs="Arial"/>
          <w:color w:val="000000"/>
        </w:rPr>
      </w:pPr>
    </w:p>
    <w:p w14:paraId="5C6367AF" w14:textId="77777777" w:rsidR="00103B3D" w:rsidRPr="000B6C9A" w:rsidRDefault="00103B3D" w:rsidP="000B6C9A">
      <w:pPr>
        <w:spacing w:after="120" w:line="324" w:lineRule="auto"/>
        <w:ind w:firstLine="567"/>
        <w:jc w:val="both"/>
        <w:textAlignment w:val="center"/>
        <w:rPr>
          <w:rFonts w:cs="Arial"/>
          <w:color w:val="000000"/>
        </w:rPr>
      </w:pPr>
    </w:p>
    <w:p w14:paraId="634447A5" w14:textId="77777777" w:rsidR="000B6C9A" w:rsidRPr="000B6C9A" w:rsidRDefault="000B6C9A" w:rsidP="000B6C9A">
      <w:pPr>
        <w:spacing w:before="360" w:after="120" w:line="324" w:lineRule="auto"/>
        <w:ind w:firstLine="567"/>
        <w:jc w:val="center"/>
        <w:textAlignment w:val="center"/>
        <w:rPr>
          <w:rFonts w:cs="Arial"/>
          <w:b/>
          <w:bCs/>
          <w:lang w:eastAsia="zh-CN"/>
        </w:rPr>
      </w:pPr>
      <w:r w:rsidRPr="007E08FD">
        <w:rPr>
          <w:rFonts w:cs="Arial"/>
          <w:b/>
          <w:bCs/>
          <w:lang w:eastAsia="zh-CN"/>
        </w:rPr>
        <w:lastRenderedPageBreak/>
        <w:t>Figura 2 – Fluxograma do Questionário</w:t>
      </w:r>
    </w:p>
    <w:p w14:paraId="4D7D7901" w14:textId="77777777" w:rsidR="000B6C9A" w:rsidRPr="000B6C9A" w:rsidRDefault="000B6C9A" w:rsidP="000B6C9A">
      <w:pPr>
        <w:jc w:val="center"/>
      </w:pPr>
    </w:p>
    <w:p w14:paraId="61980310" w14:textId="552958D0" w:rsidR="000B6C9A" w:rsidRPr="000B6C9A" w:rsidRDefault="007E08FD" w:rsidP="007E08FD">
      <w:pPr>
        <w:jc w:val="center"/>
      </w:pPr>
      <w:r>
        <w:rPr>
          <w:noProof/>
        </w:rPr>
        <w:drawing>
          <wp:inline distT="0" distB="0" distL="0" distR="0" wp14:anchorId="0355CE1F" wp14:editId="3D270A18">
            <wp:extent cx="4676775" cy="7069116"/>
            <wp:effectExtent l="0" t="0" r="0" b="0"/>
            <wp:docPr id="2129882585" name="Imagem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4701417" cy="7106364"/>
                    </a:xfrm>
                    <a:prstGeom prst="rect">
                      <a:avLst/>
                    </a:prstGeom>
                    <a:noFill/>
                  </pic:spPr>
                </pic:pic>
              </a:graphicData>
            </a:graphic>
          </wp:inline>
        </w:drawing>
      </w:r>
    </w:p>
    <w:p w14:paraId="1FBA65A4" w14:textId="394C8CB0" w:rsidR="000B6C9A" w:rsidRPr="000B6C9A" w:rsidRDefault="000B6C9A" w:rsidP="000B6C9A">
      <w:pPr>
        <w:jc w:val="center"/>
      </w:pPr>
    </w:p>
    <w:p w14:paraId="61B79B20" w14:textId="77777777" w:rsidR="000B6C9A" w:rsidRPr="000B6C9A" w:rsidRDefault="000B6C9A" w:rsidP="00897E7E">
      <w:pPr>
        <w:jc w:val="center"/>
        <w:rPr>
          <w:sz w:val="16"/>
          <w:szCs w:val="16"/>
        </w:rPr>
      </w:pPr>
      <w:r w:rsidRPr="000B6C9A">
        <w:rPr>
          <w:sz w:val="16"/>
          <w:szCs w:val="16"/>
        </w:rPr>
        <w:t>Fonte: IBGE, Diretoria de Pesquisas, Coordenação de Estatísticas Estruturais e Temáticas em Empresas.</w:t>
      </w:r>
    </w:p>
    <w:p w14:paraId="5BC70D6A" w14:textId="77777777" w:rsidR="000B6C9A" w:rsidRPr="000B6C9A" w:rsidRDefault="000B6C9A" w:rsidP="000B6C9A">
      <w:pPr>
        <w:spacing w:after="120" w:line="324" w:lineRule="auto"/>
        <w:jc w:val="both"/>
        <w:rPr>
          <w:rFonts w:cs="Arial"/>
          <w:color w:val="000000"/>
        </w:rPr>
      </w:pPr>
    </w:p>
    <w:p w14:paraId="7E5A7FD5" w14:textId="77777777" w:rsidR="000B6C9A" w:rsidRPr="000B6C9A" w:rsidRDefault="000B6C9A" w:rsidP="000B6C9A">
      <w:pPr>
        <w:spacing w:after="120" w:line="324" w:lineRule="auto"/>
        <w:ind w:firstLine="284"/>
        <w:jc w:val="both"/>
        <w:rPr>
          <w:rFonts w:cs="Arial"/>
          <w:color w:val="000000"/>
        </w:rPr>
      </w:pPr>
      <w:r w:rsidRPr="000B6C9A">
        <w:rPr>
          <w:rFonts w:cs="Arial"/>
          <w:color w:val="000000"/>
        </w:rPr>
        <w:t>A seguir, são apresentados os objetivos e as definições das variáveis de cada uma das perguntas da pesquisa.</w:t>
      </w:r>
    </w:p>
    <w:p w14:paraId="70E716E5" w14:textId="77777777" w:rsidR="000B6C9A" w:rsidRPr="000B6C9A" w:rsidRDefault="000B6C9A" w:rsidP="000B6C9A">
      <w:pPr>
        <w:spacing w:before="400" w:after="240" w:line="280" w:lineRule="atLeast"/>
        <w:textAlignment w:val="center"/>
        <w:outlineLvl w:val="0"/>
        <w:rPr>
          <w:rFonts w:cs="Univers LT Std 45 Light"/>
          <w:b/>
          <w:bCs/>
          <w:color w:val="5F5F5F"/>
          <w:sz w:val="28"/>
          <w:szCs w:val="28"/>
        </w:rPr>
      </w:pPr>
      <w:r w:rsidRPr="000B6C9A">
        <w:rPr>
          <w:rFonts w:cs="Univers LT Std 45 Light"/>
          <w:b/>
          <w:bCs/>
          <w:color w:val="5F5F5F"/>
          <w:sz w:val="28"/>
          <w:szCs w:val="28"/>
        </w:rPr>
        <w:lastRenderedPageBreak/>
        <w:t>Características das empresas</w:t>
      </w:r>
    </w:p>
    <w:p w14:paraId="6C664D98" w14:textId="43EDF664" w:rsidR="000B6C9A" w:rsidRPr="00D3315B" w:rsidRDefault="000B6C9A" w:rsidP="00D3315B">
      <w:pPr>
        <w:spacing w:after="120" w:line="324" w:lineRule="auto"/>
        <w:ind w:firstLine="567"/>
        <w:jc w:val="both"/>
        <w:textAlignment w:val="center"/>
        <w:rPr>
          <w:rFonts w:cs="Univers LT Std 55"/>
          <w:color w:val="000000" w:themeColor="text1"/>
        </w:rPr>
      </w:pPr>
      <w:r w:rsidRPr="00D3315B">
        <w:rPr>
          <w:rFonts w:cs="Univers LT Std 55"/>
          <w:color w:val="000000" w:themeColor="text1"/>
        </w:rPr>
        <w:t xml:space="preserve">Algumas características das empresas podem influenciar a escolha de estratégias e o seu desempenho inovativo. Investigar elementos como a origem do capital da empresa pode ajudar na identificação de fatos estilizados sobre o comportamento de empresas com atuação em cadeias globais em relação àquelas com inserção apenas doméstica. </w:t>
      </w:r>
      <w:r w:rsidR="00D67F5F">
        <w:rPr>
          <w:rFonts w:cs="Univers LT Std 55"/>
          <w:color w:val="000000" w:themeColor="text1"/>
        </w:rPr>
        <w:t>Além disso, p</w:t>
      </w:r>
      <w:r w:rsidRPr="00D3315B">
        <w:rPr>
          <w:rFonts w:cs="Univers LT Std 55"/>
          <w:color w:val="000000" w:themeColor="text1"/>
        </w:rPr>
        <w:t>reocupação com questões relacionadas ao meio ambiente e produção sustentável tem sido crescentemente observada nas estratégias produtivas e inovativas das empresas industriais.</w:t>
      </w:r>
    </w:p>
    <w:p w14:paraId="2BBBAA8B" w14:textId="77777777" w:rsidR="000B6C9A" w:rsidRPr="00D3315B" w:rsidRDefault="000B6C9A" w:rsidP="00D3315B">
      <w:pPr>
        <w:spacing w:after="120" w:line="324" w:lineRule="auto"/>
        <w:ind w:firstLine="567"/>
        <w:jc w:val="both"/>
        <w:textAlignment w:val="center"/>
        <w:rPr>
          <w:rFonts w:cs="Univers LT Std 55"/>
          <w:color w:val="000000" w:themeColor="text1"/>
        </w:rPr>
      </w:pPr>
      <w:r w:rsidRPr="00D3315B">
        <w:rPr>
          <w:rFonts w:cs="Univers LT Std 55"/>
          <w:color w:val="000000" w:themeColor="text1"/>
        </w:rPr>
        <w:t>Baseando-se nisso, o questionário da presente pesquisa inclui informações sobre:</w:t>
      </w:r>
    </w:p>
    <w:p w14:paraId="598A66BE" w14:textId="2CE57CB1" w:rsidR="000B6C9A" w:rsidRPr="00D3315B" w:rsidRDefault="000B6C9A" w:rsidP="00D3315B">
      <w:pPr>
        <w:spacing w:after="120" w:line="324" w:lineRule="auto"/>
        <w:ind w:firstLine="567"/>
        <w:jc w:val="both"/>
        <w:textAlignment w:val="center"/>
        <w:rPr>
          <w:rFonts w:cs="Univers LT Std 55"/>
          <w:color w:val="000000" w:themeColor="text1"/>
        </w:rPr>
      </w:pPr>
      <w:r w:rsidRPr="00D3315B">
        <w:rPr>
          <w:rFonts w:cs="Univers LT Std 55"/>
          <w:color w:val="000000" w:themeColor="text1"/>
        </w:rPr>
        <w:t>•</w:t>
      </w:r>
      <w:r>
        <w:tab/>
      </w:r>
      <w:r w:rsidRPr="00D3315B">
        <w:rPr>
          <w:rFonts w:cs="Univers LT Std 55"/>
          <w:color w:val="000000" w:themeColor="text1"/>
        </w:rPr>
        <w:t>a origem do capital controlador da empresa; e</w:t>
      </w:r>
    </w:p>
    <w:p w14:paraId="2D947578" w14:textId="77777777" w:rsidR="000B6C9A" w:rsidRPr="00D3315B" w:rsidRDefault="000B6C9A" w:rsidP="00D3315B">
      <w:pPr>
        <w:spacing w:after="120" w:line="324" w:lineRule="auto"/>
        <w:ind w:firstLine="567"/>
        <w:jc w:val="both"/>
        <w:textAlignment w:val="center"/>
        <w:rPr>
          <w:rFonts w:cs="Univers LT Std 55"/>
          <w:color w:val="000000" w:themeColor="text1"/>
        </w:rPr>
      </w:pPr>
      <w:r w:rsidRPr="00D3315B">
        <w:rPr>
          <w:rFonts w:cs="Univers LT Std 55"/>
          <w:color w:val="000000" w:themeColor="text1"/>
        </w:rPr>
        <w:t>•</w:t>
      </w:r>
      <w:r w:rsidRPr="00D3315B">
        <w:rPr>
          <w:rFonts w:cs="Univers LT Std 55"/>
          <w:color w:val="000000" w:themeColor="text1"/>
        </w:rPr>
        <w:tab/>
        <w:t>se a empresa publicou Relatório de Sustentabilidade.</w:t>
      </w:r>
    </w:p>
    <w:p w14:paraId="336B4C65" w14:textId="77777777" w:rsidR="000B6C9A" w:rsidRPr="000B6C9A" w:rsidRDefault="000B6C9A" w:rsidP="000B6C9A">
      <w:pPr>
        <w:spacing w:before="400" w:after="240" w:line="280" w:lineRule="atLeast"/>
        <w:textAlignment w:val="center"/>
        <w:outlineLvl w:val="0"/>
        <w:rPr>
          <w:rFonts w:cs="Univers LT Std 45 Light"/>
          <w:b/>
          <w:bCs/>
          <w:color w:val="5F5F5F"/>
          <w:sz w:val="28"/>
          <w:szCs w:val="28"/>
        </w:rPr>
      </w:pPr>
      <w:r w:rsidRPr="000B6C9A">
        <w:rPr>
          <w:rFonts w:cs="Univers LT Std 45 Light"/>
          <w:b/>
          <w:bCs/>
          <w:color w:val="5F5F5F"/>
          <w:sz w:val="28"/>
          <w:szCs w:val="28"/>
        </w:rPr>
        <w:t>Produtos e processos de negócios novos ou aprimorados</w:t>
      </w:r>
    </w:p>
    <w:p w14:paraId="365E8354" w14:textId="131D468E" w:rsidR="000B6C9A" w:rsidRPr="00D3315B" w:rsidRDefault="000B6C9A" w:rsidP="00D3315B">
      <w:pPr>
        <w:spacing w:after="120" w:line="324" w:lineRule="auto"/>
        <w:ind w:firstLine="567"/>
        <w:jc w:val="both"/>
        <w:textAlignment w:val="center"/>
        <w:rPr>
          <w:rFonts w:cs="Univers LT Std 55"/>
          <w:color w:val="000000" w:themeColor="text1"/>
        </w:rPr>
      </w:pPr>
      <w:r w:rsidRPr="00D3315B">
        <w:rPr>
          <w:rFonts w:cs="Univers LT Std 55"/>
          <w:color w:val="000000" w:themeColor="text1"/>
        </w:rPr>
        <w:t xml:space="preserve">A </w:t>
      </w:r>
      <w:proofErr w:type="spellStart"/>
      <w:r w:rsidR="00220E5A" w:rsidRPr="00220E5A">
        <w:rPr>
          <w:rFonts w:cs="Univers LT Std 55"/>
          <w:smallCaps/>
          <w:color w:val="000000" w:themeColor="text1"/>
        </w:rPr>
        <w:t>Pintec</w:t>
      </w:r>
      <w:proofErr w:type="spellEnd"/>
      <w:r w:rsidRPr="00D3315B">
        <w:rPr>
          <w:rFonts w:cs="Univers LT Std 55"/>
          <w:color w:val="000000" w:themeColor="text1"/>
        </w:rPr>
        <w:t xml:space="preserve"> Semestral segue a nova recomendação da quarta edição do Manual de Oslo, no qual uma inovação de produto e </w:t>
      </w:r>
      <w:proofErr w:type="spellStart"/>
      <w:r w:rsidRPr="00D3315B">
        <w:rPr>
          <w:rFonts w:cs="Univers LT Std 55"/>
          <w:color w:val="000000" w:themeColor="text1"/>
        </w:rPr>
        <w:t>processo</w:t>
      </w:r>
      <w:proofErr w:type="spellEnd"/>
      <w:r w:rsidRPr="00D3315B">
        <w:rPr>
          <w:rFonts w:cs="Univers LT Std 55"/>
          <w:color w:val="000000" w:themeColor="text1"/>
        </w:rPr>
        <w:t xml:space="preserve"> de negócios é definida pela implementação de produtos (bens ou serviços) ou processos de negócios novos ou aprimorados que diferem significativamente dos produtos e processos de negócios anteriores da empresa</w:t>
      </w:r>
      <w:r w:rsidR="0060301D">
        <w:rPr>
          <w:rFonts w:cs="Univers LT Std 55"/>
          <w:color w:val="000000" w:themeColor="text1"/>
        </w:rPr>
        <w:t xml:space="preserve">. Para ser considerada uma inovação, essa implementação deve ter sido </w:t>
      </w:r>
      <w:r w:rsidRPr="00D3315B">
        <w:rPr>
          <w:rFonts w:cs="Univers LT Std 55"/>
          <w:color w:val="000000" w:themeColor="text1"/>
        </w:rPr>
        <w:t>disponibilizad</w:t>
      </w:r>
      <w:r w:rsidR="0060301D">
        <w:rPr>
          <w:rFonts w:cs="Univers LT Std 55"/>
          <w:color w:val="000000" w:themeColor="text1"/>
        </w:rPr>
        <w:t>a</w:t>
      </w:r>
      <w:r w:rsidRPr="00D3315B">
        <w:rPr>
          <w:rFonts w:cs="Univers LT Std 55"/>
          <w:color w:val="000000" w:themeColor="text1"/>
        </w:rPr>
        <w:t xml:space="preserve"> para usuários em potencial (produto) ou colocado em uso pela empresa (</w:t>
      </w:r>
      <w:proofErr w:type="spellStart"/>
      <w:r w:rsidRPr="00D3315B">
        <w:rPr>
          <w:rFonts w:cs="Univers LT Std 55"/>
          <w:color w:val="000000" w:themeColor="text1"/>
        </w:rPr>
        <w:t>processo</w:t>
      </w:r>
      <w:proofErr w:type="spellEnd"/>
      <w:r w:rsidRPr="00D3315B">
        <w:rPr>
          <w:rFonts w:cs="Univers LT Std 55"/>
          <w:color w:val="000000" w:themeColor="text1"/>
        </w:rPr>
        <w:t xml:space="preserve"> de negócios)</w:t>
      </w:r>
      <w:r w:rsidR="00676AD5" w:rsidRPr="00676AD5">
        <w:t xml:space="preserve"> </w:t>
      </w:r>
      <w:r w:rsidR="00676AD5" w:rsidRPr="00524271">
        <w:rPr>
          <w:rFonts w:cs="Univers LT Std 55"/>
          <w:color w:val="000000" w:themeColor="text1"/>
        </w:rPr>
        <w:t>no ano de referência da pesquisa</w:t>
      </w:r>
      <w:r w:rsidRPr="00D3315B">
        <w:rPr>
          <w:rFonts w:cs="Univers LT Std 55"/>
          <w:color w:val="000000" w:themeColor="text1"/>
        </w:rPr>
        <w:t xml:space="preserve">. </w:t>
      </w:r>
    </w:p>
    <w:p w14:paraId="62E0EFAD" w14:textId="4A6A1A1F" w:rsidR="000B6C9A" w:rsidRPr="00D3315B" w:rsidRDefault="000B6C9A" w:rsidP="00D3315B">
      <w:pPr>
        <w:spacing w:after="120" w:line="324" w:lineRule="auto"/>
        <w:ind w:firstLine="567"/>
        <w:jc w:val="both"/>
        <w:textAlignment w:val="center"/>
        <w:rPr>
          <w:rFonts w:cs="Univers LT Std 55"/>
          <w:color w:val="000000" w:themeColor="text1"/>
        </w:rPr>
      </w:pPr>
      <w:r w:rsidRPr="00D3315B">
        <w:rPr>
          <w:rFonts w:cs="Univers LT Std 55"/>
          <w:color w:val="000000" w:themeColor="text1"/>
        </w:rPr>
        <w:t>A inovação pode significar tanto uma atividade, como o resultado da atividade. Deste modo, o requisito da implementação diferencia a inovação de outros conceitos, como a invenção, uma vez que uma inovação deve ser implementada, ou seja, colocada em uso ou feita disponível para outros usarem. Os impactos econômicos e sociais de invenções e ideias dependem da difusão e absorção de inovações relacionadas. Portanto, a inovação ocorre efetivamente quando o produto é introduzido no mercado ou quando o processo de negócios passa a ser operado pela empresa.</w:t>
      </w:r>
    </w:p>
    <w:p w14:paraId="6A57A898" w14:textId="62BDEA65" w:rsidR="000B6C9A" w:rsidRPr="00D67F5F" w:rsidRDefault="000B6C9A" w:rsidP="00D67F5F">
      <w:pPr>
        <w:spacing w:before="240" w:after="120" w:line="280" w:lineRule="atLeast"/>
        <w:jc w:val="both"/>
        <w:textAlignment w:val="center"/>
        <w:rPr>
          <w:rFonts w:cs="Univers LT Std 45 Light"/>
          <w:b/>
          <w:bCs/>
          <w:color w:val="5F5F5F"/>
          <w:sz w:val="24"/>
          <w:szCs w:val="32"/>
        </w:rPr>
      </w:pPr>
      <w:r w:rsidRPr="00D67F5F">
        <w:rPr>
          <w:rFonts w:cs="Univers LT Std 45 Light"/>
          <w:b/>
          <w:bCs/>
          <w:color w:val="5F5F5F"/>
          <w:sz w:val="24"/>
          <w:szCs w:val="32"/>
        </w:rPr>
        <w:t>Produto novo ou aprimorado</w:t>
      </w:r>
    </w:p>
    <w:p w14:paraId="3FEBCCE0" w14:textId="77777777" w:rsidR="000B6C9A" w:rsidRPr="00D3315B" w:rsidRDefault="000B6C9A" w:rsidP="00D3315B">
      <w:pPr>
        <w:spacing w:after="120" w:line="324" w:lineRule="auto"/>
        <w:ind w:firstLine="567"/>
        <w:jc w:val="both"/>
        <w:textAlignment w:val="center"/>
        <w:rPr>
          <w:rFonts w:cs="Univers LT Std 55"/>
          <w:color w:val="000000" w:themeColor="text1"/>
        </w:rPr>
      </w:pPr>
      <w:r w:rsidRPr="00D3315B">
        <w:rPr>
          <w:rFonts w:cs="Univers LT Std 55"/>
          <w:color w:val="000000" w:themeColor="text1"/>
        </w:rPr>
        <w:t xml:space="preserve">Produto novo é aquele cujas características fundamentais (especificações técnicas, componentes e materiais, </w:t>
      </w:r>
      <w:r w:rsidRPr="0060301D">
        <w:rPr>
          <w:rFonts w:cs="Univers LT Std 55"/>
          <w:i/>
          <w:iCs/>
          <w:color w:val="000000" w:themeColor="text1"/>
        </w:rPr>
        <w:t>softwares</w:t>
      </w:r>
      <w:r w:rsidRPr="00D3315B">
        <w:rPr>
          <w:rFonts w:cs="Univers LT Std 55"/>
          <w:color w:val="000000" w:themeColor="text1"/>
        </w:rPr>
        <w:t xml:space="preserve"> incorporados, </w:t>
      </w:r>
      <w:proofErr w:type="spellStart"/>
      <w:r w:rsidRPr="00D3315B">
        <w:rPr>
          <w:rFonts w:cs="Univers LT Std 55"/>
          <w:i/>
          <w:iCs/>
          <w:color w:val="000000" w:themeColor="text1"/>
        </w:rPr>
        <w:t>user</w:t>
      </w:r>
      <w:proofErr w:type="spellEnd"/>
      <w:r w:rsidRPr="00D3315B">
        <w:rPr>
          <w:rFonts w:cs="Univers LT Std 55"/>
          <w:i/>
          <w:iCs/>
          <w:color w:val="000000" w:themeColor="text1"/>
        </w:rPr>
        <w:t xml:space="preserve"> </w:t>
      </w:r>
      <w:proofErr w:type="spellStart"/>
      <w:r w:rsidRPr="00D3315B">
        <w:rPr>
          <w:rFonts w:cs="Univers LT Std 55"/>
          <w:i/>
          <w:iCs/>
          <w:color w:val="000000" w:themeColor="text1"/>
        </w:rPr>
        <w:t>friendliness</w:t>
      </w:r>
      <w:proofErr w:type="spellEnd"/>
      <w:r w:rsidRPr="00D3315B">
        <w:rPr>
          <w:rFonts w:cs="Univers LT Std 55"/>
          <w:color w:val="000000" w:themeColor="text1"/>
        </w:rPr>
        <w:t>, funções ou usos pretendidos) diferem significativamente de todos os produtos previamente produzidos pela empresa. A inovação de produto também pode ser progressiva, através de um significativo aperfeiçoamento de produto previamente existente, cujo desempenho foi substancialmente aumentado ou aprimorado.</w:t>
      </w:r>
    </w:p>
    <w:p w14:paraId="541F784D" w14:textId="77777777" w:rsidR="000B6C9A" w:rsidRPr="00D3315B" w:rsidRDefault="000B6C9A" w:rsidP="00D3315B">
      <w:pPr>
        <w:spacing w:after="120" w:line="324" w:lineRule="auto"/>
        <w:ind w:firstLine="567"/>
        <w:jc w:val="both"/>
        <w:textAlignment w:val="center"/>
        <w:rPr>
          <w:rFonts w:cs="Univers LT Std 55"/>
          <w:color w:val="000000" w:themeColor="text1"/>
        </w:rPr>
      </w:pPr>
      <w:r w:rsidRPr="00D3315B">
        <w:rPr>
          <w:rFonts w:cs="Univers LT Std 55"/>
          <w:color w:val="000000" w:themeColor="text1"/>
        </w:rPr>
        <w:t xml:space="preserve">Um produto simples pode ser aprimorado (no sentido de obter um melhor desempenho ou um menor custo) através da utilização de matérias-primas ou componentes de maior rendimento. Um produto complexo, com vários componentes ou subsistemas integrados, pode ser aperfeiçoado via mudanças parciais em um dos seus </w:t>
      </w:r>
      <w:r w:rsidRPr="00D3315B">
        <w:rPr>
          <w:rFonts w:cs="Univers LT Std 55"/>
          <w:color w:val="000000" w:themeColor="text1"/>
        </w:rPr>
        <w:lastRenderedPageBreak/>
        <w:t>componentes ou subsistemas. Um serviço também pode ser substancialmente aperfeiçoado por meio da adição de nova função ou de mudanças nas características de como ele é oferecido, que resultem em maior eficiência, rapidez de entrega ou facilidade de uso do produto. Desta definição, são excluídas: as mudanças puramente estéticas ou de estilo e a comercialização de produtos novos integralmente desenvolvidos e produzidos por outra empresa.</w:t>
      </w:r>
    </w:p>
    <w:p w14:paraId="56571463" w14:textId="5BED20D8" w:rsidR="000B6C9A" w:rsidRPr="00D3315B" w:rsidRDefault="000B6C9A" w:rsidP="00D3315B">
      <w:pPr>
        <w:spacing w:after="120" w:line="324" w:lineRule="auto"/>
        <w:ind w:firstLine="567"/>
        <w:jc w:val="both"/>
        <w:textAlignment w:val="center"/>
        <w:rPr>
          <w:rFonts w:cs="Univers LT Std 55"/>
          <w:color w:val="000000" w:themeColor="text1"/>
        </w:rPr>
      </w:pPr>
      <w:r w:rsidRPr="00D3315B">
        <w:rPr>
          <w:rFonts w:cs="Univers LT Std 55"/>
          <w:color w:val="000000" w:themeColor="text1"/>
        </w:rPr>
        <w:t xml:space="preserve">Em relação à explícita menção ao desenho do produto como parte da inovação de produto na quarta edição do Manual de Oslo, para fins práticos da </w:t>
      </w:r>
      <w:proofErr w:type="spellStart"/>
      <w:r w:rsidR="00220E5A" w:rsidRPr="00220E5A">
        <w:rPr>
          <w:rFonts w:cs="Univers LT Std 55"/>
          <w:smallCaps/>
          <w:color w:val="000000" w:themeColor="text1"/>
        </w:rPr>
        <w:t>Pintec</w:t>
      </w:r>
      <w:proofErr w:type="spellEnd"/>
      <w:r w:rsidRPr="00D3315B">
        <w:rPr>
          <w:rFonts w:cs="Univers LT Std 55"/>
          <w:color w:val="000000" w:themeColor="text1"/>
        </w:rPr>
        <w:t xml:space="preserve"> Semestral, em relação à metodologia até então vigente baseada na terceira edição do Manual de Oslo, nada muda nesse tocante, uma vez que na </w:t>
      </w:r>
      <w:proofErr w:type="spellStart"/>
      <w:r w:rsidR="00220E5A" w:rsidRPr="00220E5A">
        <w:rPr>
          <w:rFonts w:cs="Univers LT Std 55"/>
          <w:smallCaps/>
          <w:color w:val="000000" w:themeColor="text1"/>
        </w:rPr>
        <w:t>Pintec</w:t>
      </w:r>
      <w:proofErr w:type="spellEnd"/>
      <w:r w:rsidRPr="00D3315B">
        <w:rPr>
          <w:rFonts w:cs="Univers LT Std 55"/>
          <w:color w:val="000000" w:themeColor="text1"/>
        </w:rPr>
        <w:t xml:space="preserve"> Trienal essa diferenciação sempre foi aplicada para fins de coleta de dados e diferenciação das categorias de inovação de produto e </w:t>
      </w:r>
      <w:r w:rsidRPr="0060301D">
        <w:rPr>
          <w:rFonts w:cs="Univers LT Std 55"/>
          <w:i/>
          <w:iCs/>
          <w:color w:val="000000" w:themeColor="text1"/>
        </w:rPr>
        <w:t>marketing</w:t>
      </w:r>
      <w:r w:rsidRPr="00D3315B">
        <w:rPr>
          <w:rFonts w:cs="Univers LT Std 55"/>
          <w:color w:val="000000" w:themeColor="text1"/>
        </w:rPr>
        <w:t xml:space="preserve"> (</w:t>
      </w:r>
      <w:r w:rsidRPr="0060301D">
        <w:rPr>
          <w:rFonts w:cs="Univers LT Std 55"/>
          <w:i/>
          <w:iCs/>
          <w:color w:val="000000" w:themeColor="text1"/>
        </w:rPr>
        <w:t>design</w:t>
      </w:r>
      <w:r w:rsidRPr="00D3315B">
        <w:rPr>
          <w:rFonts w:cs="Univers LT Std 55"/>
          <w:color w:val="000000" w:themeColor="text1"/>
        </w:rPr>
        <w:t xml:space="preserve">). </w:t>
      </w:r>
    </w:p>
    <w:p w14:paraId="65B601D0" w14:textId="77777777" w:rsidR="000B6C9A" w:rsidRPr="00D3315B" w:rsidRDefault="000B6C9A" w:rsidP="00D3315B">
      <w:pPr>
        <w:spacing w:after="120" w:line="324" w:lineRule="auto"/>
        <w:ind w:firstLine="567"/>
        <w:jc w:val="both"/>
        <w:textAlignment w:val="center"/>
        <w:rPr>
          <w:rFonts w:cs="Univers LT Std 55"/>
          <w:color w:val="000000" w:themeColor="text1"/>
        </w:rPr>
      </w:pPr>
      <w:r w:rsidRPr="00D3315B">
        <w:rPr>
          <w:rFonts w:cs="Univers LT Std 55"/>
          <w:color w:val="000000" w:themeColor="text1"/>
        </w:rPr>
        <w:t>Ainda que, algumas vezes, a percepção da inovação não seja clara, a definição dos limites entre mudanças marginais e substanciais é estabelecida por cada empresa individualmente e, justamente por existirem consideráveis dificuldades no entendimento e na aplicação do conceito de inovação, foram apresentados às empresas exemplos e contraexemplos de inovação, para que elas pudessem traçar analogias com o que realizaram no período em análise.</w:t>
      </w:r>
    </w:p>
    <w:p w14:paraId="12707F54" w14:textId="4E4DE440" w:rsidR="000B6C9A" w:rsidRPr="00D3315B" w:rsidRDefault="000B6C9A" w:rsidP="00D3315B">
      <w:pPr>
        <w:spacing w:after="120" w:line="324" w:lineRule="auto"/>
        <w:ind w:firstLine="567"/>
        <w:jc w:val="both"/>
        <w:textAlignment w:val="center"/>
        <w:rPr>
          <w:rFonts w:cs="Univers LT Std 55"/>
          <w:color w:val="000000" w:themeColor="text1"/>
        </w:rPr>
      </w:pPr>
      <w:r w:rsidRPr="00D3315B">
        <w:rPr>
          <w:rFonts w:cs="Univers LT Std 55"/>
          <w:color w:val="000000" w:themeColor="text1"/>
        </w:rPr>
        <w:t>A inovação se refere a produto novo (ou substancialmente aprimorado) para a empresa, não sendo, necessariamente, novo para o mercado/setor de atuação, podendo ter sido desenvolvida</w:t>
      </w:r>
      <w:r w:rsidRPr="343DA409">
        <w:rPr>
          <w:rFonts w:cs="Univers LT Std 55"/>
          <w:color w:val="000000" w:themeColor="text1"/>
        </w:rPr>
        <w:t xml:space="preserve"> </w:t>
      </w:r>
      <w:r w:rsidRPr="00D3315B">
        <w:rPr>
          <w:rFonts w:cs="Univers LT Std 55"/>
          <w:color w:val="000000" w:themeColor="text1"/>
        </w:rPr>
        <w:t>pela empresa</w:t>
      </w:r>
      <w:r w:rsidR="5C3D65FD" w:rsidRPr="36FAAE95">
        <w:rPr>
          <w:rFonts w:cs="Univers LT Std 55"/>
          <w:color w:val="000000" w:themeColor="text1"/>
        </w:rPr>
        <w:t>,</w:t>
      </w:r>
      <w:r w:rsidRPr="00D3315B">
        <w:rPr>
          <w:rFonts w:cs="Univers LT Std 55"/>
          <w:color w:val="000000" w:themeColor="text1"/>
        </w:rPr>
        <w:t xml:space="preserve"> ou por outra empresa/instituição. Nesse sentido, a </w:t>
      </w:r>
      <w:proofErr w:type="spellStart"/>
      <w:r w:rsidR="00220E5A" w:rsidRPr="00220E5A">
        <w:rPr>
          <w:rFonts w:cs="Univers LT Std 55"/>
          <w:smallCaps/>
          <w:color w:val="000000" w:themeColor="text1"/>
        </w:rPr>
        <w:t>Pintec</w:t>
      </w:r>
      <w:proofErr w:type="spellEnd"/>
      <w:r w:rsidRPr="00D3315B">
        <w:rPr>
          <w:rFonts w:cs="Univers LT Std 55"/>
          <w:color w:val="000000" w:themeColor="text1"/>
        </w:rPr>
        <w:t xml:space="preserve"> Semestral procura distinguir o grau de novidade no mercado (novo para a empresa, novo para o mercado nacional e novo para o mercado mundial).</w:t>
      </w:r>
    </w:p>
    <w:p w14:paraId="00D1692D" w14:textId="60AFC70F" w:rsidR="000B6C9A" w:rsidRPr="00D3315B" w:rsidRDefault="000B6C9A" w:rsidP="00D3315B">
      <w:pPr>
        <w:spacing w:after="120" w:line="324" w:lineRule="auto"/>
        <w:ind w:firstLine="567"/>
        <w:jc w:val="both"/>
        <w:textAlignment w:val="center"/>
        <w:rPr>
          <w:rFonts w:cs="Univers LT Std 55"/>
          <w:color w:val="000000" w:themeColor="text1"/>
        </w:rPr>
      </w:pPr>
      <w:r w:rsidRPr="00D3315B">
        <w:rPr>
          <w:rFonts w:cs="Univers LT Std 55"/>
          <w:color w:val="000000" w:themeColor="text1"/>
        </w:rPr>
        <w:t xml:space="preserve">Por fim, a </w:t>
      </w:r>
      <w:proofErr w:type="spellStart"/>
      <w:r w:rsidR="00220E5A" w:rsidRPr="00220E5A">
        <w:rPr>
          <w:rFonts w:cs="Univers LT Std 55"/>
          <w:smallCaps/>
          <w:color w:val="000000" w:themeColor="text1"/>
        </w:rPr>
        <w:t>Pintec</w:t>
      </w:r>
      <w:proofErr w:type="spellEnd"/>
      <w:r w:rsidRPr="00D3315B">
        <w:rPr>
          <w:rFonts w:cs="Univers LT Std 55"/>
          <w:color w:val="000000" w:themeColor="text1"/>
        </w:rPr>
        <w:t xml:space="preserve"> Semestral busca investigar se os resultados obtidos a partir da introdução de um produto novo ou aprimorado corresponderam aos objetivos esperados da empresa; se foram melhores do que o esperado; se ficaram abaixo do esperado; ou se ainda não foi possível avaliar.</w:t>
      </w:r>
    </w:p>
    <w:p w14:paraId="7CBC848A" w14:textId="77777777" w:rsidR="000B6C9A" w:rsidRPr="000B6C9A" w:rsidRDefault="000B6C9A" w:rsidP="000B6C9A">
      <w:pPr>
        <w:spacing w:before="240" w:after="120" w:line="280" w:lineRule="atLeast"/>
        <w:jc w:val="both"/>
        <w:textAlignment w:val="center"/>
        <w:rPr>
          <w:rFonts w:cs="Univers LT Std 45 Light"/>
          <w:b/>
          <w:bCs/>
          <w:color w:val="5F5F5F"/>
          <w:sz w:val="24"/>
          <w:szCs w:val="32"/>
        </w:rPr>
      </w:pPr>
      <w:r w:rsidRPr="000B6C9A">
        <w:rPr>
          <w:rFonts w:cs="Univers LT Std 45 Light"/>
          <w:b/>
          <w:bCs/>
          <w:color w:val="5F5F5F"/>
          <w:sz w:val="24"/>
          <w:szCs w:val="32"/>
        </w:rPr>
        <w:t>Processo de negócios novo ou aprimorado</w:t>
      </w:r>
    </w:p>
    <w:p w14:paraId="67358DE1" w14:textId="7777777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 xml:space="preserve">Processo de negócios novo ou aprimorado é aquele em que uma ou mais funções de negócios diferem significativamente das funções de negócios anteriores e que foi colocado em uso pela empresa. </w:t>
      </w:r>
    </w:p>
    <w:p w14:paraId="0C90DDC3" w14:textId="7777777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As funções de negócios são as atividades realizadas por uma empresa. Elas podem ser divididas em funções centrais (principais) e funções de suporte (de apoio).</w:t>
      </w:r>
    </w:p>
    <w:p w14:paraId="2C984055" w14:textId="7777777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As funções centrais de negócio são as atividades de uma empresa que geram receitas: a produção de bens ou serviços finais destinados ao mercado ou a terceiros. Normalmente, as funções de negócios principais constituem a atividade principal da empresa, mas também podem incluir outras atividades (secundárias) se a empresa as considerar como parte de suas funções principais.</w:t>
      </w:r>
    </w:p>
    <w:p w14:paraId="67E8C316" w14:textId="7777777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 xml:space="preserve">As funções empresariais de apoio são atividades auxiliares realizadas pela empresa a fim de permitir ou facilitar as funções empresariais centrais, isto é, sua atividade de </w:t>
      </w:r>
      <w:r w:rsidRPr="000B6C9A">
        <w:rPr>
          <w:rFonts w:cs="Arial"/>
          <w:color w:val="000000"/>
          <w:lang w:eastAsia="zh-CN"/>
        </w:rPr>
        <w:lastRenderedPageBreak/>
        <w:t>produção. Na maior parte das vezes, os resultados das funções de negócios de suporte não se destinam diretamente ao mercado ou a terceiros.</w:t>
      </w:r>
    </w:p>
    <w:p w14:paraId="67910466" w14:textId="7777777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 xml:space="preserve">Uma inovação de </w:t>
      </w:r>
      <w:proofErr w:type="spellStart"/>
      <w:r w:rsidRPr="000B6C9A">
        <w:rPr>
          <w:rFonts w:cs="Arial"/>
          <w:color w:val="000000"/>
          <w:lang w:eastAsia="zh-CN"/>
        </w:rPr>
        <w:t>processo</w:t>
      </w:r>
      <w:proofErr w:type="spellEnd"/>
      <w:r w:rsidRPr="000B6C9A">
        <w:rPr>
          <w:rFonts w:cs="Arial"/>
          <w:color w:val="000000"/>
          <w:lang w:eastAsia="zh-CN"/>
        </w:rPr>
        <w:t xml:space="preserve"> de negócios pode envolver melhorias em um ou mais aspectos de uma única função de negócios ou em combinações de diferentes funções de negócios. Todas as funções de negócios podem ser objetos de atividade de inovação. </w:t>
      </w:r>
    </w:p>
    <w:p w14:paraId="41629BFD" w14:textId="7777777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 xml:space="preserve">As inovações dos processos de negócios são implementadas quando colocadas em uso pela empresa em suas operações internas ou externas. A implementação de uma inovação de </w:t>
      </w:r>
      <w:proofErr w:type="spellStart"/>
      <w:r w:rsidRPr="000B6C9A">
        <w:rPr>
          <w:rFonts w:cs="Arial"/>
          <w:color w:val="000000"/>
          <w:lang w:eastAsia="zh-CN"/>
        </w:rPr>
        <w:t>processo</w:t>
      </w:r>
      <w:proofErr w:type="spellEnd"/>
      <w:r w:rsidRPr="000B6C9A">
        <w:rPr>
          <w:rFonts w:cs="Arial"/>
          <w:color w:val="000000"/>
          <w:lang w:eastAsia="zh-CN"/>
        </w:rPr>
        <w:t xml:space="preserve"> de negócios pode exigir várias etapas, desde o desenvolvimento inicial, o teste piloto em uma única função de negócios, até a implementação em todas as funções de negócios relevantes. A implementação ocorre quando o processo de negócios é usado continuamente nas operações da empresa. </w:t>
      </w:r>
    </w:p>
    <w:p w14:paraId="7F071811" w14:textId="735B8AA5"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7073B33B">
        <w:rPr>
          <w:rFonts w:cs="Arial"/>
          <w:color w:val="000000" w:themeColor="text1"/>
          <w:lang w:eastAsia="zh-CN"/>
        </w:rPr>
        <w:t>As inovações podem implicar: maior eficácia, eficiência de recursos, confiabilidade e resiliência, acessibilidade, conveniência e usabilidade para aqueles envolvidos no processo de negócios, seja</w:t>
      </w:r>
      <w:r w:rsidR="376D3A7E" w:rsidRPr="7073B33B">
        <w:rPr>
          <w:rFonts w:cs="Arial"/>
          <w:color w:val="000000" w:themeColor="text1"/>
          <w:lang w:eastAsia="zh-CN"/>
        </w:rPr>
        <w:t>m</w:t>
      </w:r>
      <w:r w:rsidRPr="7073B33B">
        <w:rPr>
          <w:rFonts w:cs="Arial"/>
          <w:color w:val="000000" w:themeColor="text1"/>
          <w:lang w:eastAsia="zh-CN"/>
        </w:rPr>
        <w:t xml:space="preserve"> </w:t>
      </w:r>
      <w:r w:rsidRPr="5963F5B0">
        <w:rPr>
          <w:rFonts w:cs="Arial"/>
          <w:color w:val="000000" w:themeColor="text1"/>
          <w:lang w:eastAsia="zh-CN"/>
        </w:rPr>
        <w:t>externo</w:t>
      </w:r>
      <w:r w:rsidR="61725A08" w:rsidRPr="5963F5B0">
        <w:rPr>
          <w:rFonts w:cs="Arial"/>
          <w:color w:val="000000" w:themeColor="text1"/>
          <w:lang w:eastAsia="zh-CN"/>
        </w:rPr>
        <w:t>s</w:t>
      </w:r>
      <w:r w:rsidRPr="7073B33B">
        <w:rPr>
          <w:rFonts w:cs="Arial"/>
          <w:color w:val="000000" w:themeColor="text1"/>
          <w:lang w:eastAsia="zh-CN"/>
        </w:rPr>
        <w:t xml:space="preserve"> ou </w:t>
      </w:r>
      <w:r w:rsidRPr="0D18547A">
        <w:rPr>
          <w:rFonts w:cs="Arial"/>
          <w:color w:val="000000" w:themeColor="text1"/>
          <w:lang w:eastAsia="zh-CN"/>
        </w:rPr>
        <w:t>interno</w:t>
      </w:r>
      <w:r w:rsidR="331DF5BD" w:rsidRPr="0D18547A">
        <w:rPr>
          <w:rFonts w:cs="Arial"/>
          <w:color w:val="000000" w:themeColor="text1"/>
          <w:lang w:eastAsia="zh-CN"/>
        </w:rPr>
        <w:t>s</w:t>
      </w:r>
      <w:r w:rsidRPr="7073B33B">
        <w:rPr>
          <w:rFonts w:cs="Arial"/>
          <w:color w:val="000000" w:themeColor="text1"/>
          <w:lang w:eastAsia="zh-CN"/>
        </w:rPr>
        <w:t xml:space="preserve"> à empresa. </w:t>
      </w:r>
    </w:p>
    <w:p w14:paraId="4E33383D" w14:textId="7777777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Processos de negócios novos ou aprimorados podem ser motivados por: metas de implementação de estratégias de negócios, redução de custos, melhoria da qualidade do produto ou condições de trabalho, ou para atender aos requisitos regulamentares.</w:t>
      </w:r>
    </w:p>
    <w:p w14:paraId="1E0163F0" w14:textId="7777777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Deste modo, deseja-se saber se a empresa aprimorou ou introduziu algum novo processo de negócios que difere significativamente dos seus processos anteriores. Nos sete processos apresentados a seguir, as funções principais e de apoio podem fazer parte do mesmo processo de negócios. São eles:</w:t>
      </w:r>
    </w:p>
    <w:p w14:paraId="3663B79E" w14:textId="7777777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1)</w:t>
      </w:r>
      <w:r w:rsidRPr="000B6C9A">
        <w:rPr>
          <w:rFonts w:cs="Arial"/>
          <w:color w:val="000000"/>
          <w:lang w:eastAsia="zh-CN"/>
        </w:rPr>
        <w:tab/>
        <w:t>Métodos para produzir bens ou fornecer serviços</w:t>
      </w:r>
    </w:p>
    <w:p w14:paraId="2A88028A" w14:textId="0249CB9A"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 xml:space="preserve">Trata-se de atividades que transformam insumos em bens ou serviços (processo produtivo), incluindo engenharia e consultoria técnica relacionada, atividades de teste técnico, análise e certificação para apoiar a produção, serviços de </w:t>
      </w:r>
      <w:r w:rsidRPr="0060301D">
        <w:rPr>
          <w:rFonts w:cs="Arial"/>
          <w:i/>
          <w:iCs/>
          <w:color w:val="000000"/>
          <w:lang w:eastAsia="zh-CN"/>
        </w:rPr>
        <w:t>design</w:t>
      </w:r>
      <w:r w:rsidRPr="000B6C9A">
        <w:rPr>
          <w:rFonts w:cs="Arial"/>
          <w:color w:val="000000"/>
          <w:lang w:eastAsia="zh-CN"/>
        </w:rPr>
        <w:t xml:space="preserve"> e Pesquisa e </w:t>
      </w:r>
      <w:r w:rsidR="00D479CC">
        <w:rPr>
          <w:rFonts w:cs="Arial"/>
          <w:color w:val="000000"/>
          <w:lang w:eastAsia="zh-CN"/>
        </w:rPr>
        <w:t>d</w:t>
      </w:r>
      <w:r w:rsidRPr="000B6C9A">
        <w:rPr>
          <w:rFonts w:cs="Arial"/>
          <w:color w:val="000000"/>
          <w:lang w:eastAsia="zh-CN"/>
        </w:rPr>
        <w:t xml:space="preserve">esenvolvimento (P&amp;D) experimental. Envolvem mudanças significativas ou introdução de novas técnicas ou procedimentos, máquinas, equipamentos e/ou </w:t>
      </w:r>
      <w:r w:rsidRPr="000B6C9A">
        <w:rPr>
          <w:rFonts w:cs="Arial"/>
          <w:i/>
          <w:iCs/>
          <w:color w:val="000000"/>
          <w:lang w:eastAsia="zh-CN"/>
        </w:rPr>
        <w:t>softwares</w:t>
      </w:r>
      <w:r w:rsidRPr="000B6C9A">
        <w:rPr>
          <w:rFonts w:cs="Arial"/>
          <w:color w:val="000000"/>
          <w:lang w:eastAsia="zh-CN"/>
        </w:rPr>
        <w:t xml:space="preserve"> usados nos processos produtivos e fornecimento de serviços. </w:t>
      </w:r>
    </w:p>
    <w:p w14:paraId="3ED62F51" w14:textId="7777777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2)</w:t>
      </w:r>
      <w:r w:rsidRPr="000B6C9A">
        <w:rPr>
          <w:rFonts w:cs="Arial"/>
          <w:color w:val="000000"/>
          <w:lang w:eastAsia="zh-CN"/>
        </w:rPr>
        <w:tab/>
        <w:t>Métodos de logística, entrega ou distribuição</w:t>
      </w:r>
    </w:p>
    <w:p w14:paraId="39E1FF55" w14:textId="7777777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 xml:space="preserve">Esta função inclui mudanças na logística da empresa, e engloba equipamentos, </w:t>
      </w:r>
      <w:r w:rsidRPr="000B6C9A">
        <w:rPr>
          <w:rFonts w:cs="Arial"/>
          <w:i/>
          <w:iCs/>
          <w:color w:val="000000"/>
          <w:lang w:eastAsia="zh-CN"/>
        </w:rPr>
        <w:t>softwares</w:t>
      </w:r>
      <w:r w:rsidRPr="000B6C9A">
        <w:rPr>
          <w:rFonts w:cs="Arial"/>
          <w:color w:val="000000"/>
          <w:lang w:eastAsia="zh-CN"/>
        </w:rPr>
        <w:t xml:space="preserve"> e técnicas de suprimento de insumos, armazenamento/estocagem, acondicionamento, movimentação e entrega de bens e serviços e processamento de pedidos. Estas mudanças podem ocorrer tanto em atividades diretas de apoio à produção como em outras atividades da empresa.</w:t>
      </w:r>
    </w:p>
    <w:p w14:paraId="2E0D2F9B" w14:textId="7777777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3)</w:t>
      </w:r>
      <w:r w:rsidRPr="000B6C9A">
        <w:rPr>
          <w:rFonts w:cs="Arial"/>
          <w:color w:val="000000"/>
          <w:lang w:eastAsia="zh-CN"/>
        </w:rPr>
        <w:tab/>
        <w:t>Métodos para processamento de informação e comunicação</w:t>
      </w:r>
    </w:p>
    <w:p w14:paraId="4AE80AF9" w14:textId="2E3DC1CC"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3E7772E1">
        <w:rPr>
          <w:rFonts w:cs="Arial"/>
          <w:color w:val="000000" w:themeColor="text1"/>
          <w:lang w:eastAsia="zh-CN"/>
        </w:rPr>
        <w:t>Esta função inclui manutenção e fornecimento de sistemas de informação e comunicação voltad</w:t>
      </w:r>
      <w:r w:rsidR="00220E5A">
        <w:rPr>
          <w:rFonts w:cs="Arial"/>
          <w:color w:val="000000" w:themeColor="text1"/>
          <w:lang w:eastAsia="zh-CN"/>
        </w:rPr>
        <w:t>o</w:t>
      </w:r>
      <w:r w:rsidRPr="3E7772E1">
        <w:rPr>
          <w:rFonts w:cs="Arial"/>
          <w:color w:val="000000" w:themeColor="text1"/>
          <w:lang w:eastAsia="zh-CN"/>
        </w:rPr>
        <w:t>s para as atividades de apoio à produção quanto para as demais atividades de gestão da empresa.</w:t>
      </w:r>
    </w:p>
    <w:p w14:paraId="42F9DF1A" w14:textId="7777777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4)</w:t>
      </w:r>
      <w:r w:rsidRPr="000B6C9A">
        <w:rPr>
          <w:rFonts w:cs="Arial"/>
          <w:color w:val="000000"/>
          <w:lang w:eastAsia="zh-CN"/>
        </w:rPr>
        <w:tab/>
        <w:t>Métodos de contabilidade ou outras operações administrativas</w:t>
      </w:r>
    </w:p>
    <w:p w14:paraId="06F0D0D3" w14:textId="7777777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 xml:space="preserve">Novas técnicas de gestão para melhorar rotinas e práticas de trabalho, incluindo métodos de contabilidade, escrituração, auditoria, pagamentos e outras atividades </w:t>
      </w:r>
      <w:r w:rsidRPr="000B6C9A">
        <w:rPr>
          <w:rFonts w:cs="Arial"/>
          <w:color w:val="000000"/>
          <w:lang w:eastAsia="zh-CN"/>
        </w:rPr>
        <w:lastRenderedPageBreak/>
        <w:t xml:space="preserve">financeiras e de seguros, assim como o uso e a troca de informações, de conhecimento e habilidades dentro da empresa. </w:t>
      </w:r>
    </w:p>
    <w:p w14:paraId="5F87E31A" w14:textId="51961B2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5)</w:t>
      </w:r>
      <w:r w:rsidRPr="000B6C9A">
        <w:rPr>
          <w:rFonts w:cs="Arial"/>
          <w:color w:val="000000"/>
          <w:lang w:eastAsia="zh-CN"/>
        </w:rPr>
        <w:tab/>
        <w:t xml:space="preserve">Práticas de </w:t>
      </w:r>
      <w:r w:rsidR="00220E5A">
        <w:rPr>
          <w:rFonts w:cs="Arial"/>
          <w:color w:val="000000"/>
          <w:lang w:eastAsia="zh-CN"/>
        </w:rPr>
        <w:t>g</w:t>
      </w:r>
      <w:r w:rsidRPr="000B6C9A">
        <w:rPr>
          <w:rFonts w:cs="Arial"/>
          <w:color w:val="000000"/>
          <w:lang w:eastAsia="zh-CN"/>
        </w:rPr>
        <w:t>estão para organizar procedimentos organizativos ou relações externas</w:t>
      </w:r>
    </w:p>
    <w:p w14:paraId="7B203BFA" w14:textId="7777777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Esta função investiga mudanças significativas ou a introdução de novos procedimentos e relações com outras empresas ou instituições públicas e sem fins lucrativos, incluindo o estabelecimento de alianças, parcerias, bem como terceirização ou subcontratação de atividades produtivas ou de apoio direto ou indireto.</w:t>
      </w:r>
    </w:p>
    <w:p w14:paraId="1EA9D65D" w14:textId="7777777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6)</w:t>
      </w:r>
      <w:r w:rsidRPr="000B6C9A">
        <w:rPr>
          <w:rFonts w:cs="Arial"/>
          <w:color w:val="000000"/>
          <w:lang w:eastAsia="zh-CN"/>
        </w:rPr>
        <w:tab/>
        <w:t>Métodos de organização do trabalho, de tomada de decisão ou de gestão de recursos humanos</w:t>
      </w:r>
    </w:p>
    <w:p w14:paraId="74918107" w14:textId="7777777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Esta função se refere à introdução de novos métodos de organização do trabalho para melhor distribuir responsabilidades e poder de decisão (gestão estratégica e de negócios).</w:t>
      </w:r>
    </w:p>
    <w:p w14:paraId="0D0FE22E" w14:textId="7777777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7)</w:t>
      </w:r>
      <w:r w:rsidRPr="000B6C9A">
        <w:rPr>
          <w:rFonts w:cs="Arial"/>
          <w:color w:val="000000"/>
          <w:lang w:eastAsia="zh-CN"/>
        </w:rPr>
        <w:tab/>
        <w:t xml:space="preserve">Métodos de </w:t>
      </w:r>
      <w:r w:rsidRPr="000B6C9A">
        <w:rPr>
          <w:rFonts w:cs="Arial"/>
          <w:i/>
          <w:iCs/>
          <w:color w:val="000000"/>
          <w:lang w:eastAsia="zh-CN"/>
        </w:rPr>
        <w:t>marketing</w:t>
      </w:r>
      <w:r w:rsidRPr="000B6C9A">
        <w:rPr>
          <w:rFonts w:cs="Arial"/>
          <w:color w:val="000000"/>
          <w:lang w:eastAsia="zh-CN"/>
        </w:rPr>
        <w:t xml:space="preserve"> para promoção, embalagem, preços, colocação de produtos ou serviços pós-venda</w:t>
      </w:r>
    </w:p>
    <w:p w14:paraId="3564C345" w14:textId="2C86F2CB"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47E80959">
        <w:rPr>
          <w:rFonts w:cs="Arial"/>
          <w:color w:val="000000" w:themeColor="text1"/>
          <w:lang w:eastAsia="zh-CN"/>
        </w:rPr>
        <w:t xml:space="preserve">Esta função considera a implementação de um novo método de </w:t>
      </w:r>
      <w:r w:rsidRPr="47E80959">
        <w:rPr>
          <w:rFonts w:cs="Arial"/>
          <w:i/>
          <w:color w:val="000000" w:themeColor="text1"/>
          <w:lang w:eastAsia="zh-CN"/>
        </w:rPr>
        <w:t>marketing</w:t>
      </w:r>
      <w:r w:rsidRPr="47E80959">
        <w:rPr>
          <w:rFonts w:cs="Arial"/>
          <w:color w:val="000000" w:themeColor="text1"/>
          <w:lang w:eastAsia="zh-CN"/>
        </w:rPr>
        <w:t xml:space="preserve"> com mudanças na concepção de um produto ou em sua embalagem (desde que não afetem suas características funcionais ou de uso), no posicionamento do produto, em sua promoção ou fixação de preços, visando melhor responder às necessidades dos clientes, abrir novos mercados ou reposicionar o produto no mercado para incrementar as vendas, além da introdução de novos serviços pós-venda, novidade investigada a partir da quarta edição do Manual de Oslo.</w:t>
      </w:r>
    </w:p>
    <w:p w14:paraId="75A40F9F" w14:textId="77777777" w:rsidR="000B6C9A" w:rsidRPr="000B6C9A" w:rsidRDefault="000B6C9A" w:rsidP="000B6C9A">
      <w:pPr>
        <w:spacing w:before="400" w:after="240" w:line="280" w:lineRule="atLeast"/>
        <w:textAlignment w:val="center"/>
        <w:outlineLvl w:val="0"/>
        <w:rPr>
          <w:rFonts w:cs="Univers LT Std 45 Light"/>
          <w:b/>
          <w:bCs/>
          <w:color w:val="5F5F5F"/>
          <w:sz w:val="28"/>
          <w:szCs w:val="28"/>
        </w:rPr>
      </w:pPr>
      <w:r w:rsidRPr="000B6C9A">
        <w:rPr>
          <w:rFonts w:cs="Univers LT Std 45 Light"/>
          <w:b/>
          <w:bCs/>
          <w:color w:val="5F5F5F"/>
          <w:sz w:val="28"/>
          <w:szCs w:val="28"/>
        </w:rPr>
        <w:t>Projeto incompleto e/ou abandonado</w:t>
      </w:r>
    </w:p>
    <w:p w14:paraId="31F833A2" w14:textId="17C43415"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 xml:space="preserve">Uma vez que nem todo esforço inovativo é bem-sucedido e que existem projetos que ainda estão em andamento ao final do período analisado (por terem iniciado próximo deste final ou por terem prazos de execução longos), a </w:t>
      </w:r>
      <w:proofErr w:type="spellStart"/>
      <w:r w:rsidR="00220E5A" w:rsidRPr="00220E5A">
        <w:rPr>
          <w:rFonts w:cs="Arial"/>
          <w:smallCaps/>
          <w:color w:val="000000"/>
          <w:lang w:eastAsia="zh-CN"/>
        </w:rPr>
        <w:t>Pintec</w:t>
      </w:r>
      <w:proofErr w:type="spellEnd"/>
      <w:r w:rsidRPr="000B6C9A">
        <w:rPr>
          <w:rFonts w:cs="Arial"/>
          <w:color w:val="000000"/>
          <w:lang w:eastAsia="zh-CN"/>
        </w:rPr>
        <w:t xml:space="preserve"> Semestral indaga sobre a existência de projetos de inovação abandonados antes de sua implementação ou incompletos ao final do período em análise.</w:t>
      </w:r>
    </w:p>
    <w:p w14:paraId="19E1A4D9" w14:textId="7777777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 xml:space="preserve">Nesta pesquisa, apenas as empresas que afirmam não terem inovado (em produto e/ou em processo de negócios) respondem </w:t>
      </w:r>
      <w:proofErr w:type="gramStart"/>
      <w:r w:rsidRPr="000B6C9A">
        <w:rPr>
          <w:rFonts w:cs="Arial"/>
          <w:color w:val="000000"/>
          <w:lang w:eastAsia="zh-CN"/>
        </w:rPr>
        <w:t>a</w:t>
      </w:r>
      <w:proofErr w:type="gramEnd"/>
      <w:r w:rsidRPr="000B6C9A">
        <w:rPr>
          <w:rFonts w:cs="Arial"/>
          <w:color w:val="000000"/>
          <w:lang w:eastAsia="zh-CN"/>
        </w:rPr>
        <w:t xml:space="preserve"> questão dos projetos incompletos ou abandonados. Uma vez que a pesquisa cobre um período de referência relativamente curto (um ano), potenciais inovações poderiam ainda estar com seus projetos em andamento, sem ainda terem se efetivado como inovações. </w:t>
      </w:r>
    </w:p>
    <w:p w14:paraId="007DC7E4" w14:textId="77777777" w:rsid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Esse conjunto de empresas potencialmente inovadoras são chamadas empresas ativas em inovação, e podem trazer informações relevantes tanto em relação ao engajamento das empresas em atividades inovativas quanto na formação de expectativas de concretização de inovações em períodos vindouros. Por outro lado, essa pergunta também busca investigar a frequência das atividades inovativas que sabidamente não se concretizarão em inovações (projetos abandonados).</w:t>
      </w:r>
    </w:p>
    <w:p w14:paraId="14948F34" w14:textId="77777777" w:rsidR="00483B58" w:rsidRPr="000B6C9A" w:rsidRDefault="00483B58" w:rsidP="000B6C9A">
      <w:pPr>
        <w:autoSpaceDE w:val="0"/>
        <w:autoSpaceDN w:val="0"/>
        <w:adjustRightInd w:val="0"/>
        <w:spacing w:before="120" w:after="60" w:line="280" w:lineRule="atLeast"/>
        <w:ind w:firstLine="567"/>
        <w:jc w:val="both"/>
        <w:textAlignment w:val="center"/>
        <w:rPr>
          <w:rFonts w:cs="Arial"/>
          <w:color w:val="000000"/>
          <w:lang w:eastAsia="zh-CN"/>
        </w:rPr>
      </w:pPr>
    </w:p>
    <w:p w14:paraId="746A2C00" w14:textId="77777777" w:rsidR="000B6C9A" w:rsidRPr="000B6C9A" w:rsidRDefault="000B6C9A" w:rsidP="000B6C9A">
      <w:pPr>
        <w:spacing w:before="400" w:after="240" w:line="280" w:lineRule="atLeast"/>
        <w:textAlignment w:val="center"/>
        <w:outlineLvl w:val="0"/>
        <w:rPr>
          <w:rFonts w:cs="Univers LT Std 45 Light"/>
          <w:b/>
          <w:bCs/>
          <w:color w:val="5F5F5F"/>
          <w:sz w:val="28"/>
          <w:szCs w:val="28"/>
        </w:rPr>
      </w:pPr>
      <w:r w:rsidRPr="000B6C9A">
        <w:rPr>
          <w:rFonts w:cs="Univers LT Std 45 Light"/>
          <w:b/>
          <w:bCs/>
          <w:color w:val="5F5F5F"/>
          <w:sz w:val="28"/>
          <w:szCs w:val="28"/>
        </w:rPr>
        <w:lastRenderedPageBreak/>
        <w:t>Dificuldades e obstáculos à inovação</w:t>
      </w:r>
    </w:p>
    <w:p w14:paraId="2826E25B" w14:textId="7777777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Este bloco tem por objetivo identificar os motivos pelos quais a empresa não desenvolveu atividades inovativas ou os fatores que as tenham prejudicado. Portanto, tanto empresas ativas em inovação quanto as não inovadoras informam se encontraram dificuldades ou obstáculos que tornaram mais lenta a implementação de determinados projetos ou que os tenham inviabilizado.</w:t>
      </w:r>
    </w:p>
    <w:p w14:paraId="76C680B7" w14:textId="7777777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Para as empresas que declaram ter encontrado problemas, é apresentada a lista de fatores que podem ter prejudicado ou inviabilizado as suas atividades inovativas, e solicita-se que a empresa informe o grau de importância de cada um deles. Na lista, aparecem fatores de natureza econômica (instabilidade, concorrência, demanda), problemas internos à empresa (capacidade limitada dos recursos internos e prioridades estratégicas), problemas com o Sistema Nacional de Inovação - SNI (dificuldade em estabelecer parcerias e dificuldade para obtenção ou utilização de apoio público) e limitações tecnológicas externas à empresa.</w:t>
      </w:r>
    </w:p>
    <w:p w14:paraId="3844ED82" w14:textId="77777777" w:rsidR="000B6C9A" w:rsidRPr="000B6C9A" w:rsidRDefault="000B6C9A" w:rsidP="000B6C9A">
      <w:pPr>
        <w:spacing w:before="400" w:after="240" w:line="280" w:lineRule="atLeast"/>
        <w:textAlignment w:val="center"/>
        <w:outlineLvl w:val="0"/>
        <w:rPr>
          <w:rFonts w:cs="Univers LT Std 45 Light"/>
          <w:b/>
          <w:bCs/>
          <w:color w:val="5F5F5F"/>
          <w:sz w:val="28"/>
          <w:szCs w:val="28"/>
        </w:rPr>
      </w:pPr>
      <w:r w:rsidRPr="000B6C9A">
        <w:rPr>
          <w:rFonts w:cs="Univers LT Std 45 Light"/>
          <w:b/>
          <w:bCs/>
          <w:color w:val="5F5F5F"/>
          <w:sz w:val="28"/>
          <w:szCs w:val="28"/>
        </w:rPr>
        <w:t>Relações de cooperação</w:t>
      </w:r>
    </w:p>
    <w:p w14:paraId="475865F9" w14:textId="71CCB5E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 xml:space="preserve">Na </w:t>
      </w:r>
      <w:proofErr w:type="spellStart"/>
      <w:r w:rsidR="00220E5A" w:rsidRPr="00220E5A">
        <w:rPr>
          <w:rFonts w:cs="Arial"/>
          <w:smallCaps/>
          <w:color w:val="000000"/>
          <w:lang w:eastAsia="zh-CN"/>
        </w:rPr>
        <w:t>Pintec</w:t>
      </w:r>
      <w:proofErr w:type="spellEnd"/>
      <w:r w:rsidRPr="000B6C9A">
        <w:rPr>
          <w:rFonts w:cs="Arial"/>
          <w:color w:val="000000"/>
          <w:lang w:eastAsia="zh-CN"/>
        </w:rPr>
        <w:t xml:space="preserve"> Semestral, a cooperação para inovação é definida como a participação ativa da empresa em projetos conjuntos de P&amp;D e outros projetos de inovação com outra organização (empresa ou instituição), o que não implica, necessariamente, que as partes envolvidas obtenham benefícios comerciais imediatos. A simples contratação de serviços de outra organização, sem a sua colaboração ativa, não é considerada cooperação. As questões focando a cooperação para inovação, presentes na </w:t>
      </w:r>
      <w:proofErr w:type="spellStart"/>
      <w:r w:rsidR="00220E5A" w:rsidRPr="00220E5A">
        <w:rPr>
          <w:rFonts w:cs="Arial"/>
          <w:smallCaps/>
          <w:color w:val="000000"/>
          <w:lang w:eastAsia="zh-CN"/>
        </w:rPr>
        <w:t>Pintec</w:t>
      </w:r>
      <w:proofErr w:type="spellEnd"/>
      <w:r w:rsidRPr="000B6C9A">
        <w:rPr>
          <w:rFonts w:cs="Arial"/>
          <w:color w:val="000000"/>
          <w:lang w:eastAsia="zh-CN"/>
        </w:rPr>
        <w:t xml:space="preserve"> Semestral, buscam identificar os principais parceiros das empresas nas atividades inovativas de produto ou processo de negócios que, interligados por canais de troca de conhecimento e/ou articulados em redes, formam o que se denomina Sistema Nacional de Inovação. Os parceiros investigados são: (i) clientes ou consumidores; (</w:t>
      </w:r>
      <w:proofErr w:type="spellStart"/>
      <w:r w:rsidRPr="000B6C9A">
        <w:rPr>
          <w:rFonts w:cs="Arial"/>
          <w:color w:val="000000"/>
          <w:lang w:eastAsia="zh-CN"/>
        </w:rPr>
        <w:t>ii</w:t>
      </w:r>
      <w:proofErr w:type="spellEnd"/>
      <w:r w:rsidRPr="000B6C9A">
        <w:rPr>
          <w:rFonts w:cs="Arial"/>
          <w:color w:val="000000"/>
          <w:lang w:eastAsia="zh-CN"/>
        </w:rPr>
        <w:t>) fornecedores; (</w:t>
      </w:r>
      <w:proofErr w:type="spellStart"/>
      <w:r w:rsidRPr="000B6C9A">
        <w:rPr>
          <w:rFonts w:cs="Arial"/>
          <w:color w:val="000000"/>
          <w:lang w:eastAsia="zh-CN"/>
        </w:rPr>
        <w:t>iii</w:t>
      </w:r>
      <w:proofErr w:type="spellEnd"/>
      <w:r w:rsidRPr="000B6C9A">
        <w:rPr>
          <w:rFonts w:cs="Arial"/>
          <w:color w:val="000000"/>
          <w:lang w:eastAsia="zh-CN"/>
        </w:rPr>
        <w:t>) concorrentes; (</w:t>
      </w:r>
      <w:proofErr w:type="spellStart"/>
      <w:r w:rsidRPr="000B6C9A">
        <w:rPr>
          <w:rFonts w:cs="Arial"/>
          <w:color w:val="000000"/>
          <w:lang w:eastAsia="zh-CN"/>
        </w:rPr>
        <w:t>iv</w:t>
      </w:r>
      <w:proofErr w:type="spellEnd"/>
      <w:r w:rsidRPr="000B6C9A">
        <w:rPr>
          <w:rFonts w:cs="Arial"/>
          <w:color w:val="000000"/>
          <w:lang w:eastAsia="zh-CN"/>
        </w:rPr>
        <w:t xml:space="preserve">) infraestrutura de ciência, tecnologia e inovação; (v) </w:t>
      </w:r>
      <w:proofErr w:type="spellStart"/>
      <w:r w:rsidRPr="000B6C9A">
        <w:rPr>
          <w:rFonts w:cs="Arial"/>
          <w:i/>
          <w:iCs/>
          <w:color w:val="000000"/>
          <w:lang w:eastAsia="zh-CN"/>
        </w:rPr>
        <w:t>start-ups</w:t>
      </w:r>
      <w:proofErr w:type="spellEnd"/>
      <w:r w:rsidRPr="000B6C9A">
        <w:rPr>
          <w:rFonts w:cs="Arial"/>
          <w:color w:val="000000"/>
          <w:lang w:eastAsia="zh-CN"/>
        </w:rPr>
        <w:t>; (vi) consultores ou empresas de consultoria; e (</w:t>
      </w:r>
      <w:proofErr w:type="spellStart"/>
      <w:r w:rsidRPr="000B6C9A">
        <w:rPr>
          <w:rFonts w:cs="Arial"/>
          <w:color w:val="000000"/>
          <w:lang w:eastAsia="zh-CN"/>
        </w:rPr>
        <w:t>vii</w:t>
      </w:r>
      <w:proofErr w:type="spellEnd"/>
      <w:r w:rsidRPr="000B6C9A">
        <w:rPr>
          <w:rFonts w:cs="Arial"/>
          <w:color w:val="000000"/>
          <w:lang w:eastAsia="zh-CN"/>
        </w:rPr>
        <w:t>) outra empresa do grupo.</w:t>
      </w:r>
    </w:p>
    <w:p w14:paraId="254CE1D1" w14:textId="77777777" w:rsidR="000B6C9A" w:rsidRPr="000B6C9A" w:rsidRDefault="000B6C9A" w:rsidP="000B6C9A">
      <w:pPr>
        <w:spacing w:before="400" w:after="240" w:line="280" w:lineRule="atLeast"/>
        <w:textAlignment w:val="center"/>
        <w:outlineLvl w:val="0"/>
        <w:rPr>
          <w:rFonts w:cs="Univers LT Std 45 Light"/>
          <w:b/>
          <w:bCs/>
          <w:color w:val="5F5F5F"/>
          <w:sz w:val="28"/>
          <w:szCs w:val="28"/>
        </w:rPr>
      </w:pPr>
      <w:r w:rsidRPr="000B6C9A">
        <w:rPr>
          <w:rFonts w:cs="Univers LT Std 45 Light"/>
          <w:b/>
          <w:bCs/>
          <w:color w:val="5F5F5F"/>
          <w:sz w:val="28"/>
          <w:szCs w:val="28"/>
        </w:rPr>
        <w:t xml:space="preserve">Atividades internas de P&amp;D </w:t>
      </w:r>
    </w:p>
    <w:p w14:paraId="117FD908" w14:textId="7777777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As atividades internas de P&amp;D são atividades que as empresas podem empreender para inovar que, combinadas ou não com outras atividades inovativas, podem resultar em produto e/ou processo de negócios novo ou significativamente aprimorado.</w:t>
      </w:r>
    </w:p>
    <w:p w14:paraId="70B5D408" w14:textId="7777777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 xml:space="preserve">A quarta edição do Manual de Oslo destaca a importância de se medir as atividades de desenvolvimento, financeiras e comerciais, realizadas pelas empresas, que se destinam a resultar em uma inovação durante o período de observação da coleta de dados. Para tanto, os principais esforços de inovação são mensurados a partir dos dispêndios realizados nessas atividades. </w:t>
      </w:r>
    </w:p>
    <w:p w14:paraId="0A9425BB" w14:textId="7777777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 xml:space="preserve">A mensuração dos recursos alocados nestas atividades revela o esforço empreendido para a inovação de produto e processo e é um dos principais objetivos das pesquisas de inovação. Como os registros são efetuados em valores monetários, é </w:t>
      </w:r>
      <w:r w:rsidRPr="000B6C9A">
        <w:rPr>
          <w:rFonts w:cs="Arial"/>
          <w:color w:val="000000"/>
          <w:lang w:eastAsia="zh-CN"/>
        </w:rPr>
        <w:lastRenderedPageBreak/>
        <w:t>possível a sua comparação entre setores e países, podendo ser confrontados com outras variáveis econômicas (faturamento, custos, valor agregado, entre outros).</w:t>
      </w:r>
    </w:p>
    <w:p w14:paraId="70781CEB" w14:textId="44277CD5"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559C423A">
        <w:rPr>
          <w:rFonts w:cs="Arial"/>
          <w:color w:val="000000" w:themeColor="text1"/>
          <w:lang w:eastAsia="zh-CN"/>
        </w:rPr>
        <w:t xml:space="preserve">Além das atividades internas de P&amp;D, </w:t>
      </w:r>
      <w:bookmarkStart w:id="17" w:name="_Hlk151727321"/>
      <w:r w:rsidRPr="559C423A">
        <w:rPr>
          <w:rFonts w:cs="Arial"/>
          <w:color w:val="000000" w:themeColor="text1"/>
          <w:lang w:eastAsia="zh-CN"/>
        </w:rPr>
        <w:t>o Manual de Oslo recomenda a investigação de</w:t>
      </w:r>
      <w:bookmarkEnd w:id="17"/>
      <w:r w:rsidRPr="559C423A">
        <w:rPr>
          <w:rFonts w:cs="Arial"/>
          <w:color w:val="000000" w:themeColor="text1"/>
          <w:lang w:eastAsia="zh-CN"/>
        </w:rPr>
        <w:t xml:space="preserve"> sete outras atividades inovativas. São elas: (i) engenharia, </w:t>
      </w:r>
      <w:r w:rsidRPr="00752ACF">
        <w:rPr>
          <w:rFonts w:cs="Arial"/>
          <w:i/>
          <w:iCs/>
          <w:color w:val="000000" w:themeColor="text1"/>
          <w:lang w:eastAsia="zh-CN"/>
        </w:rPr>
        <w:t>design</w:t>
      </w:r>
      <w:r w:rsidRPr="559C423A">
        <w:rPr>
          <w:rFonts w:cs="Arial"/>
          <w:color w:val="000000" w:themeColor="text1"/>
          <w:lang w:eastAsia="zh-CN"/>
        </w:rPr>
        <w:t xml:space="preserve"> e outras atividades de trabalho criativo; (</w:t>
      </w:r>
      <w:proofErr w:type="spellStart"/>
      <w:r w:rsidRPr="559C423A">
        <w:rPr>
          <w:rFonts w:cs="Arial"/>
          <w:color w:val="000000" w:themeColor="text1"/>
          <w:lang w:eastAsia="zh-CN"/>
        </w:rPr>
        <w:t>ii</w:t>
      </w:r>
      <w:proofErr w:type="spellEnd"/>
      <w:r w:rsidRPr="559C423A">
        <w:rPr>
          <w:rFonts w:cs="Arial"/>
          <w:color w:val="000000" w:themeColor="text1"/>
          <w:lang w:eastAsia="zh-CN"/>
        </w:rPr>
        <w:t xml:space="preserve">) atividades de </w:t>
      </w:r>
      <w:r w:rsidRPr="559C423A">
        <w:rPr>
          <w:rFonts w:cs="Arial"/>
          <w:i/>
          <w:color w:val="000000" w:themeColor="text1"/>
          <w:lang w:eastAsia="zh-CN"/>
        </w:rPr>
        <w:t>marketing</w:t>
      </w:r>
      <w:r w:rsidRPr="559C423A">
        <w:rPr>
          <w:rFonts w:cs="Arial"/>
          <w:color w:val="000000" w:themeColor="text1"/>
          <w:lang w:eastAsia="zh-CN"/>
        </w:rPr>
        <w:t xml:space="preserve"> e valor de marca; (</w:t>
      </w:r>
      <w:proofErr w:type="spellStart"/>
      <w:r w:rsidRPr="559C423A">
        <w:rPr>
          <w:rFonts w:cs="Arial"/>
          <w:color w:val="000000" w:themeColor="text1"/>
          <w:lang w:eastAsia="zh-CN"/>
        </w:rPr>
        <w:t>iii</w:t>
      </w:r>
      <w:proofErr w:type="spellEnd"/>
      <w:r w:rsidRPr="559C423A">
        <w:rPr>
          <w:rFonts w:cs="Arial"/>
          <w:color w:val="000000" w:themeColor="text1"/>
          <w:lang w:eastAsia="zh-CN"/>
        </w:rPr>
        <w:t>) atividades relacionadas à Propriedade Intelectual; (</w:t>
      </w:r>
      <w:proofErr w:type="spellStart"/>
      <w:r w:rsidRPr="559C423A">
        <w:rPr>
          <w:rFonts w:cs="Arial"/>
          <w:color w:val="000000" w:themeColor="text1"/>
          <w:lang w:eastAsia="zh-CN"/>
        </w:rPr>
        <w:t>iv</w:t>
      </w:r>
      <w:proofErr w:type="spellEnd"/>
      <w:r w:rsidRPr="559C423A">
        <w:rPr>
          <w:rFonts w:cs="Arial"/>
          <w:color w:val="000000" w:themeColor="text1"/>
          <w:lang w:eastAsia="zh-CN"/>
        </w:rPr>
        <w:t xml:space="preserve">) atividades de treinamento de funcionários; (v) atividades de desenvolvimento de </w:t>
      </w:r>
      <w:r w:rsidRPr="00752ACF">
        <w:rPr>
          <w:rFonts w:cs="Arial"/>
          <w:i/>
          <w:iCs/>
          <w:color w:val="000000" w:themeColor="text1"/>
          <w:lang w:eastAsia="zh-CN"/>
        </w:rPr>
        <w:t>software</w:t>
      </w:r>
      <w:r w:rsidRPr="559C423A">
        <w:rPr>
          <w:rFonts w:cs="Arial"/>
          <w:color w:val="000000" w:themeColor="text1"/>
          <w:lang w:eastAsia="zh-CN"/>
        </w:rPr>
        <w:t xml:space="preserve"> e banco de dados; (vi) atividades relacionadas com a aquisição ou arrendamento de ativos tangíveis; e (</w:t>
      </w:r>
      <w:proofErr w:type="spellStart"/>
      <w:r w:rsidRPr="559C423A">
        <w:rPr>
          <w:rFonts w:cs="Arial"/>
          <w:color w:val="000000" w:themeColor="text1"/>
          <w:lang w:eastAsia="zh-CN"/>
        </w:rPr>
        <w:t>vii</w:t>
      </w:r>
      <w:proofErr w:type="spellEnd"/>
      <w:r w:rsidRPr="559C423A">
        <w:rPr>
          <w:rFonts w:cs="Arial"/>
          <w:color w:val="000000" w:themeColor="text1"/>
          <w:lang w:eastAsia="zh-CN"/>
        </w:rPr>
        <w:t xml:space="preserve">) atividades de gestão da inovação. Entretanto, na </w:t>
      </w:r>
      <w:proofErr w:type="spellStart"/>
      <w:r w:rsidR="00220E5A" w:rsidRPr="00220E5A">
        <w:rPr>
          <w:rFonts w:cs="Arial"/>
          <w:smallCaps/>
          <w:color w:val="000000" w:themeColor="text1"/>
          <w:lang w:eastAsia="zh-CN"/>
        </w:rPr>
        <w:t>Pintec</w:t>
      </w:r>
      <w:proofErr w:type="spellEnd"/>
      <w:r w:rsidRPr="559C423A">
        <w:rPr>
          <w:rFonts w:cs="Arial"/>
          <w:color w:val="000000" w:themeColor="text1"/>
          <w:lang w:eastAsia="zh-CN"/>
        </w:rPr>
        <w:t xml:space="preserve"> Semestral apenas as atividades internas de P&amp;D serão investigadas. </w:t>
      </w:r>
    </w:p>
    <w:p w14:paraId="4AFA6718" w14:textId="195F1333"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559C423A">
        <w:rPr>
          <w:rFonts w:cs="Arial"/>
          <w:color w:val="000000" w:themeColor="text1"/>
          <w:lang w:eastAsia="zh-CN"/>
        </w:rPr>
        <w:t xml:space="preserve">Seguindo a abordagem adotada pela </w:t>
      </w:r>
      <w:proofErr w:type="spellStart"/>
      <w:r w:rsidR="00220E5A" w:rsidRPr="00220E5A">
        <w:rPr>
          <w:rFonts w:cs="Arial"/>
          <w:smallCaps/>
          <w:color w:val="000000" w:themeColor="text1"/>
          <w:lang w:eastAsia="zh-CN"/>
        </w:rPr>
        <w:t>Pintec</w:t>
      </w:r>
      <w:proofErr w:type="spellEnd"/>
      <w:r w:rsidRPr="559C423A">
        <w:rPr>
          <w:rFonts w:cs="Arial"/>
          <w:color w:val="000000" w:themeColor="text1"/>
          <w:lang w:eastAsia="zh-CN"/>
        </w:rPr>
        <w:t xml:space="preserve"> Semestral (do sujeito), são contabilizados os gastos realizados em P&amp;D </w:t>
      </w:r>
      <w:r w:rsidR="13BB674B" w:rsidRPr="43334F3E">
        <w:rPr>
          <w:rFonts w:cs="Arial"/>
          <w:color w:val="000000" w:themeColor="text1"/>
          <w:lang w:eastAsia="zh-CN"/>
        </w:rPr>
        <w:t>interno</w:t>
      </w:r>
      <w:r w:rsidRPr="38DD097C">
        <w:rPr>
          <w:rFonts w:cs="Arial"/>
          <w:color w:val="000000" w:themeColor="text1"/>
          <w:lang w:eastAsia="zh-CN"/>
        </w:rPr>
        <w:t xml:space="preserve"> </w:t>
      </w:r>
      <w:r w:rsidRPr="559C423A">
        <w:rPr>
          <w:rFonts w:cs="Arial"/>
          <w:color w:val="000000" w:themeColor="text1"/>
          <w:lang w:eastAsia="zh-CN"/>
        </w:rPr>
        <w:t>no ano de 202</w:t>
      </w:r>
      <w:r w:rsidR="00A14103">
        <w:rPr>
          <w:rFonts w:cs="Arial"/>
          <w:color w:val="000000" w:themeColor="text1"/>
          <w:lang w:eastAsia="zh-CN"/>
        </w:rPr>
        <w:t>4</w:t>
      </w:r>
      <w:r w:rsidRPr="559C423A">
        <w:rPr>
          <w:rFonts w:cs="Arial"/>
          <w:color w:val="000000" w:themeColor="text1"/>
          <w:lang w:eastAsia="zh-CN"/>
        </w:rPr>
        <w:t>. Deve ser ressaltado que nem sempre existe uma relação direta entre esses gastos, as inovações que foram implementadas e os projetos em andamento ou abandonados.</w:t>
      </w:r>
    </w:p>
    <w:p w14:paraId="0351EA26" w14:textId="77777777" w:rsidR="000B6C9A" w:rsidRPr="000B6C9A" w:rsidRDefault="000B6C9A" w:rsidP="000B6C9A">
      <w:pPr>
        <w:spacing w:before="240" w:after="120" w:line="280" w:lineRule="atLeast"/>
        <w:jc w:val="both"/>
        <w:textAlignment w:val="center"/>
        <w:rPr>
          <w:rFonts w:cs="Univers LT Std 45 Light"/>
          <w:b/>
          <w:bCs/>
          <w:color w:val="5F5F5F"/>
          <w:sz w:val="24"/>
          <w:szCs w:val="32"/>
        </w:rPr>
      </w:pPr>
      <w:r w:rsidRPr="000B6C9A">
        <w:rPr>
          <w:rFonts w:cs="Univers LT Std 45 Light"/>
          <w:b/>
          <w:bCs/>
          <w:color w:val="5F5F5F"/>
          <w:sz w:val="24"/>
          <w:szCs w:val="32"/>
        </w:rPr>
        <w:t>Pesquisa e desenvolvimento experimental</w:t>
      </w:r>
    </w:p>
    <w:p w14:paraId="789072E4" w14:textId="77777777" w:rsid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000B6C9A">
        <w:rPr>
          <w:rFonts w:cs="Arial"/>
          <w:color w:val="000000"/>
          <w:lang w:eastAsia="zh-CN"/>
        </w:rPr>
        <w:t xml:space="preserve">Compreende o trabalho criativo, empreendido de forma sistemática, com o objetivo de aumentar o acervo de conhecimentos e o uso destes conhecimentos para desenvolver novas aplicações, tais como produtos ou processos de negócios novos ou significativamente aprimorados. O desenho, a construção e o teste de protótipos e de instalações-piloto constituem, muitas vezes, a fase mais importante das atividades de P&amp;D. Inclui também o desenvolvimento de </w:t>
      </w:r>
      <w:r w:rsidRPr="000B6C9A">
        <w:rPr>
          <w:rFonts w:cs="Arial"/>
          <w:i/>
          <w:iCs/>
          <w:color w:val="000000"/>
          <w:lang w:eastAsia="zh-CN"/>
        </w:rPr>
        <w:t>software</w:t>
      </w:r>
      <w:r w:rsidRPr="000B6C9A">
        <w:rPr>
          <w:rFonts w:cs="Arial"/>
          <w:color w:val="000000"/>
          <w:lang w:eastAsia="zh-CN"/>
        </w:rPr>
        <w:t>, desde que este envolva um avanço tecnológico ou científico.</w:t>
      </w:r>
    </w:p>
    <w:p w14:paraId="061F687C" w14:textId="77777777" w:rsidR="000070F8" w:rsidRDefault="000070F8" w:rsidP="000B6C9A">
      <w:pPr>
        <w:autoSpaceDE w:val="0"/>
        <w:autoSpaceDN w:val="0"/>
        <w:adjustRightInd w:val="0"/>
        <w:spacing w:before="120" w:after="60" w:line="280" w:lineRule="atLeast"/>
        <w:ind w:firstLine="567"/>
        <w:jc w:val="both"/>
        <w:textAlignment w:val="center"/>
        <w:rPr>
          <w:rFonts w:cs="Arial"/>
          <w:color w:val="000000"/>
          <w:lang w:eastAsia="zh-CN"/>
        </w:rPr>
      </w:pPr>
    </w:p>
    <w:p w14:paraId="1F523394" w14:textId="77777777" w:rsidR="007C4BF6" w:rsidRDefault="007C4BF6" w:rsidP="007C4BF6">
      <w:pPr>
        <w:pStyle w:val="01subtitulo3"/>
      </w:pPr>
      <w:r w:rsidRPr="000070F8">
        <w:t>Fontes de recursos</w:t>
      </w:r>
    </w:p>
    <w:p w14:paraId="2F918324" w14:textId="7295619A" w:rsidR="007C4BF6" w:rsidRDefault="007C4BF6" w:rsidP="007C4BF6">
      <w:pPr>
        <w:pStyle w:val="25Subtitulo1Subttulos"/>
        <w:spacing w:before="120" w:after="60" w:line="280" w:lineRule="atLeast"/>
        <w:ind w:firstLine="567"/>
        <w:jc w:val="both"/>
        <w:rPr>
          <w:rFonts w:ascii="Arial" w:hAnsi="Arial" w:cs="Arial"/>
          <w:b w:val="0"/>
          <w:bCs w:val="0"/>
          <w:sz w:val="20"/>
          <w:szCs w:val="20"/>
          <w:lang w:eastAsia="zh-CN"/>
        </w:rPr>
      </w:pPr>
      <w:r w:rsidRPr="00CB26FD">
        <w:rPr>
          <w:rFonts w:ascii="Arial" w:hAnsi="Arial" w:cs="Arial"/>
          <w:b w:val="0"/>
          <w:bCs w:val="0"/>
          <w:color w:val="auto"/>
          <w:sz w:val="20"/>
          <w:szCs w:val="20"/>
          <w:lang w:eastAsia="zh-CN"/>
        </w:rPr>
        <w:t>Sendo a P&amp;D uma das principais atividades inovativas nas empresas e o principal objeto de políticas públicas de estímulo à inovação, a pesquisa investiga</w:t>
      </w:r>
      <w:r w:rsidR="0060301D" w:rsidRPr="00CB26FD">
        <w:rPr>
          <w:rFonts w:ascii="Arial" w:hAnsi="Arial" w:cs="Arial"/>
          <w:b w:val="0"/>
          <w:bCs w:val="0"/>
          <w:color w:val="auto"/>
          <w:sz w:val="20"/>
          <w:szCs w:val="20"/>
          <w:lang w:eastAsia="zh-CN"/>
        </w:rPr>
        <w:t xml:space="preserve"> o</w:t>
      </w:r>
      <w:r w:rsidRPr="00CB26FD">
        <w:rPr>
          <w:rFonts w:ascii="Arial" w:hAnsi="Arial" w:cs="Arial"/>
          <w:b w:val="0"/>
          <w:bCs w:val="0"/>
          <w:color w:val="auto"/>
          <w:sz w:val="20"/>
          <w:szCs w:val="20"/>
          <w:lang w:eastAsia="zh-CN"/>
        </w:rPr>
        <w:t xml:space="preserve"> percentual relativo ao financiamento dos dispêndios em P&amp;D nas seguintes categorias: (i) recursos próprios; (</w:t>
      </w:r>
      <w:proofErr w:type="spellStart"/>
      <w:r w:rsidRPr="00CB26FD">
        <w:rPr>
          <w:rFonts w:ascii="Arial" w:hAnsi="Arial" w:cs="Arial"/>
          <w:b w:val="0"/>
          <w:bCs w:val="0"/>
          <w:color w:val="auto"/>
          <w:sz w:val="20"/>
          <w:szCs w:val="20"/>
          <w:lang w:eastAsia="zh-CN"/>
        </w:rPr>
        <w:t>ii</w:t>
      </w:r>
      <w:proofErr w:type="spellEnd"/>
      <w:r w:rsidRPr="00CB26FD">
        <w:rPr>
          <w:rFonts w:ascii="Arial" w:hAnsi="Arial" w:cs="Arial"/>
          <w:b w:val="0"/>
          <w:bCs w:val="0"/>
          <w:color w:val="auto"/>
          <w:sz w:val="20"/>
          <w:szCs w:val="20"/>
          <w:lang w:eastAsia="zh-CN"/>
        </w:rPr>
        <w:t>) recursos de terceiros (financiamento público e financiamento privado); e (</w:t>
      </w:r>
      <w:proofErr w:type="spellStart"/>
      <w:r w:rsidRPr="00CB26FD">
        <w:rPr>
          <w:rFonts w:ascii="Arial" w:hAnsi="Arial" w:cs="Arial"/>
          <w:b w:val="0"/>
          <w:bCs w:val="0"/>
          <w:color w:val="auto"/>
          <w:sz w:val="20"/>
          <w:szCs w:val="20"/>
          <w:lang w:eastAsia="zh-CN"/>
        </w:rPr>
        <w:t>iii</w:t>
      </w:r>
      <w:proofErr w:type="spellEnd"/>
      <w:r w:rsidRPr="00CB26FD">
        <w:rPr>
          <w:rFonts w:ascii="Arial" w:hAnsi="Arial" w:cs="Arial"/>
          <w:b w:val="0"/>
          <w:bCs w:val="0"/>
          <w:color w:val="auto"/>
          <w:sz w:val="20"/>
          <w:szCs w:val="20"/>
          <w:lang w:eastAsia="zh-CN"/>
        </w:rPr>
        <w:t xml:space="preserve">) </w:t>
      </w:r>
      <w:r w:rsidR="00292F71" w:rsidRPr="00CB26FD">
        <w:rPr>
          <w:rFonts w:ascii="Arial" w:hAnsi="Arial" w:cs="Arial"/>
          <w:b w:val="0"/>
          <w:bCs w:val="0"/>
          <w:color w:val="auto"/>
          <w:sz w:val="20"/>
          <w:szCs w:val="20"/>
          <w:lang w:eastAsia="zh-CN"/>
        </w:rPr>
        <w:t>financiamento procedente do exterior</w:t>
      </w:r>
      <w:r w:rsidRPr="00CB26FD">
        <w:rPr>
          <w:rFonts w:ascii="Arial" w:hAnsi="Arial" w:cs="Arial"/>
          <w:b w:val="0"/>
          <w:bCs w:val="0"/>
          <w:color w:val="auto"/>
          <w:sz w:val="20"/>
          <w:szCs w:val="20"/>
          <w:lang w:eastAsia="zh-CN"/>
        </w:rPr>
        <w:t>.</w:t>
      </w:r>
      <w:r w:rsidR="005B49CB" w:rsidRPr="00CB26FD">
        <w:rPr>
          <w:rFonts w:ascii="Arial" w:hAnsi="Arial" w:cs="Arial"/>
          <w:b w:val="0"/>
          <w:bCs w:val="0"/>
          <w:color w:val="auto"/>
          <w:sz w:val="20"/>
          <w:szCs w:val="20"/>
          <w:lang w:eastAsia="zh-CN"/>
        </w:rPr>
        <w:t xml:space="preserve"> Na PINTEC Semestral</w:t>
      </w:r>
      <w:r w:rsidR="000E193E" w:rsidRPr="00CB26FD">
        <w:rPr>
          <w:rFonts w:ascii="Arial" w:hAnsi="Arial" w:cs="Arial"/>
          <w:b w:val="0"/>
          <w:bCs w:val="0"/>
          <w:color w:val="auto"/>
          <w:sz w:val="20"/>
          <w:szCs w:val="20"/>
          <w:lang w:eastAsia="zh-CN"/>
        </w:rPr>
        <w:t xml:space="preserve"> 2023, havia a categoria “incentivos fiscais” como forma de financiamento das atividades inovativas</w:t>
      </w:r>
      <w:r w:rsidR="000948EA" w:rsidRPr="00CB26FD">
        <w:rPr>
          <w:rFonts w:ascii="Arial" w:hAnsi="Arial" w:cs="Arial"/>
          <w:b w:val="0"/>
          <w:bCs w:val="0"/>
          <w:color w:val="auto"/>
          <w:sz w:val="20"/>
          <w:szCs w:val="20"/>
          <w:lang w:eastAsia="zh-CN"/>
        </w:rPr>
        <w:t xml:space="preserve">, contudo, essa categoria </w:t>
      </w:r>
      <w:r w:rsidR="00487728" w:rsidRPr="00CB26FD">
        <w:rPr>
          <w:rFonts w:ascii="Arial" w:hAnsi="Arial" w:cs="Arial"/>
          <w:b w:val="0"/>
          <w:bCs w:val="0"/>
          <w:color w:val="auto"/>
          <w:sz w:val="20"/>
          <w:szCs w:val="20"/>
          <w:lang w:eastAsia="zh-CN"/>
        </w:rPr>
        <w:t>foi retirada na</w:t>
      </w:r>
      <w:r w:rsidR="000948EA" w:rsidRPr="00CB26FD">
        <w:rPr>
          <w:rFonts w:ascii="Arial" w:hAnsi="Arial" w:cs="Arial"/>
          <w:b w:val="0"/>
          <w:bCs w:val="0"/>
          <w:color w:val="auto"/>
          <w:sz w:val="20"/>
          <w:szCs w:val="20"/>
          <w:lang w:eastAsia="zh-CN"/>
        </w:rPr>
        <w:t xml:space="preserve"> presente edição da pesquisa</w:t>
      </w:r>
      <w:r w:rsidR="009A6F39" w:rsidRPr="00CB26FD">
        <w:rPr>
          <w:rFonts w:ascii="Arial" w:hAnsi="Arial" w:cs="Arial"/>
          <w:b w:val="0"/>
          <w:bCs w:val="0"/>
          <w:color w:val="auto"/>
          <w:sz w:val="20"/>
          <w:szCs w:val="20"/>
          <w:lang w:eastAsia="zh-CN"/>
        </w:rPr>
        <w:t xml:space="preserve">, em razão de inconsistências na declaração das informações. Verificou-se uma </w:t>
      </w:r>
      <w:r w:rsidR="00B444B0" w:rsidRPr="00CB26FD">
        <w:rPr>
          <w:rFonts w:ascii="Arial" w:hAnsi="Arial" w:cs="Arial"/>
          <w:b w:val="0"/>
          <w:bCs w:val="0"/>
          <w:color w:val="auto"/>
          <w:sz w:val="20"/>
          <w:szCs w:val="20"/>
          <w:lang w:eastAsia="zh-CN"/>
        </w:rPr>
        <w:t>confusão conceitual e temporal entre</w:t>
      </w:r>
      <w:r w:rsidR="00C55FAF" w:rsidRPr="00CB26FD">
        <w:rPr>
          <w:rFonts w:ascii="Arial" w:hAnsi="Arial" w:cs="Arial"/>
          <w:b w:val="0"/>
          <w:bCs w:val="0"/>
          <w:color w:val="auto"/>
          <w:sz w:val="20"/>
          <w:szCs w:val="20"/>
          <w:lang w:eastAsia="zh-CN"/>
        </w:rPr>
        <w:t xml:space="preserve"> as variáveis</w:t>
      </w:r>
      <w:r w:rsidR="00B444B0" w:rsidRPr="00CB26FD">
        <w:rPr>
          <w:rFonts w:ascii="Arial" w:hAnsi="Arial" w:cs="Arial"/>
          <w:b w:val="0"/>
          <w:bCs w:val="0"/>
          <w:color w:val="auto"/>
          <w:sz w:val="20"/>
          <w:szCs w:val="20"/>
          <w:lang w:eastAsia="zh-CN"/>
        </w:rPr>
        <w:t xml:space="preserve"> “recursos próprios” e “incentivos fiscais”</w:t>
      </w:r>
      <w:r w:rsidR="001F708E" w:rsidRPr="00CB26FD">
        <w:rPr>
          <w:rFonts w:ascii="Arial" w:hAnsi="Arial" w:cs="Arial"/>
          <w:b w:val="0"/>
          <w:bCs w:val="0"/>
          <w:color w:val="auto"/>
          <w:sz w:val="20"/>
          <w:szCs w:val="20"/>
          <w:lang w:eastAsia="zh-CN"/>
        </w:rPr>
        <w:t>, pois as atividades inicialmente financiadas com recursos da</w:t>
      </w:r>
      <w:r w:rsidR="00C77B30" w:rsidRPr="00CB26FD">
        <w:rPr>
          <w:rFonts w:ascii="Arial" w:hAnsi="Arial" w:cs="Arial"/>
          <w:b w:val="0"/>
          <w:bCs w:val="0"/>
          <w:color w:val="auto"/>
          <w:sz w:val="20"/>
          <w:szCs w:val="20"/>
          <w:lang w:eastAsia="zh-CN"/>
        </w:rPr>
        <w:t>s</w:t>
      </w:r>
      <w:r w:rsidR="001F708E" w:rsidRPr="00CB26FD">
        <w:rPr>
          <w:rFonts w:ascii="Arial" w:hAnsi="Arial" w:cs="Arial"/>
          <w:b w:val="0"/>
          <w:bCs w:val="0"/>
          <w:color w:val="auto"/>
          <w:sz w:val="20"/>
          <w:szCs w:val="20"/>
          <w:lang w:eastAsia="zh-CN"/>
        </w:rPr>
        <w:t xml:space="preserve"> própria</w:t>
      </w:r>
      <w:r w:rsidR="00C77B30" w:rsidRPr="00CB26FD">
        <w:rPr>
          <w:rFonts w:ascii="Arial" w:hAnsi="Arial" w:cs="Arial"/>
          <w:b w:val="0"/>
          <w:bCs w:val="0"/>
          <w:color w:val="auto"/>
          <w:sz w:val="20"/>
          <w:szCs w:val="20"/>
          <w:lang w:eastAsia="zh-CN"/>
        </w:rPr>
        <w:t>s</w:t>
      </w:r>
      <w:r w:rsidR="001F708E" w:rsidRPr="00CB26FD">
        <w:rPr>
          <w:rFonts w:ascii="Arial" w:hAnsi="Arial" w:cs="Arial"/>
          <w:b w:val="0"/>
          <w:bCs w:val="0"/>
          <w:color w:val="auto"/>
          <w:sz w:val="20"/>
          <w:szCs w:val="20"/>
          <w:lang w:eastAsia="zh-CN"/>
        </w:rPr>
        <w:t xml:space="preserve"> empresa</w:t>
      </w:r>
      <w:r w:rsidR="00C77B30" w:rsidRPr="00CB26FD">
        <w:rPr>
          <w:rFonts w:ascii="Arial" w:hAnsi="Arial" w:cs="Arial"/>
          <w:b w:val="0"/>
          <w:bCs w:val="0"/>
          <w:color w:val="auto"/>
          <w:sz w:val="20"/>
          <w:szCs w:val="20"/>
          <w:lang w:eastAsia="zh-CN"/>
        </w:rPr>
        <w:t xml:space="preserve">s passaram a ser classificadas como </w:t>
      </w:r>
      <w:r w:rsidR="00FF1C0A" w:rsidRPr="00CB26FD">
        <w:rPr>
          <w:rFonts w:ascii="Arial" w:hAnsi="Arial" w:cs="Arial"/>
          <w:b w:val="0"/>
          <w:bCs w:val="0"/>
          <w:color w:val="auto"/>
          <w:sz w:val="20"/>
          <w:szCs w:val="20"/>
          <w:lang w:eastAsia="zh-CN"/>
        </w:rPr>
        <w:t xml:space="preserve">financiadas por </w:t>
      </w:r>
      <w:r w:rsidR="00D0316A" w:rsidRPr="00CB26FD">
        <w:rPr>
          <w:rFonts w:ascii="Arial" w:hAnsi="Arial" w:cs="Arial"/>
          <w:b w:val="0"/>
          <w:bCs w:val="0"/>
          <w:color w:val="auto"/>
          <w:sz w:val="20"/>
          <w:szCs w:val="20"/>
          <w:lang w:eastAsia="zh-CN"/>
        </w:rPr>
        <w:t>“</w:t>
      </w:r>
      <w:r w:rsidR="00FF1C0A" w:rsidRPr="00CB26FD">
        <w:rPr>
          <w:rFonts w:ascii="Arial" w:hAnsi="Arial" w:cs="Arial"/>
          <w:b w:val="0"/>
          <w:bCs w:val="0"/>
          <w:color w:val="auto"/>
          <w:sz w:val="20"/>
          <w:szCs w:val="20"/>
          <w:lang w:eastAsia="zh-CN"/>
        </w:rPr>
        <w:t>incentivos</w:t>
      </w:r>
      <w:r w:rsidR="00F53401" w:rsidRPr="00CB26FD">
        <w:rPr>
          <w:rFonts w:ascii="Arial" w:hAnsi="Arial" w:cs="Arial"/>
          <w:b w:val="0"/>
          <w:bCs w:val="0"/>
          <w:color w:val="auto"/>
          <w:sz w:val="20"/>
          <w:szCs w:val="20"/>
          <w:lang w:eastAsia="zh-CN"/>
        </w:rPr>
        <w:t xml:space="preserve"> </w:t>
      </w:r>
      <w:r w:rsidR="00D0316A" w:rsidRPr="00CB26FD">
        <w:rPr>
          <w:rFonts w:ascii="Arial" w:hAnsi="Arial" w:cs="Arial"/>
          <w:b w:val="0"/>
          <w:bCs w:val="0"/>
          <w:color w:val="auto"/>
          <w:sz w:val="20"/>
          <w:szCs w:val="20"/>
          <w:lang w:eastAsia="zh-CN"/>
        </w:rPr>
        <w:t xml:space="preserve">fiscais” </w:t>
      </w:r>
      <w:r w:rsidR="00F53401" w:rsidRPr="00CB26FD">
        <w:rPr>
          <w:rFonts w:ascii="Arial" w:hAnsi="Arial" w:cs="Arial"/>
          <w:b w:val="0"/>
          <w:bCs w:val="0"/>
          <w:color w:val="auto"/>
          <w:sz w:val="20"/>
          <w:szCs w:val="20"/>
          <w:lang w:eastAsia="zh-CN"/>
        </w:rPr>
        <w:t>quando se tornavam elegíveis à isenção, ainda que a sua efetivação não ocorresse</w:t>
      </w:r>
      <w:r w:rsidR="00210D5F" w:rsidRPr="00CB26FD">
        <w:rPr>
          <w:rFonts w:ascii="Arial" w:hAnsi="Arial" w:cs="Arial"/>
          <w:b w:val="0"/>
          <w:bCs w:val="0"/>
          <w:color w:val="auto"/>
          <w:sz w:val="20"/>
          <w:szCs w:val="20"/>
          <w:lang w:eastAsia="zh-CN"/>
        </w:rPr>
        <w:t xml:space="preserve"> no ano de referência. </w:t>
      </w:r>
      <w:r w:rsidR="006736E8" w:rsidRPr="00CB26FD">
        <w:rPr>
          <w:rFonts w:ascii="Arial" w:eastAsia="Arial" w:hAnsi="Arial" w:cs="Arial"/>
          <w:b w:val="0"/>
          <w:bCs w:val="0"/>
          <w:color w:val="auto"/>
          <w:sz w:val="20"/>
          <w:szCs w:val="20"/>
        </w:rPr>
        <w:t>Assim, alguns optaram por considerar os “recursos próprios” como prevalentes, já outras entenderam que aqueles recursos foram financiados pela isenção dos impostos que receberam no mesmo montante elegível dos seus investimentos.</w:t>
      </w:r>
      <w:r w:rsidR="00B92540" w:rsidRPr="00CB26FD">
        <w:rPr>
          <w:rFonts w:ascii="Arial" w:eastAsia="Arial" w:hAnsi="Arial" w:cs="Arial"/>
          <w:b w:val="0"/>
          <w:bCs w:val="0"/>
          <w:color w:val="auto"/>
          <w:sz w:val="20"/>
          <w:szCs w:val="20"/>
        </w:rPr>
        <w:t xml:space="preserve"> </w:t>
      </w:r>
      <w:r w:rsidR="00210D5F" w:rsidRPr="00CB26FD">
        <w:rPr>
          <w:rFonts w:ascii="Arial" w:hAnsi="Arial" w:cs="Arial"/>
          <w:b w:val="0"/>
          <w:bCs w:val="0"/>
          <w:color w:val="auto"/>
          <w:sz w:val="20"/>
          <w:szCs w:val="20"/>
          <w:lang w:eastAsia="zh-CN"/>
        </w:rPr>
        <w:t xml:space="preserve">Além disso, na etapa de crítica de microdados, identificou-se </w:t>
      </w:r>
      <w:r w:rsidR="00826B0F" w:rsidRPr="00CB26FD">
        <w:rPr>
          <w:rFonts w:ascii="Arial" w:hAnsi="Arial" w:cs="Arial"/>
          <w:b w:val="0"/>
          <w:bCs w:val="0"/>
          <w:color w:val="auto"/>
          <w:sz w:val="20"/>
          <w:szCs w:val="20"/>
          <w:lang w:eastAsia="zh-CN"/>
        </w:rPr>
        <w:t>que diversas empresas beneficiárias não declararam o uso desses incentivos</w:t>
      </w:r>
      <w:r w:rsidR="00674242" w:rsidRPr="00CB26FD">
        <w:rPr>
          <w:rFonts w:ascii="Arial" w:hAnsi="Arial" w:cs="Arial"/>
          <w:b w:val="0"/>
          <w:bCs w:val="0"/>
          <w:color w:val="auto"/>
          <w:sz w:val="20"/>
          <w:szCs w:val="20"/>
          <w:lang w:eastAsia="zh-CN"/>
        </w:rPr>
        <w:t xml:space="preserve"> e, p</w:t>
      </w:r>
      <w:r w:rsidR="00674242" w:rsidRPr="00CB26FD">
        <w:rPr>
          <w:rFonts w:ascii="Arial" w:eastAsia="Arial" w:hAnsi="Arial" w:cs="Arial"/>
          <w:b w:val="0"/>
          <w:bCs w:val="0"/>
          <w:color w:val="auto"/>
          <w:sz w:val="20"/>
          <w:szCs w:val="20"/>
        </w:rPr>
        <w:t xml:space="preserve">or </w:t>
      </w:r>
      <w:r w:rsidR="00923DB3" w:rsidRPr="00CB26FD">
        <w:rPr>
          <w:rFonts w:ascii="Arial" w:eastAsia="Arial" w:hAnsi="Arial" w:cs="Arial"/>
          <w:b w:val="0"/>
          <w:bCs w:val="0"/>
          <w:color w:val="auto"/>
          <w:sz w:val="20"/>
          <w:szCs w:val="20"/>
        </w:rPr>
        <w:t>esta razão</w:t>
      </w:r>
      <w:r w:rsidR="00674242" w:rsidRPr="00CB26FD">
        <w:rPr>
          <w:rFonts w:ascii="Arial" w:eastAsia="Arial" w:hAnsi="Arial" w:cs="Arial"/>
          <w:b w:val="0"/>
          <w:bCs w:val="0"/>
          <w:color w:val="auto"/>
          <w:sz w:val="20"/>
          <w:szCs w:val="20"/>
        </w:rPr>
        <w:t xml:space="preserve">, optou-se por não se apresentar essa estatística em 2023, uma vez que tal inconsistência </w:t>
      </w:r>
      <w:r w:rsidR="00826B0F" w:rsidRPr="00CB26FD">
        <w:rPr>
          <w:rFonts w:ascii="Arial" w:hAnsi="Arial" w:cs="Arial"/>
          <w:b w:val="0"/>
          <w:bCs w:val="0"/>
          <w:color w:val="auto"/>
          <w:sz w:val="20"/>
          <w:szCs w:val="20"/>
          <w:lang w:eastAsia="zh-CN"/>
        </w:rPr>
        <w:t>poderia comprometer a interpretação das estatísticas sobre financiamento público à inovação.</w:t>
      </w:r>
      <w:r w:rsidR="078DF04B" w:rsidRPr="11AB1C7D">
        <w:rPr>
          <w:rFonts w:ascii="Arial" w:hAnsi="Arial" w:cs="Arial"/>
          <w:b w:val="0"/>
          <w:bCs w:val="0"/>
          <w:sz w:val="20"/>
          <w:szCs w:val="20"/>
          <w:lang w:eastAsia="zh-CN"/>
        </w:rPr>
        <w:t xml:space="preserve"> </w:t>
      </w:r>
    </w:p>
    <w:p w14:paraId="56D00076" w14:textId="77777777" w:rsidR="000B6C9A" w:rsidRPr="000B6C9A" w:rsidRDefault="000B6C9A" w:rsidP="000B6C9A">
      <w:pPr>
        <w:spacing w:before="240" w:after="120" w:line="280" w:lineRule="atLeast"/>
        <w:jc w:val="both"/>
        <w:textAlignment w:val="center"/>
        <w:rPr>
          <w:rFonts w:cs="Univers LT Std 45 Light"/>
          <w:b/>
          <w:bCs/>
          <w:color w:val="5F5F5F"/>
          <w:sz w:val="24"/>
          <w:szCs w:val="32"/>
        </w:rPr>
      </w:pPr>
      <w:r w:rsidRPr="000B6C9A">
        <w:rPr>
          <w:rFonts w:cs="Univers LT Std 45 Light"/>
          <w:b/>
          <w:bCs/>
          <w:color w:val="5F5F5F"/>
          <w:sz w:val="24"/>
          <w:szCs w:val="32"/>
        </w:rPr>
        <w:lastRenderedPageBreak/>
        <w:t>Evolução dos dispêndios em P&amp;D interno</w:t>
      </w:r>
    </w:p>
    <w:p w14:paraId="04AE87BC" w14:textId="05403707"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559C423A">
        <w:rPr>
          <w:rFonts w:cs="Arial"/>
          <w:color w:val="000000" w:themeColor="text1"/>
          <w:lang w:eastAsia="zh-CN"/>
        </w:rPr>
        <w:t xml:space="preserve">A formação de expectativas é um aspecto muito relevante para as decisões de investimento ao longo do tempo. Sendo as atividades e dispêndios em P&amp;D parte de decisões estratégicas das empresas, e muitas vezes baseadas em prazos maiores de maturação dos projetos, a investigação das expectativas de curto e médio prazo a respeito tanto das atividades inovativas sendo realizadas no momento da coleta de dados quanto daquelas a serem empreendidas pelas empresas em futuro próximo, torna-se de grande relevância. Até então, a </w:t>
      </w:r>
      <w:proofErr w:type="spellStart"/>
      <w:r w:rsidR="00220E5A" w:rsidRPr="00220E5A">
        <w:rPr>
          <w:rFonts w:cs="Arial"/>
          <w:smallCaps/>
          <w:color w:val="000000" w:themeColor="text1"/>
          <w:lang w:eastAsia="zh-CN"/>
        </w:rPr>
        <w:t>Pintec</w:t>
      </w:r>
      <w:proofErr w:type="spellEnd"/>
      <w:r w:rsidRPr="559C423A">
        <w:rPr>
          <w:rFonts w:cs="Arial"/>
          <w:color w:val="000000" w:themeColor="text1"/>
          <w:lang w:eastAsia="zh-CN"/>
        </w:rPr>
        <w:t xml:space="preserve"> Trienal sempre abordou a inovação quando esta já havia se efetivado. A </w:t>
      </w:r>
      <w:proofErr w:type="spellStart"/>
      <w:r w:rsidR="00220E5A" w:rsidRPr="00220E5A">
        <w:rPr>
          <w:rFonts w:cs="Arial"/>
          <w:smallCaps/>
          <w:color w:val="000000" w:themeColor="text1"/>
          <w:lang w:eastAsia="zh-CN"/>
        </w:rPr>
        <w:t>Pintec</w:t>
      </w:r>
      <w:proofErr w:type="spellEnd"/>
      <w:r w:rsidRPr="559C423A">
        <w:rPr>
          <w:rFonts w:cs="Arial"/>
          <w:color w:val="000000" w:themeColor="text1"/>
          <w:lang w:eastAsia="zh-CN"/>
        </w:rPr>
        <w:t xml:space="preserve"> Semestral traz a novidade de permitir observar não somente o resultado (inovação), mas também um aspecto do esforço inovativo realizado pela empresa no período corrente, nomeadamente, as atividades internas de P&amp;D.</w:t>
      </w:r>
    </w:p>
    <w:p w14:paraId="3699FB1C" w14:textId="3CD16024" w:rsidR="000B6C9A" w:rsidRP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429C8B15">
        <w:rPr>
          <w:rFonts w:cs="Arial"/>
          <w:color w:val="000000" w:themeColor="text1"/>
          <w:lang w:eastAsia="zh-CN"/>
        </w:rPr>
        <w:t>Assim, além de registrar os dispêndios realizados no ano de 202</w:t>
      </w:r>
      <w:r w:rsidR="00313D9D">
        <w:rPr>
          <w:rFonts w:cs="Arial"/>
          <w:color w:val="000000" w:themeColor="text1"/>
          <w:lang w:eastAsia="zh-CN"/>
        </w:rPr>
        <w:t>4</w:t>
      </w:r>
      <w:r w:rsidRPr="429C8B15">
        <w:rPr>
          <w:rFonts w:cs="Arial"/>
          <w:color w:val="000000" w:themeColor="text1"/>
          <w:lang w:eastAsia="zh-CN"/>
        </w:rPr>
        <w:t xml:space="preserve"> por empresas ativas em inovação (e seus respectivos percentuais relativos às despesas de capital; remuneração de pessoal e outras despesas de custeio), a pesquisa traz informações sobre a expectativa de evolução destes dispêndios em 202</w:t>
      </w:r>
      <w:r w:rsidR="00905D14">
        <w:rPr>
          <w:rFonts w:cs="Arial"/>
          <w:color w:val="000000" w:themeColor="text1"/>
          <w:lang w:eastAsia="zh-CN"/>
        </w:rPr>
        <w:t>5</w:t>
      </w:r>
      <w:r w:rsidRPr="429C8B15">
        <w:rPr>
          <w:rFonts w:cs="Arial"/>
          <w:color w:val="000000" w:themeColor="text1"/>
          <w:lang w:eastAsia="zh-CN"/>
        </w:rPr>
        <w:t xml:space="preserve"> e 202</w:t>
      </w:r>
      <w:r w:rsidR="00905D14">
        <w:rPr>
          <w:rFonts w:cs="Arial"/>
          <w:color w:val="000000" w:themeColor="text1"/>
          <w:lang w:eastAsia="zh-CN"/>
        </w:rPr>
        <w:t>6</w:t>
      </w:r>
      <w:r w:rsidRPr="429C8B15">
        <w:rPr>
          <w:rFonts w:cs="Arial"/>
          <w:color w:val="000000" w:themeColor="text1"/>
          <w:lang w:eastAsia="zh-CN"/>
        </w:rPr>
        <w:t xml:space="preserve">. </w:t>
      </w:r>
    </w:p>
    <w:p w14:paraId="4C432368" w14:textId="5E76B24A" w:rsidR="000B6C9A" w:rsidRDefault="000B6C9A" w:rsidP="000B6C9A">
      <w:pPr>
        <w:autoSpaceDE w:val="0"/>
        <w:autoSpaceDN w:val="0"/>
        <w:adjustRightInd w:val="0"/>
        <w:spacing w:before="120" w:after="60" w:line="280" w:lineRule="atLeast"/>
        <w:ind w:firstLine="567"/>
        <w:jc w:val="both"/>
        <w:textAlignment w:val="center"/>
        <w:rPr>
          <w:rFonts w:cs="Arial"/>
          <w:color w:val="000000"/>
          <w:lang w:eastAsia="zh-CN"/>
        </w:rPr>
      </w:pPr>
      <w:r w:rsidRPr="429C8B15">
        <w:rPr>
          <w:rFonts w:cs="Arial"/>
          <w:color w:val="000000" w:themeColor="text1"/>
          <w:lang w:eastAsia="zh-CN"/>
        </w:rPr>
        <w:t>Já em relação às empresas que não inovaram em produto ou processo de negócios, nem tiveram projetos incompletos ou abandonados em 202</w:t>
      </w:r>
      <w:r w:rsidR="00556504">
        <w:rPr>
          <w:rFonts w:cs="Arial"/>
          <w:color w:val="000000" w:themeColor="text1"/>
          <w:lang w:eastAsia="zh-CN"/>
        </w:rPr>
        <w:t>4</w:t>
      </w:r>
      <w:r w:rsidRPr="429C8B15">
        <w:rPr>
          <w:rFonts w:cs="Arial"/>
          <w:color w:val="000000" w:themeColor="text1"/>
          <w:lang w:eastAsia="zh-CN"/>
        </w:rPr>
        <w:t>, a pesquisa investiga o engajamento destas empresas em atividades de P&amp;D no ano de 202</w:t>
      </w:r>
      <w:r w:rsidR="00CB26CF">
        <w:rPr>
          <w:rFonts w:cs="Arial"/>
          <w:color w:val="000000" w:themeColor="text1"/>
          <w:lang w:eastAsia="zh-CN"/>
        </w:rPr>
        <w:t>5</w:t>
      </w:r>
      <w:r w:rsidRPr="429C8B15">
        <w:rPr>
          <w:rFonts w:cs="Arial"/>
          <w:color w:val="000000" w:themeColor="text1"/>
          <w:lang w:eastAsia="zh-CN"/>
        </w:rPr>
        <w:t xml:space="preserve"> e a expectativa de evolução dos dispêndios em 202</w:t>
      </w:r>
      <w:r w:rsidR="0066550C">
        <w:rPr>
          <w:rFonts w:cs="Arial"/>
          <w:color w:val="000000" w:themeColor="text1"/>
          <w:lang w:eastAsia="zh-CN"/>
        </w:rPr>
        <w:t>6</w:t>
      </w:r>
      <w:r w:rsidRPr="429C8B15">
        <w:rPr>
          <w:rFonts w:cs="Arial"/>
          <w:color w:val="000000" w:themeColor="text1"/>
          <w:lang w:eastAsia="zh-CN"/>
        </w:rPr>
        <w:t xml:space="preserve"> – aumento, manutenção ou diminuição – quando comparados a 202</w:t>
      </w:r>
      <w:r w:rsidR="0066550C">
        <w:rPr>
          <w:rFonts w:cs="Arial"/>
          <w:color w:val="000000" w:themeColor="text1"/>
          <w:lang w:eastAsia="zh-CN"/>
        </w:rPr>
        <w:t>5</w:t>
      </w:r>
      <w:r w:rsidRPr="429C8B15">
        <w:rPr>
          <w:rFonts w:cs="Arial"/>
          <w:color w:val="000000" w:themeColor="text1"/>
          <w:lang w:eastAsia="zh-CN"/>
        </w:rPr>
        <w:t>.</w:t>
      </w:r>
    </w:p>
    <w:p w14:paraId="0EEC8BA7" w14:textId="77777777" w:rsidR="00483B58" w:rsidRDefault="00483B58" w:rsidP="000B6C9A">
      <w:pPr>
        <w:autoSpaceDE w:val="0"/>
        <w:autoSpaceDN w:val="0"/>
        <w:adjustRightInd w:val="0"/>
        <w:spacing w:before="120" w:after="60" w:line="280" w:lineRule="atLeast"/>
        <w:ind w:firstLine="567"/>
        <w:jc w:val="both"/>
        <w:textAlignment w:val="center"/>
        <w:rPr>
          <w:rFonts w:cs="Arial"/>
          <w:color w:val="000000"/>
          <w:lang w:eastAsia="zh-CN"/>
        </w:rPr>
      </w:pPr>
    </w:p>
    <w:p w14:paraId="3EC7CDAC" w14:textId="77777777" w:rsidR="000B6C9A" w:rsidRPr="000B6C9A" w:rsidRDefault="000B6C9A" w:rsidP="008800A5">
      <w:pPr>
        <w:spacing w:before="400" w:after="240" w:line="280" w:lineRule="atLeast"/>
        <w:textAlignment w:val="center"/>
        <w:outlineLvl w:val="0"/>
        <w:rPr>
          <w:rFonts w:cs="Univers LT Std 45 Light"/>
          <w:b/>
          <w:bCs/>
          <w:color w:val="5F5F5F"/>
          <w:sz w:val="28"/>
          <w:szCs w:val="28"/>
        </w:rPr>
      </w:pPr>
      <w:bookmarkStart w:id="18" w:name="_Hlk158193407"/>
      <w:r w:rsidRPr="000B6C9A">
        <w:rPr>
          <w:rFonts w:cs="Univers LT Std 45 Light"/>
          <w:b/>
          <w:bCs/>
          <w:color w:val="5F5F5F"/>
          <w:sz w:val="28"/>
          <w:szCs w:val="28"/>
        </w:rPr>
        <w:t>Apoio Público</w:t>
      </w:r>
    </w:p>
    <w:p w14:paraId="122A0ACA" w14:textId="715F45DB" w:rsidR="000B6C9A" w:rsidRPr="00524271" w:rsidRDefault="000B6C9A" w:rsidP="00F43C78">
      <w:pPr>
        <w:autoSpaceDE w:val="0"/>
        <w:autoSpaceDN w:val="0"/>
        <w:adjustRightInd w:val="0"/>
        <w:spacing w:before="120" w:after="60" w:line="280" w:lineRule="atLeast"/>
        <w:ind w:firstLine="567"/>
        <w:jc w:val="both"/>
        <w:textAlignment w:val="center"/>
        <w:rPr>
          <w:rFonts w:cs="Arial"/>
          <w:color w:val="000000" w:themeColor="text1"/>
          <w:lang w:eastAsia="zh-CN"/>
        </w:rPr>
      </w:pPr>
      <w:r w:rsidRPr="00524271">
        <w:rPr>
          <w:rFonts w:cs="Arial"/>
          <w:color w:val="000000" w:themeColor="text1"/>
          <w:lang w:eastAsia="zh-CN"/>
        </w:rPr>
        <w:t>As políticas públicas apresentam elevada capacidade de influenciar os processos inovativos no âmbito empresarial. Nesse sentido, e em consonância com as recomendações do Manual de Oslo</w:t>
      </w:r>
      <w:r w:rsidR="001956A9" w:rsidRPr="00524271">
        <w:rPr>
          <w:rFonts w:cs="Arial"/>
          <w:color w:val="000000" w:themeColor="text1"/>
          <w:lang w:eastAsia="zh-CN"/>
        </w:rPr>
        <w:t xml:space="preserve">, </w:t>
      </w:r>
      <w:r w:rsidRPr="00524271">
        <w:rPr>
          <w:rFonts w:cs="Arial"/>
          <w:color w:val="000000" w:themeColor="text1"/>
          <w:lang w:eastAsia="zh-CN"/>
        </w:rPr>
        <w:t xml:space="preserve">a </w:t>
      </w:r>
      <w:proofErr w:type="spellStart"/>
      <w:r w:rsidR="00220E5A" w:rsidRPr="0060301D">
        <w:rPr>
          <w:rFonts w:cs="Arial"/>
          <w:smallCaps/>
          <w:color w:val="000000" w:themeColor="text1"/>
          <w:lang w:eastAsia="zh-CN"/>
        </w:rPr>
        <w:t>Pintec</w:t>
      </w:r>
      <w:proofErr w:type="spellEnd"/>
      <w:r w:rsidRPr="00524271">
        <w:rPr>
          <w:rFonts w:cs="Arial"/>
          <w:color w:val="000000" w:themeColor="text1"/>
          <w:lang w:eastAsia="zh-CN"/>
        </w:rPr>
        <w:t xml:space="preserve"> Semestral investiga a utilização de instrumentos de apoio público voltados para a inovação nas empresas industriais ativas em inovação. </w:t>
      </w:r>
    </w:p>
    <w:p w14:paraId="71ECAFE9" w14:textId="77777777" w:rsidR="000B6C9A" w:rsidRPr="00524271" w:rsidRDefault="000B6C9A" w:rsidP="00F00A07">
      <w:pPr>
        <w:autoSpaceDE w:val="0"/>
        <w:autoSpaceDN w:val="0"/>
        <w:adjustRightInd w:val="0"/>
        <w:spacing w:before="120" w:after="60" w:line="280" w:lineRule="atLeast"/>
        <w:ind w:firstLine="567"/>
        <w:jc w:val="both"/>
        <w:textAlignment w:val="center"/>
        <w:rPr>
          <w:rFonts w:cs="Arial"/>
          <w:color w:val="000000" w:themeColor="text1"/>
          <w:lang w:eastAsia="zh-CN"/>
        </w:rPr>
      </w:pPr>
      <w:r w:rsidRPr="00524271">
        <w:rPr>
          <w:rFonts w:cs="Arial"/>
          <w:color w:val="000000" w:themeColor="text1"/>
          <w:lang w:eastAsia="zh-CN"/>
        </w:rPr>
        <w:t>Estes instrumentos abarcam ações e mecanismos promovidos pelo setor público para fomentar a inovação nas empresas, seja através da redução de custos (incentivos fiscais diretos e indiretos, recursos não reembolsáveis), financiamento, cooperação, apoio técnico, demanda (compras públicas), entre outros.</w:t>
      </w:r>
    </w:p>
    <w:p w14:paraId="771C8C7D" w14:textId="77FBDB8B" w:rsidR="00F00A07" w:rsidRPr="00524271" w:rsidRDefault="000B6C9A" w:rsidP="00F00A07">
      <w:pPr>
        <w:autoSpaceDE w:val="0"/>
        <w:autoSpaceDN w:val="0"/>
        <w:adjustRightInd w:val="0"/>
        <w:spacing w:before="120" w:after="60" w:line="280" w:lineRule="atLeast"/>
        <w:ind w:firstLine="567"/>
        <w:jc w:val="both"/>
        <w:textAlignment w:val="center"/>
        <w:rPr>
          <w:rFonts w:cs="Arial"/>
          <w:color w:val="000000" w:themeColor="text1"/>
          <w:lang w:eastAsia="zh-CN"/>
        </w:rPr>
      </w:pPr>
      <w:r w:rsidRPr="00524271">
        <w:rPr>
          <w:rFonts w:cs="Arial"/>
          <w:color w:val="000000" w:themeColor="text1"/>
          <w:lang w:eastAsia="zh-CN"/>
        </w:rPr>
        <w:t xml:space="preserve">Assim, as informações do bloco englobam perguntas sobre a tentativa e/ou uso de seis instrumentos de apoio público às atividades inovativas nas empresas, </w:t>
      </w:r>
      <w:r w:rsidR="00BF40C1" w:rsidRPr="00524271">
        <w:rPr>
          <w:rFonts w:cs="Arial"/>
          <w:color w:val="000000" w:themeColor="text1"/>
          <w:lang w:eastAsia="zh-CN"/>
        </w:rPr>
        <w:t xml:space="preserve">além de uma categoria para preenchimento livre (outros programas de apoio público), </w:t>
      </w:r>
      <w:r w:rsidRPr="00524271">
        <w:rPr>
          <w:rFonts w:cs="Arial"/>
          <w:color w:val="000000" w:themeColor="text1"/>
          <w:lang w:eastAsia="zh-CN"/>
        </w:rPr>
        <w:t>a saber:</w:t>
      </w:r>
    </w:p>
    <w:p w14:paraId="355634B0" w14:textId="1B00007C" w:rsidR="00F00A07" w:rsidRPr="0060301D" w:rsidRDefault="00F00A07" w:rsidP="00F43C78">
      <w:pPr>
        <w:autoSpaceDE w:val="0"/>
        <w:autoSpaceDN w:val="0"/>
        <w:adjustRightInd w:val="0"/>
        <w:spacing w:before="120" w:after="60" w:line="280" w:lineRule="atLeast"/>
        <w:ind w:firstLine="567"/>
        <w:jc w:val="both"/>
        <w:textAlignment w:val="center"/>
        <w:rPr>
          <w:rFonts w:cs="Arial"/>
          <w:color w:val="000000" w:themeColor="text1"/>
          <w:u w:val="single"/>
          <w:lang w:eastAsia="zh-CN"/>
        </w:rPr>
      </w:pPr>
      <w:r w:rsidRPr="0060301D">
        <w:rPr>
          <w:rFonts w:cs="Arial"/>
          <w:color w:val="000000" w:themeColor="text1"/>
          <w:u w:val="single"/>
          <w:lang w:eastAsia="zh-CN"/>
        </w:rPr>
        <w:t>I</w:t>
      </w:r>
      <w:r w:rsidR="000B6C9A" w:rsidRPr="0060301D">
        <w:rPr>
          <w:rFonts w:cs="Arial"/>
          <w:color w:val="000000" w:themeColor="text1"/>
          <w:u w:val="single"/>
          <w:lang w:eastAsia="zh-CN"/>
        </w:rPr>
        <w:t>ncentivo fiscal à P&amp;D e inovação tecnológica</w:t>
      </w:r>
    </w:p>
    <w:p w14:paraId="4C95B535" w14:textId="1451E778" w:rsidR="00F00A07" w:rsidRPr="00524271" w:rsidRDefault="00F00A07" w:rsidP="00F43C78">
      <w:pPr>
        <w:autoSpaceDE w:val="0"/>
        <w:autoSpaceDN w:val="0"/>
        <w:adjustRightInd w:val="0"/>
        <w:spacing w:before="120" w:after="60" w:line="280" w:lineRule="atLeast"/>
        <w:ind w:firstLine="567"/>
        <w:jc w:val="both"/>
        <w:textAlignment w:val="center"/>
        <w:rPr>
          <w:rFonts w:cs="Arial"/>
          <w:color w:val="000000" w:themeColor="text1"/>
          <w:lang w:eastAsia="zh-CN"/>
        </w:rPr>
      </w:pPr>
      <w:r w:rsidRPr="00524271">
        <w:rPr>
          <w:rFonts w:cs="Arial"/>
          <w:color w:val="000000" w:themeColor="text1"/>
          <w:lang w:eastAsia="zh-CN"/>
        </w:rPr>
        <w:t>Consiste no apoio indireto à realização de Pesquisa, Desenvolvimento e Inovação (P,D&amp;I) por meio de benefícios fiscais, como dedução ou isenção de impostos</w:t>
      </w:r>
      <w:r w:rsidR="004034E7" w:rsidRPr="00524271">
        <w:rPr>
          <w:rFonts w:cs="Arial"/>
          <w:color w:val="000000" w:themeColor="text1"/>
          <w:lang w:eastAsia="zh-CN"/>
        </w:rPr>
        <w:t>, tal como definido no</w:t>
      </w:r>
      <w:r w:rsidR="004034E7" w:rsidRPr="00524271">
        <w:rPr>
          <w:rFonts w:eastAsiaTheme="minorHAnsi" w:cs="Arial"/>
          <w:color w:val="000000" w:themeColor="text1"/>
          <w:lang w:eastAsia="zh-CN"/>
        </w:rPr>
        <w:t xml:space="preserve"> </w:t>
      </w:r>
      <w:r w:rsidR="004034E7" w:rsidRPr="00524271">
        <w:rPr>
          <w:rFonts w:cs="Arial"/>
          <w:color w:val="000000" w:themeColor="text1"/>
          <w:lang w:eastAsia="zh-CN"/>
        </w:rPr>
        <w:t>Cap. III da Lei nª 11.196 (‘Lei do Bem’)</w:t>
      </w:r>
      <w:r w:rsidRPr="00524271">
        <w:rPr>
          <w:rFonts w:cs="Arial"/>
          <w:color w:val="000000" w:themeColor="text1"/>
          <w:lang w:eastAsia="zh-CN"/>
        </w:rPr>
        <w:t>.</w:t>
      </w:r>
    </w:p>
    <w:p w14:paraId="697CA704" w14:textId="67BDDEBB" w:rsidR="00F00A07" w:rsidRPr="0060301D" w:rsidRDefault="00F00A07" w:rsidP="0055041C">
      <w:pPr>
        <w:rPr>
          <w:rFonts w:cs="Arial"/>
          <w:color w:val="000000" w:themeColor="text1"/>
          <w:u w:val="single"/>
          <w:lang w:eastAsia="zh-CN"/>
        </w:rPr>
      </w:pPr>
      <w:r w:rsidRPr="0060301D">
        <w:rPr>
          <w:rFonts w:cs="Arial"/>
          <w:color w:val="000000" w:themeColor="text1"/>
          <w:u w:val="single"/>
          <w:lang w:eastAsia="zh-CN"/>
        </w:rPr>
        <w:t>I</w:t>
      </w:r>
      <w:r w:rsidR="000B6C9A" w:rsidRPr="0060301D">
        <w:rPr>
          <w:rFonts w:cs="Arial"/>
          <w:color w:val="000000" w:themeColor="text1"/>
          <w:u w:val="single"/>
          <w:lang w:eastAsia="zh-CN"/>
        </w:rPr>
        <w:t>ncentivo fiscal da Lei da Informática</w:t>
      </w:r>
    </w:p>
    <w:p w14:paraId="6A5A7715" w14:textId="06D33D49" w:rsidR="00F00A07" w:rsidRPr="00524271" w:rsidRDefault="00F00A07" w:rsidP="00F43C78">
      <w:pPr>
        <w:autoSpaceDE w:val="0"/>
        <w:autoSpaceDN w:val="0"/>
        <w:adjustRightInd w:val="0"/>
        <w:spacing w:before="120" w:after="60" w:line="280" w:lineRule="atLeast"/>
        <w:ind w:firstLine="567"/>
        <w:jc w:val="both"/>
        <w:textAlignment w:val="center"/>
        <w:rPr>
          <w:rFonts w:cs="Arial"/>
          <w:color w:val="000000" w:themeColor="text1"/>
          <w:lang w:eastAsia="zh-CN"/>
        </w:rPr>
      </w:pPr>
      <w:r w:rsidRPr="00524271">
        <w:rPr>
          <w:rFonts w:cs="Arial"/>
          <w:color w:val="000000" w:themeColor="text1"/>
          <w:lang w:eastAsia="zh-CN"/>
        </w:rPr>
        <w:lastRenderedPageBreak/>
        <w:t>Consiste na concessão de benefícios fiscais à realização de Pesquisa, Desenvolvimento e Inovação (P,D&amp;I) em empresas do setor de Tecnologia (produtos de informática, automação e telecomunicações)</w:t>
      </w:r>
      <w:r w:rsidR="004034E7" w:rsidRPr="00524271">
        <w:rPr>
          <w:rFonts w:cs="Arial"/>
          <w:color w:val="000000" w:themeColor="text1"/>
          <w:lang w:eastAsia="zh-CN"/>
        </w:rPr>
        <w:t>, conforme previsto na Lei nº 13.969/2019.</w:t>
      </w:r>
    </w:p>
    <w:p w14:paraId="2293074B" w14:textId="73BE352C" w:rsidR="00F00A07" w:rsidRPr="0060301D" w:rsidRDefault="00F00A07" w:rsidP="00F43C78">
      <w:pPr>
        <w:autoSpaceDE w:val="0"/>
        <w:autoSpaceDN w:val="0"/>
        <w:adjustRightInd w:val="0"/>
        <w:spacing w:before="120" w:after="60" w:line="280" w:lineRule="atLeast"/>
        <w:ind w:firstLine="567"/>
        <w:jc w:val="both"/>
        <w:textAlignment w:val="center"/>
        <w:rPr>
          <w:rFonts w:cs="Arial"/>
          <w:color w:val="000000" w:themeColor="text1"/>
          <w:u w:val="single"/>
          <w:lang w:eastAsia="zh-CN"/>
        </w:rPr>
      </w:pPr>
      <w:r w:rsidRPr="0060301D">
        <w:rPr>
          <w:rFonts w:cs="Arial"/>
          <w:color w:val="000000" w:themeColor="text1"/>
          <w:u w:val="single"/>
          <w:lang w:eastAsia="zh-CN"/>
        </w:rPr>
        <w:t>A</w:t>
      </w:r>
      <w:r w:rsidR="000B6C9A" w:rsidRPr="0060301D">
        <w:rPr>
          <w:rFonts w:cs="Arial"/>
          <w:color w:val="000000" w:themeColor="text1"/>
          <w:u w:val="single"/>
          <w:lang w:eastAsia="zh-CN"/>
        </w:rPr>
        <w:t>poio não reembolsável (subvenção econômica) à P&amp;D e inserção de pesquisadores</w:t>
      </w:r>
    </w:p>
    <w:p w14:paraId="70F37302" w14:textId="77777777" w:rsidR="00F00A07" w:rsidRPr="00524271" w:rsidRDefault="00F00A07" w:rsidP="00F43C78">
      <w:pPr>
        <w:autoSpaceDE w:val="0"/>
        <w:autoSpaceDN w:val="0"/>
        <w:adjustRightInd w:val="0"/>
        <w:spacing w:before="120" w:after="60" w:line="280" w:lineRule="atLeast"/>
        <w:ind w:firstLine="567"/>
        <w:jc w:val="both"/>
        <w:textAlignment w:val="center"/>
        <w:rPr>
          <w:rFonts w:cs="Arial"/>
          <w:color w:val="000000" w:themeColor="text1"/>
          <w:lang w:eastAsia="zh-CN"/>
        </w:rPr>
      </w:pPr>
      <w:r w:rsidRPr="00524271">
        <w:rPr>
          <w:rFonts w:cs="Arial"/>
          <w:color w:val="000000" w:themeColor="text1"/>
          <w:lang w:eastAsia="zh-CN"/>
        </w:rPr>
        <w:t>Consiste no apoio direto a projetos de P,D&amp;I através de recursos públicos não reembolsáveis - que não precisam ser devolvidos a entidade financiadora (Lei nº 10.973, Lei nº 13.243 e Decreto nº 5.563). Em geral, a subvenção econômica visa cobrir despesas de custeio em P,D&amp;I.​</w:t>
      </w:r>
    </w:p>
    <w:p w14:paraId="6CB0B3FD" w14:textId="2E9D41D4" w:rsidR="00F00A07" w:rsidRPr="0060301D" w:rsidRDefault="00F00A07" w:rsidP="00F43C78">
      <w:pPr>
        <w:autoSpaceDE w:val="0"/>
        <w:autoSpaceDN w:val="0"/>
        <w:adjustRightInd w:val="0"/>
        <w:spacing w:before="120" w:after="60" w:line="280" w:lineRule="atLeast"/>
        <w:ind w:firstLine="567"/>
        <w:jc w:val="both"/>
        <w:textAlignment w:val="center"/>
        <w:rPr>
          <w:rFonts w:cs="Arial"/>
          <w:color w:val="000000" w:themeColor="text1"/>
          <w:u w:val="single"/>
          <w:lang w:eastAsia="zh-CN"/>
        </w:rPr>
      </w:pPr>
      <w:r w:rsidRPr="0060301D">
        <w:rPr>
          <w:rFonts w:cs="Arial"/>
          <w:color w:val="000000" w:themeColor="text1"/>
          <w:u w:val="single"/>
          <w:lang w:eastAsia="zh-CN"/>
        </w:rPr>
        <w:t>F</w:t>
      </w:r>
      <w:r w:rsidR="000B6C9A" w:rsidRPr="0060301D">
        <w:rPr>
          <w:rFonts w:cs="Arial"/>
          <w:color w:val="000000" w:themeColor="text1"/>
          <w:u w:val="single"/>
          <w:lang w:eastAsia="zh-CN"/>
        </w:rPr>
        <w:t>inanciamento a projetos de P,D&amp;I, com ou sem parceria com universidades ou institutos de pesquisa</w:t>
      </w:r>
    </w:p>
    <w:p w14:paraId="5AB7C7C2" w14:textId="77777777" w:rsidR="00F00A07" w:rsidRPr="00524271" w:rsidRDefault="00F00A07" w:rsidP="00F43C78">
      <w:pPr>
        <w:autoSpaceDE w:val="0"/>
        <w:autoSpaceDN w:val="0"/>
        <w:adjustRightInd w:val="0"/>
        <w:spacing w:before="120" w:after="60" w:line="280" w:lineRule="atLeast"/>
        <w:ind w:firstLine="567"/>
        <w:jc w:val="both"/>
        <w:textAlignment w:val="center"/>
        <w:rPr>
          <w:rFonts w:cs="Arial"/>
          <w:color w:val="000000" w:themeColor="text1"/>
          <w:lang w:eastAsia="zh-CN"/>
        </w:rPr>
      </w:pPr>
      <w:r w:rsidRPr="00524271">
        <w:rPr>
          <w:rFonts w:cs="Arial"/>
          <w:color w:val="000000" w:themeColor="text1"/>
          <w:lang w:eastAsia="zh-CN"/>
        </w:rPr>
        <w:t>Consiste no apoio direto a projetos de Pesquisa, Desenvolvimento e Inovação (P,D&amp;I) através da concessão de recursos públicos reembolsáveis. O financiamento reembolsável envolve normalmente empréstimos às empresas com condições de financiamento especiais e operados por agentes financeiros intermediadores.​</w:t>
      </w:r>
    </w:p>
    <w:p w14:paraId="0C63A7A9" w14:textId="448F5A46" w:rsidR="00F00A07" w:rsidRPr="0060301D" w:rsidRDefault="00F00A07" w:rsidP="00F43C78">
      <w:pPr>
        <w:autoSpaceDE w:val="0"/>
        <w:autoSpaceDN w:val="0"/>
        <w:adjustRightInd w:val="0"/>
        <w:spacing w:before="120" w:after="60" w:line="280" w:lineRule="atLeast"/>
        <w:ind w:firstLine="567"/>
        <w:jc w:val="both"/>
        <w:textAlignment w:val="center"/>
        <w:rPr>
          <w:rFonts w:cs="Arial"/>
          <w:color w:val="000000" w:themeColor="text1"/>
          <w:u w:val="single"/>
          <w:lang w:eastAsia="zh-CN"/>
        </w:rPr>
      </w:pPr>
      <w:r w:rsidRPr="0060301D">
        <w:rPr>
          <w:rFonts w:cs="Arial"/>
          <w:color w:val="000000" w:themeColor="text1"/>
          <w:u w:val="single"/>
          <w:lang w:eastAsia="zh-CN"/>
        </w:rPr>
        <w:t>F</w:t>
      </w:r>
      <w:r w:rsidR="000B6C9A" w:rsidRPr="0060301D">
        <w:rPr>
          <w:rFonts w:cs="Arial"/>
          <w:color w:val="000000" w:themeColor="text1"/>
          <w:u w:val="single"/>
          <w:lang w:eastAsia="zh-CN"/>
        </w:rPr>
        <w:t>inanciamento exclusivo para a compra de máquinas e equipamentos utilizados para inovar</w:t>
      </w:r>
    </w:p>
    <w:p w14:paraId="3695CF1B" w14:textId="77777777" w:rsidR="008800F8" w:rsidRPr="00524271" w:rsidRDefault="000B6C9A" w:rsidP="00F43C78">
      <w:pPr>
        <w:autoSpaceDE w:val="0"/>
        <w:autoSpaceDN w:val="0"/>
        <w:adjustRightInd w:val="0"/>
        <w:spacing w:before="120" w:after="60" w:line="280" w:lineRule="atLeast"/>
        <w:ind w:firstLine="567"/>
        <w:jc w:val="both"/>
        <w:textAlignment w:val="center"/>
        <w:rPr>
          <w:rFonts w:cs="Arial"/>
          <w:color w:val="000000" w:themeColor="text1"/>
          <w:lang w:eastAsia="zh-CN"/>
        </w:rPr>
      </w:pPr>
      <w:r w:rsidRPr="00524271">
        <w:rPr>
          <w:rFonts w:cs="Arial"/>
          <w:color w:val="000000" w:themeColor="text1"/>
          <w:lang w:eastAsia="zh-CN"/>
        </w:rPr>
        <w:t xml:space="preserve"> </w:t>
      </w:r>
      <w:r w:rsidR="008800F8" w:rsidRPr="00524271">
        <w:rPr>
          <w:rFonts w:cs="Arial"/>
          <w:color w:val="000000" w:themeColor="text1"/>
          <w:lang w:eastAsia="zh-CN"/>
        </w:rPr>
        <w:t>Consiste no apoio direto a compra de máquinas e equipamentos através recursos públicos, normalmente, por intermédio de agentes financeiros.​</w:t>
      </w:r>
    </w:p>
    <w:p w14:paraId="121CC4F3" w14:textId="4F79BE52" w:rsidR="00F00A07" w:rsidRPr="0060301D" w:rsidRDefault="00F00A07" w:rsidP="00F43C78">
      <w:pPr>
        <w:autoSpaceDE w:val="0"/>
        <w:autoSpaceDN w:val="0"/>
        <w:adjustRightInd w:val="0"/>
        <w:spacing w:before="120" w:after="60" w:line="280" w:lineRule="atLeast"/>
        <w:ind w:firstLine="567"/>
        <w:jc w:val="both"/>
        <w:textAlignment w:val="center"/>
        <w:rPr>
          <w:rFonts w:cs="Arial"/>
          <w:color w:val="000000" w:themeColor="text1"/>
          <w:u w:val="single"/>
          <w:lang w:eastAsia="zh-CN"/>
        </w:rPr>
      </w:pPr>
      <w:r w:rsidRPr="0060301D">
        <w:rPr>
          <w:rFonts w:cs="Arial"/>
          <w:color w:val="000000" w:themeColor="text1"/>
          <w:u w:val="single"/>
          <w:lang w:eastAsia="zh-CN"/>
        </w:rPr>
        <w:t>C</w:t>
      </w:r>
      <w:r w:rsidR="000B6C9A" w:rsidRPr="0060301D">
        <w:rPr>
          <w:rFonts w:cs="Arial"/>
          <w:color w:val="000000" w:themeColor="text1"/>
          <w:u w:val="single"/>
          <w:lang w:eastAsia="zh-CN"/>
        </w:rPr>
        <w:t>ompras públicas</w:t>
      </w:r>
    </w:p>
    <w:p w14:paraId="39E7450E" w14:textId="6677434A" w:rsidR="008800F8" w:rsidRPr="00524271" w:rsidRDefault="008800F8" w:rsidP="00F43C78">
      <w:pPr>
        <w:autoSpaceDE w:val="0"/>
        <w:autoSpaceDN w:val="0"/>
        <w:adjustRightInd w:val="0"/>
        <w:spacing w:before="120" w:after="60" w:line="280" w:lineRule="atLeast"/>
        <w:ind w:firstLine="567"/>
        <w:jc w:val="both"/>
        <w:textAlignment w:val="center"/>
        <w:rPr>
          <w:rFonts w:cs="Arial"/>
          <w:color w:val="000000" w:themeColor="text1"/>
          <w:lang w:eastAsia="zh-CN"/>
        </w:rPr>
      </w:pPr>
      <w:r w:rsidRPr="00524271">
        <w:rPr>
          <w:rFonts w:cs="Arial"/>
          <w:color w:val="000000" w:themeColor="text1"/>
          <w:lang w:eastAsia="zh-CN"/>
        </w:rPr>
        <w:t xml:space="preserve">Consiste em compras realizadas por órgãos e entidades pertencentes à Administração Pública, visando a realização de atividades de </w:t>
      </w:r>
      <w:r w:rsidR="002A12EF">
        <w:rPr>
          <w:rFonts w:cs="Arial"/>
          <w:color w:val="000000" w:themeColor="text1"/>
          <w:lang w:eastAsia="zh-CN"/>
        </w:rPr>
        <w:t>P</w:t>
      </w:r>
      <w:r w:rsidRPr="00524271">
        <w:rPr>
          <w:rFonts w:cs="Arial"/>
          <w:color w:val="000000" w:themeColor="text1"/>
          <w:lang w:eastAsia="zh-CN"/>
        </w:rPr>
        <w:t xml:space="preserve">esquisa, </w:t>
      </w:r>
      <w:r w:rsidR="002A12EF">
        <w:rPr>
          <w:rFonts w:cs="Arial"/>
          <w:color w:val="000000" w:themeColor="text1"/>
          <w:lang w:eastAsia="zh-CN"/>
        </w:rPr>
        <w:t>D</w:t>
      </w:r>
      <w:r w:rsidRPr="00524271">
        <w:rPr>
          <w:rFonts w:cs="Arial"/>
          <w:color w:val="000000" w:themeColor="text1"/>
          <w:lang w:eastAsia="zh-CN"/>
        </w:rPr>
        <w:t xml:space="preserve">esenvolvimento e </w:t>
      </w:r>
      <w:r w:rsidR="002A12EF">
        <w:rPr>
          <w:rFonts w:cs="Arial"/>
          <w:color w:val="000000" w:themeColor="text1"/>
          <w:lang w:eastAsia="zh-CN"/>
        </w:rPr>
        <w:t>I</w:t>
      </w:r>
      <w:r w:rsidRPr="00524271">
        <w:rPr>
          <w:rFonts w:cs="Arial"/>
          <w:color w:val="000000" w:themeColor="text1"/>
          <w:lang w:eastAsia="zh-CN"/>
        </w:rPr>
        <w:t>novação (P,D&amp;I) e/ou a obtenção de bens, serviços ou processos inovadores (Lei 10.973/2004, Lei 13.243/2016, Lei 14.133/2021).​</w:t>
      </w:r>
    </w:p>
    <w:p w14:paraId="585CCAF5" w14:textId="7CDE4432" w:rsidR="000B6C9A" w:rsidRPr="00524271" w:rsidRDefault="000B6C9A" w:rsidP="00F00A07">
      <w:pPr>
        <w:autoSpaceDE w:val="0"/>
        <w:autoSpaceDN w:val="0"/>
        <w:adjustRightInd w:val="0"/>
        <w:spacing w:before="120" w:after="60" w:line="280" w:lineRule="atLeast"/>
        <w:ind w:firstLine="567"/>
        <w:jc w:val="both"/>
        <w:textAlignment w:val="center"/>
        <w:rPr>
          <w:rFonts w:cs="Arial"/>
          <w:color w:val="000000" w:themeColor="text1"/>
          <w:lang w:eastAsia="zh-CN"/>
        </w:rPr>
      </w:pPr>
      <w:r w:rsidRPr="00524271">
        <w:rPr>
          <w:rFonts w:cs="Arial"/>
          <w:color w:val="000000" w:themeColor="text1"/>
          <w:lang w:eastAsia="zh-CN"/>
        </w:rPr>
        <w:t xml:space="preserve">Além disso, também integram o bloco perguntas sobre a adequação dos instrumentos utilizados, sob a perspectiva da empresa usuária, no que se refere a quatro critérios avaliativos. Tais critérios tratam da percepção das empresas sobre </w:t>
      </w:r>
      <w:r w:rsidR="00F43C78" w:rsidRPr="00524271">
        <w:rPr>
          <w:rFonts w:cs="Arial"/>
          <w:color w:val="000000" w:themeColor="text1"/>
          <w:lang w:eastAsia="zh-CN"/>
        </w:rPr>
        <w:t>a</w:t>
      </w:r>
      <w:r w:rsidRPr="00524271">
        <w:rPr>
          <w:rFonts w:cs="Arial"/>
          <w:color w:val="000000" w:themeColor="text1"/>
          <w:lang w:eastAsia="zh-CN"/>
        </w:rPr>
        <w:t xml:space="preserve"> adequação: (i) das informações disponibilizadas para acesso e operacionalização do instrumento; (</w:t>
      </w:r>
      <w:proofErr w:type="spellStart"/>
      <w:r w:rsidRPr="00524271">
        <w:rPr>
          <w:rFonts w:cs="Arial"/>
          <w:color w:val="000000" w:themeColor="text1"/>
          <w:lang w:eastAsia="zh-CN"/>
        </w:rPr>
        <w:t>ii</w:t>
      </w:r>
      <w:proofErr w:type="spellEnd"/>
      <w:r w:rsidRPr="00524271">
        <w:rPr>
          <w:rFonts w:cs="Arial"/>
          <w:color w:val="000000" w:themeColor="text1"/>
          <w:lang w:eastAsia="zh-CN"/>
        </w:rPr>
        <w:t>) dos procedimentos administrativos; (</w:t>
      </w:r>
      <w:proofErr w:type="spellStart"/>
      <w:r w:rsidRPr="00524271">
        <w:rPr>
          <w:rFonts w:cs="Arial"/>
          <w:color w:val="000000" w:themeColor="text1"/>
          <w:lang w:eastAsia="zh-CN"/>
        </w:rPr>
        <w:t>iii</w:t>
      </w:r>
      <w:proofErr w:type="spellEnd"/>
      <w:r w:rsidRPr="00524271">
        <w:rPr>
          <w:rFonts w:cs="Arial"/>
          <w:color w:val="000000" w:themeColor="text1"/>
          <w:lang w:eastAsia="zh-CN"/>
        </w:rPr>
        <w:t>) do tempo entre a solicitação e obtenção do apoio público; e (</w:t>
      </w:r>
      <w:proofErr w:type="spellStart"/>
      <w:r w:rsidRPr="00524271">
        <w:rPr>
          <w:rFonts w:cs="Arial"/>
          <w:color w:val="000000" w:themeColor="text1"/>
          <w:lang w:eastAsia="zh-CN"/>
        </w:rPr>
        <w:t>iv</w:t>
      </w:r>
      <w:proofErr w:type="spellEnd"/>
      <w:r w:rsidRPr="00524271">
        <w:rPr>
          <w:rFonts w:cs="Arial"/>
          <w:color w:val="000000" w:themeColor="text1"/>
          <w:lang w:eastAsia="zh-CN"/>
        </w:rPr>
        <w:t xml:space="preserve">) das condições e contrapartidas para o acesso e/ou uso do instrumento. Com isso, visa-se obter uma avaliação dos instrumentos de acordo com os parâmetros estabelecidos. </w:t>
      </w:r>
    </w:p>
    <w:p w14:paraId="7AE30ABE" w14:textId="5B0C269A" w:rsidR="000B6C9A" w:rsidRDefault="000B6C9A" w:rsidP="00F43C78">
      <w:pPr>
        <w:autoSpaceDE w:val="0"/>
        <w:autoSpaceDN w:val="0"/>
        <w:adjustRightInd w:val="0"/>
        <w:spacing w:before="120" w:after="60" w:line="280" w:lineRule="atLeast"/>
        <w:ind w:firstLine="567"/>
        <w:jc w:val="both"/>
        <w:textAlignment w:val="center"/>
        <w:rPr>
          <w:rFonts w:cs="Arial"/>
          <w:color w:val="000000" w:themeColor="text1"/>
          <w:lang w:eastAsia="zh-CN"/>
        </w:rPr>
      </w:pPr>
      <w:r w:rsidRPr="00524271">
        <w:rPr>
          <w:rFonts w:cs="Arial"/>
          <w:color w:val="000000" w:themeColor="text1"/>
          <w:lang w:eastAsia="zh-CN"/>
        </w:rPr>
        <w:t xml:space="preserve">Por fim, vale ressaltar que os resultados da avaliação dos instrumentos públicos de apoio à inovação estão divulgados por instrumento, e não por CNAE ou </w:t>
      </w:r>
      <w:r w:rsidR="0060301D">
        <w:rPr>
          <w:rFonts w:cs="Arial"/>
          <w:color w:val="000000" w:themeColor="text1"/>
          <w:lang w:eastAsia="zh-CN"/>
        </w:rPr>
        <w:t>pessoal ocupado (P</w:t>
      </w:r>
      <w:r w:rsidRPr="00524271">
        <w:rPr>
          <w:rFonts w:cs="Arial"/>
          <w:color w:val="000000" w:themeColor="text1"/>
          <w:lang w:eastAsia="zh-CN"/>
        </w:rPr>
        <w:t>O</w:t>
      </w:r>
      <w:r w:rsidR="0060301D">
        <w:rPr>
          <w:rFonts w:cs="Arial"/>
          <w:color w:val="000000" w:themeColor="text1"/>
          <w:lang w:eastAsia="zh-CN"/>
        </w:rPr>
        <w:t>)</w:t>
      </w:r>
      <w:r w:rsidRPr="00524271">
        <w:rPr>
          <w:rFonts w:cs="Arial"/>
          <w:color w:val="000000" w:themeColor="text1"/>
          <w:lang w:eastAsia="zh-CN"/>
        </w:rPr>
        <w:t>. Esta forma de tabulação respeita o princípio de desidentificação das empresas, e permite a avaliação dos instrumentos.</w:t>
      </w:r>
    </w:p>
    <w:p w14:paraId="7F791072" w14:textId="77777777" w:rsidR="009B44CF" w:rsidRDefault="009B44CF" w:rsidP="00F43C78">
      <w:pPr>
        <w:autoSpaceDE w:val="0"/>
        <w:autoSpaceDN w:val="0"/>
        <w:adjustRightInd w:val="0"/>
        <w:spacing w:before="120" w:after="60" w:line="280" w:lineRule="atLeast"/>
        <w:ind w:firstLine="567"/>
        <w:jc w:val="both"/>
        <w:textAlignment w:val="center"/>
        <w:rPr>
          <w:rFonts w:cs="Arial"/>
          <w:color w:val="000000" w:themeColor="text1"/>
          <w:lang w:eastAsia="zh-CN"/>
        </w:rPr>
      </w:pPr>
    </w:p>
    <w:p w14:paraId="26B3C1CD" w14:textId="77777777" w:rsidR="009B44CF" w:rsidRDefault="009B44CF" w:rsidP="00F43C78">
      <w:pPr>
        <w:autoSpaceDE w:val="0"/>
        <w:autoSpaceDN w:val="0"/>
        <w:adjustRightInd w:val="0"/>
        <w:spacing w:before="120" w:after="60" w:line="280" w:lineRule="atLeast"/>
        <w:ind w:firstLine="567"/>
        <w:jc w:val="both"/>
        <w:textAlignment w:val="center"/>
        <w:rPr>
          <w:rFonts w:cs="Arial"/>
          <w:color w:val="000000" w:themeColor="text1"/>
          <w:lang w:eastAsia="zh-CN"/>
        </w:rPr>
      </w:pPr>
    </w:p>
    <w:p w14:paraId="1B385055" w14:textId="77777777" w:rsidR="009B44CF" w:rsidRDefault="009B44CF" w:rsidP="00F43C78">
      <w:pPr>
        <w:autoSpaceDE w:val="0"/>
        <w:autoSpaceDN w:val="0"/>
        <w:adjustRightInd w:val="0"/>
        <w:spacing w:before="120" w:after="60" w:line="280" w:lineRule="atLeast"/>
        <w:ind w:firstLine="567"/>
        <w:jc w:val="both"/>
        <w:textAlignment w:val="center"/>
        <w:rPr>
          <w:rFonts w:cs="Arial"/>
          <w:color w:val="000000" w:themeColor="text1"/>
          <w:lang w:eastAsia="zh-CN"/>
        </w:rPr>
      </w:pPr>
    </w:p>
    <w:p w14:paraId="69471C4F" w14:textId="77777777" w:rsidR="009B44CF" w:rsidRPr="00F43C78" w:rsidRDefault="009B44CF" w:rsidP="00F43C78">
      <w:pPr>
        <w:autoSpaceDE w:val="0"/>
        <w:autoSpaceDN w:val="0"/>
        <w:adjustRightInd w:val="0"/>
        <w:spacing w:before="120" w:after="60" w:line="280" w:lineRule="atLeast"/>
        <w:ind w:firstLine="567"/>
        <w:jc w:val="both"/>
        <w:textAlignment w:val="center"/>
        <w:rPr>
          <w:rFonts w:cs="Arial"/>
          <w:color w:val="000000" w:themeColor="text1"/>
          <w:lang w:eastAsia="zh-CN"/>
        </w:rPr>
      </w:pPr>
    </w:p>
    <w:p w14:paraId="2FB19759" w14:textId="77777777" w:rsidR="00A632B8" w:rsidRPr="00A632B8" w:rsidRDefault="00A632B8" w:rsidP="00BA3553">
      <w:pPr>
        <w:pStyle w:val="01subtitulo1"/>
      </w:pPr>
      <w:bookmarkStart w:id="19" w:name="_Toc142672259"/>
      <w:bookmarkStart w:id="20" w:name="_Toc158370335"/>
      <w:bookmarkStart w:id="21" w:name="_Toc120363101"/>
      <w:bookmarkEnd w:id="18"/>
      <w:r w:rsidRPr="00A632B8">
        <w:lastRenderedPageBreak/>
        <w:t>Âmbitos da pesquisa</w:t>
      </w:r>
      <w:bookmarkEnd w:id="19"/>
      <w:bookmarkEnd w:id="20"/>
    </w:p>
    <w:p w14:paraId="4B07F01F" w14:textId="77777777" w:rsidR="00A632B8" w:rsidRPr="00A632B8" w:rsidRDefault="00A632B8" w:rsidP="0003509D">
      <w:pPr>
        <w:pStyle w:val="01subtitulo2"/>
      </w:pPr>
      <w:r w:rsidRPr="00A632B8">
        <w:t>Territorial e populacional</w:t>
      </w:r>
    </w:p>
    <w:p w14:paraId="0A93B759" w14:textId="05ACFEFD" w:rsidR="00A632B8" w:rsidRPr="00A632B8" w:rsidRDefault="00A632B8" w:rsidP="002B3F89">
      <w:pPr>
        <w:autoSpaceDE w:val="0"/>
        <w:autoSpaceDN w:val="0"/>
        <w:adjustRightInd w:val="0"/>
        <w:spacing w:after="120" w:line="324" w:lineRule="auto"/>
        <w:ind w:firstLine="567"/>
        <w:jc w:val="both"/>
        <w:textAlignment w:val="center"/>
        <w:rPr>
          <w:rFonts w:cs="Arial"/>
          <w:color w:val="000000"/>
          <w:lang w:eastAsia="zh-CN"/>
        </w:rPr>
      </w:pPr>
      <w:r w:rsidRPr="00A632B8">
        <w:rPr>
          <w:rFonts w:cs="Arial"/>
          <w:color w:val="000000"/>
          <w:lang w:eastAsia="zh-CN"/>
        </w:rPr>
        <w:t xml:space="preserve">Os âmbitos territorial e populacional da </w:t>
      </w:r>
      <w:proofErr w:type="spellStart"/>
      <w:r w:rsidR="00220E5A" w:rsidRPr="00220E5A">
        <w:rPr>
          <w:rFonts w:cs="Arial"/>
          <w:smallCaps/>
          <w:color w:val="000000"/>
          <w:lang w:eastAsia="zh-CN"/>
        </w:rPr>
        <w:t>Pintec</w:t>
      </w:r>
      <w:proofErr w:type="spellEnd"/>
      <w:r w:rsidRPr="00A632B8">
        <w:rPr>
          <w:rFonts w:cs="Arial"/>
          <w:color w:val="000000"/>
          <w:lang w:eastAsia="zh-CN"/>
        </w:rPr>
        <w:t xml:space="preserve"> Semestral incluem as empresas que atendam aos seguintes requisitos:</w:t>
      </w:r>
    </w:p>
    <w:p w14:paraId="5FED7BE4" w14:textId="3437A954" w:rsidR="00A632B8" w:rsidRPr="002B3F89" w:rsidRDefault="00A632B8" w:rsidP="002B3F89">
      <w:pPr>
        <w:pStyle w:val="PargrafodaLista"/>
        <w:numPr>
          <w:ilvl w:val="0"/>
          <w:numId w:val="16"/>
        </w:numPr>
        <w:autoSpaceDE w:val="0"/>
        <w:autoSpaceDN w:val="0"/>
        <w:adjustRightInd w:val="0"/>
        <w:spacing w:after="120" w:line="324" w:lineRule="auto"/>
        <w:ind w:left="0" w:firstLine="567"/>
        <w:jc w:val="both"/>
        <w:textAlignment w:val="center"/>
        <w:rPr>
          <w:rFonts w:cs="Arial"/>
          <w:color w:val="000000"/>
          <w:lang w:eastAsia="zh-CN"/>
        </w:rPr>
      </w:pPr>
      <w:r w:rsidRPr="002B3F89">
        <w:rPr>
          <w:rFonts w:cs="Arial"/>
          <w:color w:val="000000"/>
          <w:lang w:eastAsia="zh-CN"/>
        </w:rPr>
        <w:t>estar em situação ativa no Cadastro Central de Empresas - CEMPRE, do IBGE, que cobre as entidades com registro no Cadastro Nacional da Pessoa Jurídica - CNPJ, da Secretaria da Receita Federal;</w:t>
      </w:r>
    </w:p>
    <w:p w14:paraId="34B6BA43" w14:textId="37D0BDE6" w:rsidR="00A632B8" w:rsidRPr="002B3F89" w:rsidRDefault="00A632B8" w:rsidP="002B3F89">
      <w:pPr>
        <w:pStyle w:val="PargrafodaLista"/>
        <w:numPr>
          <w:ilvl w:val="0"/>
          <w:numId w:val="16"/>
        </w:numPr>
        <w:autoSpaceDE w:val="0"/>
        <w:autoSpaceDN w:val="0"/>
        <w:adjustRightInd w:val="0"/>
        <w:spacing w:after="120" w:line="324" w:lineRule="auto"/>
        <w:ind w:left="0" w:firstLine="567"/>
        <w:jc w:val="both"/>
        <w:textAlignment w:val="center"/>
        <w:rPr>
          <w:rFonts w:cs="Arial"/>
          <w:color w:val="000000"/>
          <w:lang w:eastAsia="zh-CN"/>
        </w:rPr>
      </w:pPr>
      <w:r w:rsidRPr="002B3F89">
        <w:rPr>
          <w:rFonts w:cs="Arial"/>
          <w:color w:val="000000"/>
          <w:lang w:eastAsia="zh-CN"/>
        </w:rPr>
        <w:t>ter atividade principal compreendida nas seções B e C (Indústrias extrativas e Indústrias de transformação, respectivamente) da Classificação Nacional de Atividades Econômicas - CNAE 2.0, isto é, estar identificada no CEMPRE com código CNAE 2.0 nestas seções e divisões;</w:t>
      </w:r>
    </w:p>
    <w:p w14:paraId="61146D69" w14:textId="52FA82F9" w:rsidR="00A632B8" w:rsidRPr="002B3F89" w:rsidRDefault="00A632B8" w:rsidP="002B3F89">
      <w:pPr>
        <w:pStyle w:val="PargrafodaLista"/>
        <w:numPr>
          <w:ilvl w:val="0"/>
          <w:numId w:val="16"/>
        </w:numPr>
        <w:autoSpaceDE w:val="0"/>
        <w:autoSpaceDN w:val="0"/>
        <w:adjustRightInd w:val="0"/>
        <w:spacing w:after="120" w:line="324" w:lineRule="auto"/>
        <w:ind w:left="0" w:firstLine="567"/>
        <w:jc w:val="both"/>
        <w:textAlignment w:val="center"/>
        <w:rPr>
          <w:rFonts w:cs="Arial"/>
          <w:color w:val="000000"/>
          <w:lang w:eastAsia="zh-CN"/>
        </w:rPr>
      </w:pPr>
      <w:r w:rsidRPr="002B3F89">
        <w:rPr>
          <w:rFonts w:cs="Arial"/>
          <w:color w:val="000000"/>
          <w:lang w:eastAsia="zh-CN"/>
        </w:rPr>
        <w:t>estar sediada em qualquer parte do Território Nacional;</w:t>
      </w:r>
    </w:p>
    <w:p w14:paraId="67B64383" w14:textId="4C19556D" w:rsidR="00A632B8" w:rsidRPr="002B3F89" w:rsidRDefault="00A632B8" w:rsidP="002B3F89">
      <w:pPr>
        <w:pStyle w:val="PargrafodaLista"/>
        <w:numPr>
          <w:ilvl w:val="0"/>
          <w:numId w:val="16"/>
        </w:numPr>
        <w:autoSpaceDE w:val="0"/>
        <w:autoSpaceDN w:val="0"/>
        <w:adjustRightInd w:val="0"/>
        <w:spacing w:after="120" w:line="324" w:lineRule="auto"/>
        <w:ind w:left="0" w:firstLine="567"/>
        <w:jc w:val="both"/>
        <w:textAlignment w:val="center"/>
        <w:rPr>
          <w:rFonts w:cs="Arial"/>
          <w:color w:val="000000"/>
          <w:lang w:eastAsia="zh-CN"/>
        </w:rPr>
      </w:pPr>
      <w:r w:rsidRPr="002B3F89">
        <w:rPr>
          <w:rFonts w:cs="Arial"/>
          <w:color w:val="000000"/>
          <w:lang w:eastAsia="zh-CN"/>
        </w:rPr>
        <w:t>ter 100 ou mais pessoas ocupadas em 31 de dezembro do ano de referência do cadastro básico de seleção da pesquisa; e</w:t>
      </w:r>
    </w:p>
    <w:p w14:paraId="5648E7C8" w14:textId="7CF1636D" w:rsidR="00A632B8" w:rsidRDefault="00A632B8" w:rsidP="002B3F89">
      <w:pPr>
        <w:pStyle w:val="PargrafodaLista"/>
        <w:numPr>
          <w:ilvl w:val="0"/>
          <w:numId w:val="16"/>
        </w:numPr>
        <w:autoSpaceDE w:val="0"/>
        <w:autoSpaceDN w:val="0"/>
        <w:adjustRightInd w:val="0"/>
        <w:spacing w:after="120" w:line="324" w:lineRule="auto"/>
        <w:ind w:left="0" w:firstLine="567"/>
        <w:jc w:val="both"/>
        <w:textAlignment w:val="center"/>
        <w:rPr>
          <w:rFonts w:cs="Arial"/>
          <w:color w:val="000000"/>
          <w:lang w:eastAsia="zh-CN"/>
        </w:rPr>
      </w:pPr>
      <w:r w:rsidRPr="002B3F89">
        <w:rPr>
          <w:rFonts w:cs="Arial"/>
          <w:color w:val="000000"/>
          <w:lang w:eastAsia="zh-CN"/>
        </w:rPr>
        <w:t>estar organizada juridicamente como entidade empresarial, tal como definido pela Tabela de Natureza Jurídica.</w:t>
      </w:r>
    </w:p>
    <w:p w14:paraId="45F0D2C6" w14:textId="77777777" w:rsidR="00A632B8" w:rsidRPr="00A632B8" w:rsidRDefault="00A632B8" w:rsidP="0003509D">
      <w:pPr>
        <w:pStyle w:val="01subtitulo2"/>
      </w:pPr>
      <w:r w:rsidRPr="00A632B8">
        <w:t>Temporal</w:t>
      </w:r>
    </w:p>
    <w:p w14:paraId="144220AB" w14:textId="72C80A7A" w:rsidR="00A632B8" w:rsidRDefault="00A50AF8" w:rsidP="00A50AF8">
      <w:pPr>
        <w:autoSpaceDE w:val="0"/>
        <w:autoSpaceDN w:val="0"/>
        <w:adjustRightInd w:val="0"/>
        <w:spacing w:before="120" w:after="60" w:line="280" w:lineRule="atLeast"/>
        <w:ind w:firstLine="567"/>
        <w:jc w:val="both"/>
        <w:textAlignment w:val="center"/>
        <w:rPr>
          <w:rFonts w:cs="Arial"/>
          <w:color w:val="000000" w:themeColor="text1"/>
          <w:lang w:eastAsia="zh-CN"/>
        </w:rPr>
      </w:pPr>
      <w:r w:rsidRPr="47C4937E">
        <w:rPr>
          <w:rFonts w:cs="Arial"/>
          <w:color w:val="000000" w:themeColor="text1"/>
          <w:lang w:eastAsia="zh-CN"/>
        </w:rPr>
        <w:t xml:space="preserve">Embora a </w:t>
      </w:r>
      <w:proofErr w:type="spellStart"/>
      <w:r w:rsidR="00220E5A" w:rsidRPr="00220E5A">
        <w:rPr>
          <w:rFonts w:cs="Arial"/>
          <w:smallCaps/>
          <w:color w:val="000000" w:themeColor="text1"/>
          <w:lang w:eastAsia="zh-CN"/>
        </w:rPr>
        <w:t>Pintec</w:t>
      </w:r>
      <w:proofErr w:type="spellEnd"/>
      <w:r w:rsidRPr="47C4937E">
        <w:rPr>
          <w:rFonts w:cs="Arial"/>
          <w:color w:val="000000" w:themeColor="text1"/>
          <w:lang w:eastAsia="zh-CN"/>
        </w:rPr>
        <w:t xml:space="preserve"> Semestral seja uma pesquisa com periodicidade semestral, seu período de referência é anual. Dessa forma, a presente edição da pesquisa, </w:t>
      </w:r>
      <w:r w:rsidRPr="00624C65">
        <w:rPr>
          <w:rFonts w:cs="Arial"/>
          <w:color w:val="000000" w:themeColor="text1"/>
          <w:lang w:eastAsia="zh-CN"/>
        </w:rPr>
        <w:t xml:space="preserve">que trata da </w:t>
      </w:r>
      <w:r w:rsidR="00624C65" w:rsidRPr="00624C65">
        <w:rPr>
          <w:rFonts w:cs="Arial"/>
          <w:color w:val="000000" w:themeColor="text1"/>
          <w:lang w:eastAsia="zh-CN"/>
        </w:rPr>
        <w:t>conduta inovativa</w:t>
      </w:r>
      <w:r w:rsidRPr="00624C65">
        <w:rPr>
          <w:rFonts w:cs="Arial"/>
          <w:color w:val="000000" w:themeColor="text1"/>
          <w:lang w:eastAsia="zh-CN"/>
        </w:rPr>
        <w:t xml:space="preserve"> nas empresas, tem como r</w:t>
      </w:r>
      <w:r w:rsidR="00A632B8" w:rsidRPr="00624C65">
        <w:rPr>
          <w:rFonts w:cs="Arial"/>
          <w:color w:val="000000" w:themeColor="text1"/>
          <w:lang w:eastAsia="zh-CN"/>
        </w:rPr>
        <w:t>eferência tempora</w:t>
      </w:r>
      <w:r w:rsidRPr="00624C65">
        <w:rPr>
          <w:rFonts w:cs="Arial"/>
          <w:color w:val="000000" w:themeColor="text1"/>
          <w:lang w:eastAsia="zh-CN"/>
        </w:rPr>
        <w:t>l o</w:t>
      </w:r>
      <w:r w:rsidR="00A632B8" w:rsidRPr="00624C65">
        <w:rPr>
          <w:rFonts w:cs="Arial"/>
          <w:color w:val="000000" w:themeColor="text1"/>
          <w:lang w:eastAsia="zh-CN"/>
        </w:rPr>
        <w:t xml:space="preserve"> ano de 202</w:t>
      </w:r>
      <w:r w:rsidR="0035099F">
        <w:rPr>
          <w:rFonts w:cs="Arial"/>
          <w:color w:val="000000" w:themeColor="text1"/>
          <w:lang w:eastAsia="zh-CN"/>
        </w:rPr>
        <w:t>4</w:t>
      </w:r>
      <w:r w:rsidR="00A632B8" w:rsidRPr="47C4937E">
        <w:rPr>
          <w:rFonts w:cs="Arial"/>
          <w:color w:val="000000" w:themeColor="text1"/>
          <w:lang w:eastAsia="zh-CN"/>
        </w:rPr>
        <w:t xml:space="preserve">. </w:t>
      </w:r>
    </w:p>
    <w:p w14:paraId="4866710E" w14:textId="77777777" w:rsidR="00483B58" w:rsidRPr="00A632B8" w:rsidRDefault="00483B58" w:rsidP="00A50AF8">
      <w:pPr>
        <w:autoSpaceDE w:val="0"/>
        <w:autoSpaceDN w:val="0"/>
        <w:adjustRightInd w:val="0"/>
        <w:spacing w:before="120" w:after="60" w:line="280" w:lineRule="atLeast"/>
        <w:ind w:firstLine="567"/>
        <w:jc w:val="both"/>
        <w:textAlignment w:val="center"/>
        <w:rPr>
          <w:rFonts w:cs="Arial"/>
          <w:color w:val="000000"/>
          <w:lang w:eastAsia="zh-CN"/>
        </w:rPr>
      </w:pPr>
    </w:p>
    <w:p w14:paraId="47EC092D" w14:textId="77777777" w:rsidR="00A632B8" w:rsidRPr="00A632B8" w:rsidRDefault="00A632B8" w:rsidP="00421387">
      <w:pPr>
        <w:pStyle w:val="01subtitulo1"/>
      </w:pPr>
      <w:bookmarkStart w:id="22" w:name="_Toc142672260"/>
      <w:bookmarkStart w:id="23" w:name="_Toc158370336"/>
      <w:r w:rsidRPr="00A632B8">
        <w:t>Unidade de investigação</w:t>
      </w:r>
      <w:bookmarkEnd w:id="22"/>
      <w:bookmarkEnd w:id="23"/>
    </w:p>
    <w:p w14:paraId="4528E102" w14:textId="0B805992" w:rsidR="00A632B8" w:rsidRDefault="00A632B8" w:rsidP="00A632B8">
      <w:pPr>
        <w:spacing w:after="120" w:line="324" w:lineRule="auto"/>
        <w:ind w:firstLine="567"/>
        <w:jc w:val="both"/>
        <w:textAlignment w:val="center"/>
        <w:rPr>
          <w:rFonts w:cs="Univers LT Std 55"/>
          <w:color w:val="000000"/>
        </w:rPr>
      </w:pPr>
      <w:r w:rsidRPr="00A632B8">
        <w:rPr>
          <w:rFonts w:cs="Univers LT Std 55"/>
          <w:color w:val="000000"/>
        </w:rPr>
        <w:t xml:space="preserve">A unidade de investigação da </w:t>
      </w:r>
      <w:proofErr w:type="spellStart"/>
      <w:r w:rsidR="00220E5A" w:rsidRPr="00220E5A">
        <w:rPr>
          <w:rFonts w:cs="Arial"/>
          <w:smallCaps/>
          <w:color w:val="000000"/>
          <w:lang w:eastAsia="zh-CN"/>
        </w:rPr>
        <w:t>Pintec</w:t>
      </w:r>
      <w:proofErr w:type="spellEnd"/>
      <w:r w:rsidRPr="00A632B8">
        <w:rPr>
          <w:rFonts w:cs="Univers LT Std 55"/>
          <w:color w:val="000000"/>
        </w:rPr>
        <w:t xml:space="preserve"> Semestral é a empresa, unidade jurídica caracterizada por uma firma ou razão social que responde pelo capital investido e que engloba o conjunto de atividades econômicas exercidas em uma ou mais unidades locais (endereços de atuação).</w:t>
      </w:r>
    </w:p>
    <w:p w14:paraId="538B07E1" w14:textId="77777777" w:rsidR="00A632B8" w:rsidRPr="0003509D" w:rsidRDefault="00A632B8" w:rsidP="0003509D">
      <w:pPr>
        <w:pStyle w:val="01subtitulo1"/>
      </w:pPr>
      <w:bookmarkStart w:id="24" w:name="_Toc142672261"/>
      <w:bookmarkStart w:id="25" w:name="_Toc158370337"/>
      <w:r w:rsidRPr="0003509D">
        <w:t>Classificação de atividades</w:t>
      </w:r>
      <w:bookmarkEnd w:id="24"/>
      <w:bookmarkEnd w:id="25"/>
    </w:p>
    <w:p w14:paraId="17BA1AB5" w14:textId="483A691A" w:rsidR="00A632B8" w:rsidRDefault="00A632B8" w:rsidP="00A632B8">
      <w:pPr>
        <w:spacing w:after="120" w:line="324" w:lineRule="auto"/>
        <w:ind w:firstLine="567"/>
        <w:jc w:val="both"/>
        <w:textAlignment w:val="center"/>
        <w:rPr>
          <w:rFonts w:cs="Univers LT Std 55"/>
          <w:color w:val="000000"/>
        </w:rPr>
      </w:pPr>
      <w:r w:rsidRPr="00A632B8">
        <w:rPr>
          <w:rFonts w:cs="Univers LT Std 55"/>
          <w:color w:val="000000"/>
        </w:rPr>
        <w:t xml:space="preserve">A classificação de atividades de referência da </w:t>
      </w:r>
      <w:proofErr w:type="spellStart"/>
      <w:r w:rsidR="00220E5A" w:rsidRPr="00220E5A">
        <w:rPr>
          <w:rFonts w:cs="Arial"/>
          <w:smallCaps/>
          <w:color w:val="000000"/>
          <w:lang w:eastAsia="zh-CN"/>
        </w:rPr>
        <w:t>Pintec</w:t>
      </w:r>
      <w:proofErr w:type="spellEnd"/>
      <w:r w:rsidRPr="00A632B8">
        <w:rPr>
          <w:rFonts w:cs="Univers LT Std 55"/>
          <w:color w:val="000000"/>
        </w:rPr>
        <w:t xml:space="preserve"> Semestral é a Classificação Nacional de Atividades Econômicas - CNAE 2.0, seções B e C (Indústrias extrativas e Indústrias de transformação, respectivamente), que definem o âmbito da pesquisa. A divulgação dos resultados da pesquisa será realizada ao nível de agregação das divisões (dois dígitos) da CNAE 2.0, conforme o Quadro 1 a seguir.</w:t>
      </w:r>
    </w:p>
    <w:p w14:paraId="599F4EAB" w14:textId="2FCE8AEC" w:rsidR="00A632B8" w:rsidRPr="00A632B8" w:rsidRDefault="00A632B8" w:rsidP="002B3F89">
      <w:pPr>
        <w:spacing w:before="360" w:after="120" w:line="324" w:lineRule="auto"/>
        <w:jc w:val="center"/>
        <w:textAlignment w:val="center"/>
        <w:rPr>
          <w:rFonts w:cs="Univers LT Std 55"/>
          <w:b/>
          <w:strike/>
          <w:color w:val="000000"/>
        </w:rPr>
      </w:pPr>
      <w:r w:rsidRPr="00383336">
        <w:rPr>
          <w:rFonts w:cs="Univers LT Std 55"/>
          <w:b/>
          <w:color w:val="000000" w:themeColor="text1"/>
        </w:rPr>
        <w:lastRenderedPageBreak/>
        <w:t>Quadro 1 - Divisões da Classificação Nacional de Atividades Econômicas - CNAE 2.0 das atividades das Indústrias extrativas e de transformação –</w:t>
      </w:r>
      <w:r w:rsidR="00682E76">
        <w:rPr>
          <w:rFonts w:cs="Univers LT Std 55"/>
          <w:b/>
          <w:color w:val="000000" w:themeColor="text1"/>
        </w:rPr>
        <w:t xml:space="preserve"> </w:t>
      </w:r>
      <w:r w:rsidR="4B67BF87" w:rsidRPr="00383336">
        <w:rPr>
          <w:rFonts w:cs="Univers LT Std 55"/>
          <w:b/>
          <w:bCs/>
          <w:color w:val="000000" w:themeColor="text1"/>
        </w:rPr>
        <w:t>2024</w:t>
      </w:r>
    </w:p>
    <w:p w14:paraId="4F99E9CF" w14:textId="77777777" w:rsidR="00A632B8" w:rsidRPr="00A632B8" w:rsidRDefault="00A632B8" w:rsidP="00A632B8">
      <w:pPr>
        <w:ind w:left="284" w:firstLine="284"/>
        <w:jc w:val="both"/>
        <w:rPr>
          <w:sz w:val="16"/>
          <w:szCs w:val="16"/>
        </w:rPr>
      </w:pPr>
      <w:r w:rsidRPr="00A632B8">
        <w:rPr>
          <w:noProof/>
          <w:sz w:val="16"/>
          <w:szCs w:val="16"/>
        </w:rPr>
        <w:drawing>
          <wp:anchor distT="0" distB="0" distL="114300" distR="114300" simplePos="0" relativeHeight="251658241" behindDoc="0" locked="0" layoutInCell="1" allowOverlap="1" wp14:anchorId="7790274C" wp14:editId="7040915B">
            <wp:simplePos x="0" y="0"/>
            <wp:positionH relativeFrom="column">
              <wp:posOffset>-3175</wp:posOffset>
            </wp:positionH>
            <wp:positionV relativeFrom="paragraph">
              <wp:posOffset>0</wp:posOffset>
            </wp:positionV>
            <wp:extent cx="5039360" cy="4501515"/>
            <wp:effectExtent l="0" t="0" r="8890" b="0"/>
            <wp:wrapSquare wrapText="bothSides"/>
            <wp:docPr id="7" name="Imagem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5039360" cy="4501515"/>
                    </a:xfrm>
                    <a:prstGeom prst="rect">
                      <a:avLst/>
                    </a:prstGeom>
                    <a:noFill/>
                    <a:ln>
                      <a:noFill/>
                    </a:ln>
                  </pic:spPr>
                </pic:pic>
              </a:graphicData>
            </a:graphic>
          </wp:anchor>
        </w:drawing>
      </w:r>
    </w:p>
    <w:p w14:paraId="5EAB956C" w14:textId="77777777" w:rsidR="00A632B8" w:rsidRPr="00A632B8" w:rsidRDefault="00A632B8" w:rsidP="00A632B8">
      <w:pPr>
        <w:jc w:val="both"/>
        <w:rPr>
          <w:sz w:val="16"/>
          <w:szCs w:val="16"/>
        </w:rPr>
      </w:pPr>
      <w:r w:rsidRPr="00A632B8">
        <w:rPr>
          <w:sz w:val="16"/>
          <w:szCs w:val="16"/>
        </w:rPr>
        <w:t>F</w:t>
      </w:r>
      <w:bookmarkStart w:id="26" w:name="_Hlk120631992"/>
      <w:r w:rsidRPr="00A632B8">
        <w:rPr>
          <w:sz w:val="16"/>
          <w:szCs w:val="16"/>
        </w:rPr>
        <w:t>onte: IBGE, Diretoria de Pesquisas, Coordenação de Estatísticas Estruturais e Temáticas em Empresas.</w:t>
      </w:r>
    </w:p>
    <w:bookmarkEnd w:id="26"/>
    <w:p w14:paraId="030848B4" w14:textId="77777777" w:rsidR="00A632B8" w:rsidRPr="00A632B8" w:rsidRDefault="00A632B8" w:rsidP="00A632B8">
      <w:pPr>
        <w:autoSpaceDE w:val="0"/>
        <w:autoSpaceDN w:val="0"/>
        <w:adjustRightInd w:val="0"/>
        <w:spacing w:after="120" w:line="324" w:lineRule="auto"/>
        <w:jc w:val="both"/>
        <w:textAlignment w:val="center"/>
        <w:rPr>
          <w:rFonts w:cs="Arial"/>
          <w:color w:val="000000"/>
          <w:lang w:eastAsia="zh-CN"/>
        </w:rPr>
      </w:pPr>
    </w:p>
    <w:p w14:paraId="38F90680" w14:textId="38AECE7C" w:rsidR="002B3F89" w:rsidRPr="0003509D" w:rsidRDefault="002B3F89" w:rsidP="0003509D">
      <w:pPr>
        <w:pStyle w:val="01subtitulo1"/>
      </w:pPr>
      <w:bookmarkStart w:id="27" w:name="_Toc142672262"/>
      <w:bookmarkStart w:id="28" w:name="_Toc158370338"/>
      <w:bookmarkStart w:id="29" w:name="_Hlk158196369"/>
      <w:bookmarkEnd w:id="21"/>
      <w:r w:rsidRPr="002B3F89">
        <w:t>Aspectos da amostragem</w:t>
      </w:r>
      <w:bookmarkEnd w:id="27"/>
      <w:bookmarkEnd w:id="28"/>
    </w:p>
    <w:p w14:paraId="46AC874B" w14:textId="77777777" w:rsidR="00BA5D81" w:rsidRPr="00A449E5" w:rsidRDefault="00BA5D81" w:rsidP="00BA5D81">
      <w:pPr>
        <w:spacing w:after="120" w:line="324" w:lineRule="auto"/>
        <w:ind w:firstLine="567"/>
        <w:jc w:val="both"/>
        <w:rPr>
          <w:rFonts w:cs="Arial"/>
        </w:rPr>
      </w:pPr>
      <w:r w:rsidRPr="00A449E5">
        <w:rPr>
          <w:rFonts w:cs="Arial"/>
        </w:rPr>
        <w:t xml:space="preserve">Para atingir seu objetivo de fornecer um retrato da inovação e de temas correlatos no Brasil, a </w:t>
      </w:r>
      <w:proofErr w:type="spellStart"/>
      <w:r w:rsidRPr="00A449E5">
        <w:rPr>
          <w:rFonts w:cs="Arial"/>
        </w:rPr>
        <w:t>Pintec</w:t>
      </w:r>
      <w:proofErr w:type="spellEnd"/>
      <w:r w:rsidRPr="00A449E5">
        <w:rPr>
          <w:rFonts w:cs="Arial"/>
        </w:rPr>
        <w:t xml:space="preserve"> Semestral toma como base uma amostra probabilística de empresas industriais com 100 ou mais pessoas ocupadas. Por se tratar de uma pesquisa desenvolvida para ter um custo menor e ser realizada em tempo mais ágil, cabe ressaltar que há importantes diferenças no planejamento amostral dessa nova pesquisa com aquele empregado na Pesquisa de Inovação - </w:t>
      </w:r>
      <w:proofErr w:type="spellStart"/>
      <w:r w:rsidRPr="00A449E5">
        <w:rPr>
          <w:rFonts w:cs="Arial"/>
        </w:rPr>
        <w:t>Pintec</w:t>
      </w:r>
      <w:proofErr w:type="spellEnd"/>
      <w:r w:rsidRPr="00A449E5">
        <w:rPr>
          <w:rFonts w:cs="Arial"/>
        </w:rPr>
        <w:t>, realizada trienalmente. Essas diferenças aparecem tanto em termos de delimitação do universo das empresas a serem estudadas, em função de suas atividades econômicas e total de pessoas ocupadas, como nos métodos empregados para o dimensionamento e seleção da amostra.</w:t>
      </w:r>
    </w:p>
    <w:p w14:paraId="63CF3531" w14:textId="77777777" w:rsidR="00BA5D81" w:rsidRDefault="00BA5D81" w:rsidP="00BA5D81">
      <w:pPr>
        <w:spacing w:after="120" w:line="324" w:lineRule="auto"/>
        <w:ind w:firstLine="567"/>
        <w:jc w:val="both"/>
        <w:rPr>
          <w:rFonts w:cs="Arial"/>
        </w:rPr>
      </w:pPr>
      <w:r w:rsidRPr="00A449E5">
        <w:rPr>
          <w:rFonts w:cs="Arial"/>
        </w:rPr>
        <w:t xml:space="preserve">Apesar da pesquisa possuir periodicidade semestral para a coleta das informações, o período de referência para as estatísticas divulgadas é anual. Dessa forma, no primeiro </w:t>
      </w:r>
      <w:r w:rsidRPr="00A449E5">
        <w:rPr>
          <w:rFonts w:cs="Arial"/>
        </w:rPr>
        <w:lastRenderedPageBreak/>
        <w:t>semestre de cada ano, a amostra da pesquisa deve ser atualizada</w:t>
      </w:r>
      <w:r w:rsidRPr="00A449E5">
        <w:rPr>
          <w:rFonts w:cs="Arial"/>
          <w:vertAlign w:val="superscript"/>
        </w:rPr>
        <w:footnoteReference w:id="4"/>
      </w:r>
      <w:r w:rsidRPr="00A449E5">
        <w:rPr>
          <w:rFonts w:cs="Arial"/>
        </w:rPr>
        <w:t xml:space="preserve"> para refletir a evolução do cadastro básico de seleção (CBS), respeitando o plano amostral, como descrito em IBGE (2024).</w:t>
      </w:r>
    </w:p>
    <w:p w14:paraId="47534898" w14:textId="77777777" w:rsidR="002B3F89" w:rsidRPr="002B3F89" w:rsidRDefault="002B3F89" w:rsidP="0003509D">
      <w:pPr>
        <w:pStyle w:val="01subtitulo2"/>
        <w:jc w:val="left"/>
      </w:pPr>
      <w:r w:rsidRPr="002B3F89">
        <w:t>Cadastro básico de seleção</w:t>
      </w:r>
    </w:p>
    <w:p w14:paraId="3A3D6C9C" w14:textId="77777777" w:rsidR="00BC2A3C" w:rsidRPr="00A449E5" w:rsidRDefault="00BC2A3C" w:rsidP="00BC2A3C">
      <w:pPr>
        <w:spacing w:after="120" w:line="324" w:lineRule="auto"/>
        <w:ind w:firstLine="567"/>
        <w:jc w:val="both"/>
        <w:rPr>
          <w:rFonts w:cs="Arial"/>
        </w:rPr>
      </w:pPr>
      <w:r w:rsidRPr="00A449E5">
        <w:rPr>
          <w:rFonts w:cs="Arial"/>
        </w:rPr>
        <w:t xml:space="preserve">O cadastro básico de seleção da </w:t>
      </w:r>
      <w:proofErr w:type="spellStart"/>
      <w:r w:rsidRPr="00A449E5">
        <w:rPr>
          <w:rFonts w:cs="Arial"/>
        </w:rPr>
        <w:t>Pintec</w:t>
      </w:r>
      <w:proofErr w:type="spellEnd"/>
      <w:r w:rsidRPr="00A449E5">
        <w:rPr>
          <w:rFonts w:cs="Arial"/>
        </w:rPr>
        <w:t xml:space="preserve"> Semestral, que compreende a população de estudo da pesquisa, foi obtido a partir do Cadastro Central de Empresas - Cempre, mantido pelo IBGE. Ele cobre o universo das organizações inscritas no Cadastro Nacional da Pessoa Jurídica – CNPJ, da Secretaria Especial da Receita Federal do Brasil, e sua atualização</w:t>
      </w:r>
      <w:r w:rsidRPr="00A449E5">
        <w:rPr>
          <w:rFonts w:cs="Arial"/>
          <w:vertAlign w:val="superscript"/>
        </w:rPr>
        <w:footnoteReference w:id="5"/>
      </w:r>
      <w:r w:rsidRPr="00A449E5">
        <w:rPr>
          <w:rFonts w:cs="Arial"/>
        </w:rPr>
        <w:t xml:space="preserve"> é realizada, anualmente, a partir das informações do IBGE proveniente das pesquisas estruturais por empresas nas áreas de Indústria, Construção, Comércio e Serviços e do Sistema de Manutenção Cadastral – SIMCAD, bem como de registros administrativos da Secretaria Especial de Previdência e Trabalho do Ministério da Economia, como a Relação Anual de Informações Sociais – </w:t>
      </w:r>
      <w:proofErr w:type="spellStart"/>
      <w:r w:rsidRPr="00A449E5">
        <w:rPr>
          <w:rFonts w:cs="Arial"/>
        </w:rPr>
        <w:t>Rais</w:t>
      </w:r>
      <w:proofErr w:type="spellEnd"/>
      <w:r w:rsidRPr="00A449E5">
        <w:rPr>
          <w:rFonts w:cs="Arial"/>
        </w:rPr>
        <w:t xml:space="preserve">, o Cadastro Geral de Empregados e Desempregados – </w:t>
      </w:r>
      <w:proofErr w:type="spellStart"/>
      <w:r w:rsidRPr="00A449E5">
        <w:rPr>
          <w:rFonts w:cs="Arial"/>
        </w:rPr>
        <w:t>Caged</w:t>
      </w:r>
      <w:proofErr w:type="spellEnd"/>
      <w:r w:rsidRPr="00A449E5">
        <w:rPr>
          <w:rFonts w:cs="Arial"/>
        </w:rPr>
        <w:t xml:space="preserve"> os quais estão sendo substituídos, gradativamente, pelo Sistema de Escrituração Digital das Obrigações Fiscais, Previdenciárias e Trabalhistas – </w:t>
      </w:r>
      <w:proofErr w:type="spellStart"/>
      <w:r w:rsidRPr="00A449E5">
        <w:rPr>
          <w:rFonts w:cs="Arial"/>
        </w:rPr>
        <w:t>eSocial</w:t>
      </w:r>
      <w:proofErr w:type="spellEnd"/>
      <w:r w:rsidRPr="00A449E5">
        <w:rPr>
          <w:rFonts w:cs="Arial"/>
        </w:rPr>
        <w:t>.</w:t>
      </w:r>
    </w:p>
    <w:p w14:paraId="2ADB50A1" w14:textId="77777777" w:rsidR="00BC2A3C" w:rsidRPr="00175BA1" w:rsidRDefault="00BC2A3C" w:rsidP="00BC2A3C">
      <w:pPr>
        <w:spacing w:after="120" w:line="324" w:lineRule="auto"/>
        <w:ind w:firstLine="567"/>
        <w:jc w:val="both"/>
        <w:rPr>
          <w:rFonts w:cs="Arial"/>
        </w:rPr>
      </w:pPr>
      <w:r w:rsidRPr="00A449E5">
        <w:rPr>
          <w:rFonts w:cs="Arial"/>
        </w:rPr>
        <w:t xml:space="preserve">Para a criação do cadastro básico de seleção da </w:t>
      </w:r>
      <w:proofErr w:type="spellStart"/>
      <w:r w:rsidRPr="00A449E5">
        <w:rPr>
          <w:rFonts w:cs="Arial"/>
        </w:rPr>
        <w:t>Pintec</w:t>
      </w:r>
      <w:proofErr w:type="spellEnd"/>
      <w:r w:rsidRPr="00A449E5">
        <w:rPr>
          <w:rFonts w:cs="Arial"/>
        </w:rPr>
        <w:t xml:space="preserve"> Semestral 2024, foi utilizado o Cempre, ano-base 2024, com informações referentes à situação das empresas informadas na RAIS de 2023, no </w:t>
      </w:r>
      <w:proofErr w:type="spellStart"/>
      <w:r w:rsidRPr="00A449E5">
        <w:rPr>
          <w:rFonts w:cs="Arial"/>
        </w:rPr>
        <w:t>Caged</w:t>
      </w:r>
      <w:proofErr w:type="spellEnd"/>
      <w:r w:rsidRPr="00A449E5">
        <w:rPr>
          <w:rFonts w:cs="Arial"/>
        </w:rPr>
        <w:t xml:space="preserve"> dos meses de janeiro a dezembro de 2024, no </w:t>
      </w:r>
      <w:proofErr w:type="spellStart"/>
      <w:r w:rsidRPr="00A449E5">
        <w:rPr>
          <w:rFonts w:cs="Arial"/>
        </w:rPr>
        <w:t>eSocial</w:t>
      </w:r>
      <w:proofErr w:type="spellEnd"/>
      <w:r w:rsidRPr="00A449E5">
        <w:rPr>
          <w:rFonts w:cs="Arial"/>
        </w:rPr>
        <w:t xml:space="preserve"> de 2023 e nas pesquisas estruturais por empresas do IBGE relativas a 2023.</w:t>
      </w:r>
      <w:r>
        <w:rPr>
          <w:rFonts w:cs="Arial"/>
        </w:rPr>
        <w:t xml:space="preserve"> </w:t>
      </w:r>
      <w:r w:rsidRPr="00175BA1">
        <w:rPr>
          <w:rFonts w:cs="Arial"/>
        </w:rPr>
        <w:t>Foram selecionadas as empresas ativas</w:t>
      </w:r>
      <w:r w:rsidRPr="00175BA1">
        <w:rPr>
          <w:rFonts w:cs="Arial"/>
          <w:vertAlign w:val="superscript"/>
        </w:rPr>
        <w:footnoteReference w:id="6"/>
      </w:r>
      <w:r w:rsidRPr="00175BA1">
        <w:rPr>
          <w:rFonts w:cs="Arial"/>
        </w:rPr>
        <w:t>, com 100 ou mais pessoas ocupadas e atividade principal compreendida nas divisões de atividades da Classificação Nacional de Atividades Econômicas – CNAE apresentadas no Quadro 1 dessa publicação, totalizando o âmbito de 10.176 empresas.</w:t>
      </w:r>
    </w:p>
    <w:p w14:paraId="11353354" w14:textId="77777777" w:rsidR="002B3F89" w:rsidRPr="002B3F89" w:rsidRDefault="002B3F89" w:rsidP="0003509D">
      <w:pPr>
        <w:pStyle w:val="01subtitulo2"/>
        <w:jc w:val="left"/>
      </w:pPr>
      <w:r w:rsidRPr="002B3F89">
        <w:t>Desenho amostral</w:t>
      </w:r>
    </w:p>
    <w:p w14:paraId="2D04992A" w14:textId="77777777" w:rsidR="009B05A8" w:rsidRPr="00175BA1" w:rsidRDefault="009B05A8" w:rsidP="009B05A8">
      <w:pPr>
        <w:spacing w:after="120" w:line="324" w:lineRule="auto"/>
        <w:ind w:firstLine="567"/>
        <w:jc w:val="both"/>
        <w:rPr>
          <w:rFonts w:cs="Arial"/>
        </w:rPr>
      </w:pPr>
      <w:r w:rsidRPr="00175BA1">
        <w:rPr>
          <w:rFonts w:cs="Arial"/>
        </w:rPr>
        <w:t xml:space="preserve">A </w:t>
      </w:r>
      <w:proofErr w:type="spellStart"/>
      <w:r w:rsidRPr="00175BA1">
        <w:rPr>
          <w:rFonts w:cs="Arial"/>
        </w:rPr>
        <w:t>Pintec</w:t>
      </w:r>
      <w:proofErr w:type="spellEnd"/>
      <w:r w:rsidRPr="00175BA1">
        <w:rPr>
          <w:rFonts w:cs="Arial"/>
        </w:rPr>
        <w:t xml:space="preserve"> Semestral utiliza a técnica de amostragem estratificada, onde os estratos naturais foram definidos em função das atividades econômicas, conforme recomendado no Manual de Oslo (OCDE, 2018). As empresas extrativas, com códigos de divisão de CNAE de 05 a 09, foram alocadas em um único estrato natural, e as empresas das demais atividades econômicas listadas no Quadro 1 foram alocadas em estratos distintos definidos pelo próprio código de divisão, resultando em 25 estratos naturais.</w:t>
      </w:r>
    </w:p>
    <w:p w14:paraId="2474B381" w14:textId="77777777" w:rsidR="009B05A8" w:rsidRPr="00175BA1" w:rsidRDefault="009B05A8" w:rsidP="009B05A8">
      <w:pPr>
        <w:spacing w:after="120" w:line="324" w:lineRule="auto"/>
        <w:ind w:firstLine="567"/>
        <w:jc w:val="both"/>
        <w:rPr>
          <w:rFonts w:cs="Arial"/>
        </w:rPr>
      </w:pPr>
      <w:r w:rsidRPr="00175BA1">
        <w:rPr>
          <w:rFonts w:cs="Arial"/>
        </w:rPr>
        <w:lastRenderedPageBreak/>
        <w:t xml:space="preserve">Cada estrato natural foi dividido em um estrato certo, com empresas selecionadas para amostra com probabilidade 1, e um estrato amostrado, com empresas selecionadas aleatoriamente para a amostra, de acordo com o número de pessoas ocupadas. Essa técnica de estratificação é utilizada na trienal Pesquisa de Inovação - </w:t>
      </w:r>
      <w:proofErr w:type="spellStart"/>
      <w:r w:rsidRPr="00175BA1">
        <w:rPr>
          <w:rFonts w:cs="Arial"/>
        </w:rPr>
        <w:t>Pintec</w:t>
      </w:r>
      <w:proofErr w:type="spellEnd"/>
      <w:r w:rsidRPr="00175BA1">
        <w:rPr>
          <w:rFonts w:cs="Arial"/>
        </w:rPr>
        <w:t>, realizada trienalmente, onde as empresas industriais com 500 ou mais pessoas ocupadas são alocadas em estratos certos</w:t>
      </w:r>
      <w:r w:rsidRPr="00175BA1">
        <w:rPr>
          <w:rFonts w:cs="Arial"/>
          <w:vertAlign w:val="superscript"/>
        </w:rPr>
        <w:footnoteReference w:id="7"/>
      </w:r>
      <w:r w:rsidRPr="00175BA1">
        <w:rPr>
          <w:rFonts w:cs="Arial"/>
        </w:rPr>
        <w:t xml:space="preserve">. Em virtude do tempo reduzido de coleta na </w:t>
      </w:r>
      <w:proofErr w:type="spellStart"/>
      <w:r w:rsidRPr="00175BA1">
        <w:rPr>
          <w:rFonts w:cs="Arial"/>
        </w:rPr>
        <w:t>Pintec</w:t>
      </w:r>
      <w:proofErr w:type="spellEnd"/>
      <w:r w:rsidRPr="00175BA1">
        <w:rPr>
          <w:rFonts w:cs="Arial"/>
        </w:rPr>
        <w:t xml:space="preserve"> Semestral, não foi utilizado o ponto de corte de 500 pessoas ocupadas no processo de dimensionamento, pois resultaria num tamanho de amostra maior do que a capacidade operacional disponível para a realização da pesquisa. Para aumentar a eficiência da amostra, optou-se pela definição de pontos de cortes distintos para cada estrato natural, uma vez que a distribuição da variável número de pessoas ocupadas difere de acordo com a atividade econômica das empresas.</w:t>
      </w:r>
    </w:p>
    <w:p w14:paraId="2C172E23" w14:textId="77777777" w:rsidR="009B05A8" w:rsidRPr="00175BA1" w:rsidRDefault="009B05A8" w:rsidP="009B05A8">
      <w:pPr>
        <w:spacing w:after="120" w:line="324" w:lineRule="auto"/>
        <w:ind w:firstLine="567"/>
        <w:jc w:val="both"/>
        <w:rPr>
          <w:rFonts w:cs="Arial"/>
        </w:rPr>
      </w:pPr>
      <w:r w:rsidRPr="00175BA1">
        <w:rPr>
          <w:rFonts w:cs="Arial"/>
        </w:rPr>
        <w:t xml:space="preserve">O método adotado para a determinação dos pontos de corte, descrito em </w:t>
      </w:r>
      <w:proofErr w:type="spellStart"/>
      <w:r w:rsidRPr="00175BA1">
        <w:rPr>
          <w:rFonts w:cs="Arial"/>
        </w:rPr>
        <w:t>Hidiroglou</w:t>
      </w:r>
      <w:proofErr w:type="spellEnd"/>
      <w:r w:rsidRPr="00175BA1">
        <w:rPr>
          <w:rFonts w:cs="Arial"/>
        </w:rPr>
        <w:t xml:space="preserve"> (1986)</w:t>
      </w:r>
      <w:r w:rsidRPr="00175BA1">
        <w:rPr>
          <w:rFonts w:cs="Arial"/>
          <w:vertAlign w:val="superscript"/>
        </w:rPr>
        <w:footnoteReference w:id="8"/>
      </w:r>
      <w:r w:rsidRPr="00175BA1">
        <w:rPr>
          <w:rFonts w:cs="Arial"/>
        </w:rPr>
        <w:t>, foi desenvolvido para a estratificação de populações assimétricas, como é o caso da variável número de pessoas ocupadas, e tem como objetivo fornecer o melhor ponto de corte para a determinação dos estratos (certo e amostrado) de modo a minimizar o tamanho da amostra em cada estrato natural para um nível de precisão relativa predeterminado.</w:t>
      </w:r>
    </w:p>
    <w:p w14:paraId="1051B921" w14:textId="77777777" w:rsidR="009B05A8" w:rsidRPr="00175BA1" w:rsidRDefault="009B05A8" w:rsidP="009B05A8">
      <w:pPr>
        <w:spacing w:after="120" w:line="324" w:lineRule="auto"/>
        <w:ind w:firstLine="567"/>
        <w:jc w:val="both"/>
        <w:rPr>
          <w:rFonts w:cs="Arial"/>
        </w:rPr>
      </w:pPr>
      <w:r w:rsidRPr="00175BA1">
        <w:rPr>
          <w:rFonts w:cs="Arial"/>
        </w:rPr>
        <w:t xml:space="preserve">O método consiste em identificar o ponto de corte </w:t>
      </w:r>
      <m:oMath>
        <m:r>
          <w:rPr>
            <w:rFonts w:ascii="Cambria Math" w:hAnsi="Cambria Math" w:cs="Arial"/>
          </w:rPr>
          <m:t>b</m:t>
        </m:r>
      </m:oMath>
      <w:r w:rsidRPr="00175BA1">
        <w:rPr>
          <w:rFonts w:cs="Arial"/>
        </w:rPr>
        <w:t xml:space="preserve"> que minimiza a fórmula (1) para um coeficiente de variação (</w:t>
      </w:r>
      <m:oMath>
        <m:r>
          <w:rPr>
            <w:rFonts w:ascii="Cambria Math" w:hAnsi="Cambria Math" w:cs="Arial"/>
          </w:rPr>
          <m:t>CV</m:t>
        </m:r>
      </m:oMath>
      <w:r w:rsidRPr="00175BA1">
        <w:rPr>
          <w:rFonts w:cs="Arial"/>
        </w:rPr>
        <w:t xml:space="preserve">) prefixado, tal que as empresas (unidades amostrais) que possuam um número de pessoas ocupadas menor que </w:t>
      </w:r>
      <m:oMath>
        <m:r>
          <w:rPr>
            <w:rFonts w:ascii="Cambria Math" w:hAnsi="Cambria Math" w:cs="Arial"/>
          </w:rPr>
          <m:t>b</m:t>
        </m:r>
      </m:oMath>
      <w:r w:rsidRPr="00175BA1">
        <w:rPr>
          <w:rFonts w:cs="Arial"/>
        </w:rPr>
        <w:t xml:space="preserve"> sejam alocadas no estrato amostrado </w:t>
      </w:r>
      <m:oMath>
        <m:r>
          <w:rPr>
            <w:rFonts w:ascii="Cambria Math" w:hAnsi="Cambria Math" w:cs="Arial"/>
          </w:rPr>
          <m:t>a</m:t>
        </m:r>
      </m:oMath>
      <w:r w:rsidRPr="00175BA1">
        <w:rPr>
          <w:rFonts w:cs="Arial"/>
        </w:rPr>
        <w:t xml:space="preserve"> e as que possuam </w:t>
      </w:r>
      <m:oMath>
        <m:r>
          <w:rPr>
            <w:rFonts w:ascii="Cambria Math" w:hAnsi="Cambria Math" w:cs="Arial"/>
          </w:rPr>
          <m:t>b</m:t>
        </m:r>
      </m:oMath>
      <w:r w:rsidRPr="00175BA1">
        <w:rPr>
          <w:rFonts w:cs="Arial"/>
        </w:rPr>
        <w:t xml:space="preserve"> ou mais pessoas ocupadas sejam alocadas no estrato certo </w:t>
      </w:r>
      <m:oMath>
        <m:r>
          <w:rPr>
            <w:rFonts w:ascii="Cambria Math" w:hAnsi="Cambria Math" w:cs="Arial"/>
          </w:rPr>
          <m:t>c</m:t>
        </m:r>
      </m:oMath>
      <w:r w:rsidRPr="00175BA1">
        <w:rPr>
          <w:rFonts w:cs="Arial"/>
        </w:rPr>
        <w:t>. Assim, o tamanho da amostra para cada estrato natural será dado por:</w:t>
      </w:r>
    </w:p>
    <w:p w14:paraId="3AD643A3" w14:textId="77777777" w:rsidR="009B05A8" w:rsidRPr="0040366A" w:rsidRDefault="009B05A8" w:rsidP="009B05A8">
      <w:pPr>
        <w:spacing w:after="120" w:line="324" w:lineRule="auto"/>
        <w:ind w:firstLine="567"/>
        <w:jc w:val="both"/>
        <w:rPr>
          <w:rFonts w:cs="Arial"/>
        </w:rPr>
      </w:pPr>
    </w:p>
    <w:tbl>
      <w:tblPr>
        <w:tblStyle w:val="Tabelacomgrade"/>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105"/>
        <w:gridCol w:w="5413"/>
        <w:gridCol w:w="1418"/>
      </w:tblGrid>
      <w:tr w:rsidR="009B05A8" w:rsidRPr="0040366A" w14:paraId="323AE7F0" w14:textId="77777777">
        <w:tc>
          <w:tcPr>
            <w:tcW w:w="1105" w:type="dxa"/>
          </w:tcPr>
          <w:p w14:paraId="48ED9A62" w14:textId="77777777" w:rsidR="009B05A8" w:rsidRPr="0040366A" w:rsidRDefault="009B05A8">
            <w:pPr>
              <w:spacing w:after="120" w:line="324" w:lineRule="auto"/>
              <w:ind w:firstLine="567"/>
              <w:jc w:val="both"/>
              <w:rPr>
                <w:rFonts w:cs="Arial"/>
              </w:rPr>
            </w:pPr>
          </w:p>
        </w:tc>
        <w:tc>
          <w:tcPr>
            <w:tcW w:w="5413" w:type="dxa"/>
          </w:tcPr>
          <w:p w14:paraId="5E487718" w14:textId="77777777" w:rsidR="009B05A8" w:rsidRPr="0040366A" w:rsidRDefault="00000000">
            <w:pPr>
              <w:spacing w:after="120" w:line="324" w:lineRule="auto"/>
              <w:ind w:firstLine="567"/>
              <w:jc w:val="both"/>
              <w:rPr>
                <w:rFonts w:cs="Arial"/>
              </w:rPr>
            </w:pPr>
            <m:oMathPara>
              <m:oMath>
                <m:sSub>
                  <m:sSubPr>
                    <m:ctrlPr>
                      <w:rPr>
                        <w:rFonts w:ascii="Cambria Math" w:hAnsi="Cambria Math" w:cs="Arial"/>
                        <w:i/>
                      </w:rPr>
                    </m:ctrlPr>
                  </m:sSubPr>
                  <m:e>
                    <m:r>
                      <w:rPr>
                        <w:rFonts w:ascii="Cambria Math" w:hAnsi="Cambria Math" w:cs="Arial"/>
                      </w:rPr>
                      <m:t>n</m:t>
                    </m:r>
                  </m:e>
                  <m:sub>
                    <m:r>
                      <w:rPr>
                        <w:rFonts w:ascii="Cambria Math" w:hAnsi="Cambria Math" w:cs="Arial"/>
                      </w:rPr>
                      <m:t>h</m:t>
                    </m:r>
                  </m:sub>
                </m:sSub>
                <m:r>
                  <w:rPr>
                    <w:rFonts w:ascii="Cambria Math" w:hAnsi="Cambria Math" w:cs="Arial"/>
                  </w:rPr>
                  <m:t>=</m:t>
                </m:r>
                <m:sSub>
                  <m:sSubPr>
                    <m:ctrlPr>
                      <w:rPr>
                        <w:rFonts w:ascii="Cambria Math" w:hAnsi="Cambria Math" w:cs="Arial"/>
                        <w:i/>
                      </w:rPr>
                    </m:ctrlPr>
                  </m:sSubPr>
                  <m:e>
                    <m:r>
                      <w:rPr>
                        <w:rFonts w:ascii="Cambria Math" w:hAnsi="Cambria Math" w:cs="Arial"/>
                      </w:rPr>
                      <m:t>N</m:t>
                    </m:r>
                  </m:e>
                  <m:sub>
                    <m:r>
                      <w:rPr>
                        <w:rFonts w:ascii="Cambria Math" w:hAnsi="Cambria Math" w:cs="Arial"/>
                      </w:rPr>
                      <m:t>hc</m:t>
                    </m:r>
                  </m:sub>
                </m:sSub>
                <m:r>
                  <w:rPr>
                    <w:rFonts w:ascii="Cambria Math" w:hAnsi="Cambria Math" w:cs="Arial"/>
                  </w:rPr>
                  <m:t>+</m:t>
                </m:r>
                <m:f>
                  <m:fPr>
                    <m:ctrlPr>
                      <w:rPr>
                        <w:rFonts w:ascii="Cambria Math" w:hAnsi="Cambria Math" w:cs="Arial"/>
                      </w:rPr>
                    </m:ctrlPr>
                  </m:fPr>
                  <m:num>
                    <m:sSubSup>
                      <m:sSubSupPr>
                        <m:ctrlPr>
                          <w:rPr>
                            <w:rFonts w:ascii="Cambria Math" w:hAnsi="Cambria Math" w:cs="Arial"/>
                            <w:i/>
                          </w:rPr>
                        </m:ctrlPr>
                      </m:sSubSupPr>
                      <m:e>
                        <m:r>
                          <w:rPr>
                            <w:rFonts w:ascii="Cambria Math" w:hAnsi="Cambria Math" w:cs="Arial"/>
                          </w:rPr>
                          <m:t>N</m:t>
                        </m:r>
                      </m:e>
                      <m:sub>
                        <m:r>
                          <w:rPr>
                            <w:rFonts w:ascii="Cambria Math" w:hAnsi="Cambria Math" w:cs="Arial"/>
                          </w:rPr>
                          <m:t>ha</m:t>
                        </m:r>
                      </m:sub>
                      <m:sup>
                        <m:r>
                          <w:rPr>
                            <w:rFonts w:ascii="Cambria Math" w:hAnsi="Cambria Math" w:cs="Arial"/>
                          </w:rPr>
                          <m:t>2</m:t>
                        </m:r>
                      </m:sup>
                    </m:sSubSup>
                    <m:sSubSup>
                      <m:sSubSupPr>
                        <m:ctrlPr>
                          <w:rPr>
                            <w:rFonts w:ascii="Cambria Math" w:hAnsi="Cambria Math" w:cs="Arial"/>
                            <w:i/>
                          </w:rPr>
                        </m:ctrlPr>
                      </m:sSubSupPr>
                      <m:e>
                        <m:r>
                          <w:rPr>
                            <w:rFonts w:ascii="Cambria Math" w:hAnsi="Cambria Math" w:cs="Arial"/>
                          </w:rPr>
                          <m:t>S</m:t>
                        </m:r>
                      </m:e>
                      <m:sub>
                        <m:r>
                          <w:rPr>
                            <w:rFonts w:ascii="Cambria Math" w:hAnsi="Cambria Math" w:cs="Arial"/>
                          </w:rPr>
                          <m:t>ha</m:t>
                        </m:r>
                      </m:sub>
                      <m:sup>
                        <m:r>
                          <w:rPr>
                            <w:rFonts w:ascii="Cambria Math" w:hAnsi="Cambria Math" w:cs="Arial"/>
                          </w:rPr>
                          <m:t>2</m:t>
                        </m:r>
                      </m:sup>
                    </m:sSubSup>
                  </m:num>
                  <m:den>
                    <m:r>
                      <w:rPr>
                        <w:rFonts w:ascii="Cambria Math" w:hAnsi="Cambria Math" w:cs="Arial"/>
                      </w:rPr>
                      <m:t>C</m:t>
                    </m:r>
                    <m:sSup>
                      <m:sSupPr>
                        <m:ctrlPr>
                          <w:rPr>
                            <w:rFonts w:ascii="Cambria Math" w:hAnsi="Cambria Math" w:cs="Arial"/>
                            <w:i/>
                          </w:rPr>
                        </m:ctrlPr>
                      </m:sSupPr>
                      <m:e>
                        <m:r>
                          <w:rPr>
                            <w:rFonts w:ascii="Cambria Math" w:hAnsi="Cambria Math" w:cs="Arial"/>
                          </w:rPr>
                          <m:t>V</m:t>
                        </m:r>
                      </m:e>
                      <m:sup>
                        <m:r>
                          <w:rPr>
                            <w:rFonts w:ascii="Cambria Math" w:hAnsi="Cambria Math" w:cs="Arial"/>
                          </w:rPr>
                          <m:t>2</m:t>
                        </m:r>
                      </m:sup>
                    </m:sSup>
                    <m:sSubSup>
                      <m:sSubSupPr>
                        <m:ctrlPr>
                          <w:rPr>
                            <w:rFonts w:ascii="Cambria Math" w:hAnsi="Cambria Math" w:cs="Arial"/>
                            <w:i/>
                          </w:rPr>
                        </m:ctrlPr>
                      </m:sSubSupPr>
                      <m:e>
                        <m:r>
                          <w:rPr>
                            <w:rFonts w:ascii="Cambria Math" w:hAnsi="Cambria Math" w:cs="Arial"/>
                          </w:rPr>
                          <m:t>Y</m:t>
                        </m:r>
                      </m:e>
                      <m:sub>
                        <m:r>
                          <w:rPr>
                            <w:rFonts w:ascii="Cambria Math" w:hAnsi="Cambria Math" w:cs="Arial"/>
                          </w:rPr>
                          <m:t>h</m:t>
                        </m:r>
                      </m:sub>
                      <m:sup>
                        <m:r>
                          <w:rPr>
                            <w:rFonts w:ascii="Cambria Math" w:hAnsi="Cambria Math" w:cs="Arial"/>
                          </w:rPr>
                          <m:t>2</m:t>
                        </m:r>
                      </m:sup>
                    </m:sSubSup>
                    <m:r>
                      <w:rPr>
                        <w:rFonts w:ascii="Cambria Math" w:hAnsi="Cambria Math" w:cs="Arial"/>
                      </w:rPr>
                      <m:t>+</m:t>
                    </m:r>
                    <m:sSub>
                      <m:sSubPr>
                        <m:ctrlPr>
                          <w:rPr>
                            <w:rFonts w:ascii="Cambria Math" w:hAnsi="Cambria Math" w:cs="Arial"/>
                            <w:i/>
                          </w:rPr>
                        </m:ctrlPr>
                      </m:sSubPr>
                      <m:e>
                        <m:r>
                          <w:rPr>
                            <w:rFonts w:ascii="Cambria Math" w:hAnsi="Cambria Math" w:cs="Arial"/>
                          </w:rPr>
                          <m:t>N</m:t>
                        </m:r>
                      </m:e>
                      <m:sub>
                        <m:r>
                          <w:rPr>
                            <w:rFonts w:ascii="Cambria Math" w:hAnsi="Cambria Math" w:cs="Arial"/>
                          </w:rPr>
                          <m:t>ha</m:t>
                        </m:r>
                      </m:sub>
                    </m:sSub>
                    <m:sSubSup>
                      <m:sSubSupPr>
                        <m:ctrlPr>
                          <w:rPr>
                            <w:rFonts w:ascii="Cambria Math" w:hAnsi="Cambria Math" w:cs="Arial"/>
                            <w:i/>
                          </w:rPr>
                        </m:ctrlPr>
                      </m:sSubSupPr>
                      <m:e>
                        <m:r>
                          <w:rPr>
                            <w:rFonts w:ascii="Cambria Math" w:hAnsi="Cambria Math" w:cs="Arial"/>
                          </w:rPr>
                          <m:t>S</m:t>
                        </m:r>
                      </m:e>
                      <m:sub>
                        <m:r>
                          <w:rPr>
                            <w:rFonts w:ascii="Cambria Math" w:hAnsi="Cambria Math" w:cs="Arial"/>
                          </w:rPr>
                          <m:t>ha</m:t>
                        </m:r>
                      </m:sub>
                      <m:sup>
                        <m:r>
                          <w:rPr>
                            <w:rFonts w:ascii="Cambria Math" w:hAnsi="Cambria Math" w:cs="Arial"/>
                          </w:rPr>
                          <m:t>2</m:t>
                        </m:r>
                      </m:sup>
                    </m:sSubSup>
                  </m:den>
                </m:f>
              </m:oMath>
            </m:oMathPara>
          </w:p>
        </w:tc>
        <w:tc>
          <w:tcPr>
            <w:tcW w:w="1418" w:type="dxa"/>
            <w:vAlign w:val="center"/>
          </w:tcPr>
          <w:p w14:paraId="1D0DB73A" w14:textId="77777777" w:rsidR="009B05A8" w:rsidRPr="0040366A" w:rsidRDefault="009B05A8">
            <w:pPr>
              <w:spacing w:after="120" w:line="324" w:lineRule="auto"/>
              <w:ind w:firstLine="567"/>
              <w:jc w:val="both"/>
              <w:rPr>
                <w:rFonts w:cs="Arial"/>
              </w:rPr>
            </w:pPr>
            <w:r w:rsidRPr="0040366A">
              <w:rPr>
                <w:rFonts w:cs="Arial"/>
              </w:rPr>
              <w:t>(1)</w:t>
            </w:r>
          </w:p>
        </w:tc>
      </w:tr>
    </w:tbl>
    <w:p w14:paraId="18E0C10D" w14:textId="77777777" w:rsidR="009B05A8" w:rsidRPr="0040366A" w:rsidRDefault="009B05A8" w:rsidP="009B05A8">
      <w:pPr>
        <w:spacing w:after="120" w:line="324" w:lineRule="auto"/>
        <w:ind w:firstLine="567"/>
        <w:jc w:val="both"/>
        <w:rPr>
          <w:rFonts w:cs="Arial"/>
        </w:rPr>
      </w:pPr>
      <w:r w:rsidRPr="0040366A">
        <w:rPr>
          <w:rFonts w:cs="Arial"/>
        </w:rPr>
        <w:t xml:space="preserve">onde, para cada estrato natural </w:t>
      </w:r>
      <m:oMath>
        <m:r>
          <w:rPr>
            <w:rFonts w:ascii="Cambria Math" w:hAnsi="Cambria Math" w:cs="Arial"/>
          </w:rPr>
          <m:t>h</m:t>
        </m:r>
      </m:oMath>
      <w:r w:rsidRPr="0040366A">
        <w:rPr>
          <w:rFonts w:cs="Arial"/>
        </w:rPr>
        <w:t>,</w:t>
      </w:r>
    </w:p>
    <w:p w14:paraId="015AC18E" w14:textId="77777777" w:rsidR="009B05A8" w:rsidRPr="0040366A" w:rsidRDefault="009B05A8" w:rsidP="009B05A8">
      <w:pPr>
        <w:spacing w:after="120" w:line="324" w:lineRule="auto"/>
        <w:ind w:firstLine="567"/>
        <w:jc w:val="both"/>
        <w:rPr>
          <w:rFonts w:cs="Arial"/>
        </w:rPr>
      </w:pPr>
      <w:r w:rsidRPr="0040366A">
        <w:rPr>
          <w:rFonts w:cs="Arial"/>
        </w:rPr>
        <w:tab/>
      </w:r>
      <m:oMath>
        <m:sSub>
          <m:sSubPr>
            <m:ctrlPr>
              <w:rPr>
                <w:rFonts w:ascii="Cambria Math" w:hAnsi="Cambria Math" w:cs="Arial"/>
                <w:i/>
              </w:rPr>
            </m:ctrlPr>
          </m:sSubPr>
          <m:e>
            <m:r>
              <w:rPr>
                <w:rFonts w:ascii="Cambria Math" w:hAnsi="Cambria Math" w:cs="Arial"/>
              </w:rPr>
              <m:t>N</m:t>
            </m:r>
          </m:e>
          <m:sub>
            <m:r>
              <w:rPr>
                <w:rFonts w:ascii="Cambria Math" w:hAnsi="Cambria Math" w:cs="Arial"/>
              </w:rPr>
              <m:t>hc</m:t>
            </m:r>
          </m:sub>
        </m:sSub>
      </m:oMath>
      <w:r w:rsidRPr="0040366A">
        <w:rPr>
          <w:rFonts w:cs="Arial"/>
        </w:rPr>
        <w:tab/>
        <w:t xml:space="preserve">é o tamanho do estrato certo </w:t>
      </w:r>
      <m:oMath>
        <m:r>
          <w:rPr>
            <w:rFonts w:ascii="Cambria Math" w:hAnsi="Cambria Math" w:cs="Arial"/>
          </w:rPr>
          <m:t>c</m:t>
        </m:r>
      </m:oMath>
      <w:r w:rsidRPr="0040366A">
        <w:rPr>
          <w:rFonts w:cs="Arial"/>
        </w:rPr>
        <w:t>;</w:t>
      </w:r>
    </w:p>
    <w:p w14:paraId="11C0100C" w14:textId="77777777" w:rsidR="009B05A8" w:rsidRPr="0040366A" w:rsidRDefault="009B05A8" w:rsidP="009B05A8">
      <w:pPr>
        <w:spacing w:after="120" w:line="324" w:lineRule="auto"/>
        <w:ind w:firstLine="567"/>
        <w:jc w:val="both"/>
        <w:rPr>
          <w:rFonts w:cs="Arial"/>
        </w:rPr>
      </w:pPr>
      <w:r w:rsidRPr="0040366A">
        <w:rPr>
          <w:rFonts w:cs="Arial"/>
        </w:rPr>
        <w:tab/>
      </w:r>
      <m:oMath>
        <m:sSub>
          <m:sSubPr>
            <m:ctrlPr>
              <w:rPr>
                <w:rFonts w:ascii="Cambria Math" w:hAnsi="Cambria Math" w:cs="Arial"/>
                <w:i/>
              </w:rPr>
            </m:ctrlPr>
          </m:sSubPr>
          <m:e>
            <m:r>
              <w:rPr>
                <w:rFonts w:ascii="Cambria Math" w:hAnsi="Cambria Math" w:cs="Arial"/>
              </w:rPr>
              <m:t>Y</m:t>
            </m:r>
          </m:e>
          <m:sub>
            <m:r>
              <w:rPr>
                <w:rFonts w:ascii="Cambria Math" w:hAnsi="Cambria Math" w:cs="Arial"/>
              </w:rPr>
              <m:t>h</m:t>
            </m:r>
          </m:sub>
        </m:sSub>
      </m:oMath>
      <w:r w:rsidRPr="0040366A">
        <w:rPr>
          <w:rFonts w:cs="Arial"/>
        </w:rPr>
        <w:tab/>
      </w:r>
      <w:proofErr w:type="spellStart"/>
      <w:r w:rsidRPr="0040366A">
        <w:rPr>
          <w:rFonts w:cs="Arial"/>
        </w:rPr>
        <w:t>é</w:t>
      </w:r>
      <w:proofErr w:type="spellEnd"/>
      <w:r w:rsidRPr="0040366A">
        <w:rPr>
          <w:rFonts w:cs="Arial"/>
        </w:rPr>
        <w:t xml:space="preserve"> o total populacional da variável número de pessoas ocupadas;</w:t>
      </w:r>
    </w:p>
    <w:p w14:paraId="10345D54" w14:textId="77777777" w:rsidR="009B05A8" w:rsidRPr="0040366A" w:rsidRDefault="009B05A8" w:rsidP="009B05A8">
      <w:pPr>
        <w:spacing w:after="120" w:line="324" w:lineRule="auto"/>
        <w:ind w:firstLine="567"/>
        <w:jc w:val="both"/>
        <w:rPr>
          <w:rFonts w:cs="Arial"/>
        </w:rPr>
      </w:pPr>
      <w:r w:rsidRPr="0040366A">
        <w:rPr>
          <w:rFonts w:cs="Arial"/>
        </w:rPr>
        <w:tab/>
      </w:r>
      <m:oMath>
        <m:sSubSup>
          <m:sSubSupPr>
            <m:ctrlPr>
              <w:rPr>
                <w:rFonts w:ascii="Cambria Math" w:hAnsi="Cambria Math" w:cs="Arial"/>
                <w:i/>
              </w:rPr>
            </m:ctrlPr>
          </m:sSubSupPr>
          <m:e>
            <m:r>
              <w:rPr>
                <w:rFonts w:ascii="Cambria Math" w:hAnsi="Cambria Math" w:cs="Arial"/>
              </w:rPr>
              <m:t>S</m:t>
            </m:r>
          </m:e>
          <m:sub>
            <m:r>
              <w:rPr>
                <w:rFonts w:ascii="Cambria Math" w:hAnsi="Cambria Math" w:cs="Arial"/>
              </w:rPr>
              <m:t>ha</m:t>
            </m:r>
          </m:sub>
          <m:sup>
            <m:r>
              <w:rPr>
                <w:rFonts w:ascii="Cambria Math" w:hAnsi="Cambria Math" w:cs="Arial"/>
              </w:rPr>
              <m:t>2</m:t>
            </m:r>
          </m:sup>
        </m:sSubSup>
      </m:oMath>
      <w:r w:rsidRPr="0040366A">
        <w:rPr>
          <w:rFonts w:cs="Arial"/>
        </w:rPr>
        <w:tab/>
        <w:t xml:space="preserve">é a variância da variável número de pessoas ocupadas no estrato amostrado </w:t>
      </w:r>
      <m:oMath>
        <m:r>
          <w:rPr>
            <w:rFonts w:ascii="Cambria Math" w:hAnsi="Cambria Math" w:cs="Arial"/>
          </w:rPr>
          <m:t>a</m:t>
        </m:r>
      </m:oMath>
      <w:r w:rsidRPr="0040366A">
        <w:rPr>
          <w:rFonts w:cs="Arial"/>
        </w:rPr>
        <w:t>;</w:t>
      </w:r>
    </w:p>
    <w:p w14:paraId="43ED0AA3" w14:textId="77777777" w:rsidR="009B05A8" w:rsidRPr="0040366A" w:rsidRDefault="009B05A8" w:rsidP="009B05A8">
      <w:pPr>
        <w:spacing w:after="120" w:line="324" w:lineRule="auto"/>
        <w:ind w:firstLine="567"/>
        <w:jc w:val="both"/>
        <w:rPr>
          <w:rFonts w:cs="Arial"/>
        </w:rPr>
      </w:pPr>
      <w:r w:rsidRPr="0040366A">
        <w:rPr>
          <w:rFonts w:cs="Arial"/>
        </w:rPr>
        <w:tab/>
      </w:r>
      <m:oMath>
        <m:sSub>
          <m:sSubPr>
            <m:ctrlPr>
              <w:rPr>
                <w:rFonts w:ascii="Cambria Math" w:hAnsi="Cambria Math" w:cs="Arial"/>
                <w:i/>
              </w:rPr>
            </m:ctrlPr>
          </m:sSubPr>
          <m:e>
            <m:r>
              <w:rPr>
                <w:rFonts w:ascii="Cambria Math" w:hAnsi="Cambria Math" w:cs="Arial"/>
              </w:rPr>
              <m:t>N</m:t>
            </m:r>
          </m:e>
          <m:sub>
            <m:r>
              <w:rPr>
                <w:rFonts w:ascii="Cambria Math" w:hAnsi="Cambria Math" w:cs="Arial"/>
              </w:rPr>
              <m:t>ha</m:t>
            </m:r>
          </m:sub>
        </m:sSub>
      </m:oMath>
      <w:r w:rsidRPr="0040366A">
        <w:rPr>
          <w:rFonts w:cs="Arial"/>
        </w:rPr>
        <w:tab/>
        <w:t xml:space="preserve">é o número de empresas no estrato amostrado </w:t>
      </w:r>
      <m:oMath>
        <m:r>
          <w:rPr>
            <w:rFonts w:ascii="Cambria Math" w:hAnsi="Cambria Math" w:cs="Arial"/>
          </w:rPr>
          <m:t>a</m:t>
        </m:r>
      </m:oMath>
      <w:r w:rsidRPr="0040366A">
        <w:rPr>
          <w:rFonts w:cs="Arial"/>
        </w:rPr>
        <w:t>; e</w:t>
      </w:r>
    </w:p>
    <w:p w14:paraId="77BDEA5D" w14:textId="77777777" w:rsidR="009B05A8" w:rsidRPr="0040366A" w:rsidRDefault="009B05A8" w:rsidP="009B05A8">
      <w:pPr>
        <w:spacing w:after="120" w:line="324" w:lineRule="auto"/>
        <w:ind w:firstLine="567"/>
        <w:jc w:val="both"/>
        <w:rPr>
          <w:rFonts w:cs="Arial"/>
        </w:rPr>
      </w:pPr>
      <w:r w:rsidRPr="0040366A">
        <w:rPr>
          <w:rFonts w:cs="Arial"/>
        </w:rPr>
        <w:tab/>
      </w:r>
      <m:oMath>
        <m:r>
          <w:rPr>
            <w:rFonts w:ascii="Cambria Math" w:hAnsi="Cambria Math" w:cs="Arial"/>
          </w:rPr>
          <m:t>CV</m:t>
        </m:r>
      </m:oMath>
      <w:r w:rsidRPr="0040366A">
        <w:rPr>
          <w:rFonts w:cs="Arial"/>
        </w:rPr>
        <w:tab/>
        <w:t>é o coeficiente de variação prefixado para o estimador de total da variável número de pessoas ocupadas.</w:t>
      </w:r>
    </w:p>
    <w:p w14:paraId="4BD4DD88" w14:textId="77777777" w:rsidR="009B05A8" w:rsidRPr="0040366A" w:rsidRDefault="009B05A8" w:rsidP="009B05A8">
      <w:pPr>
        <w:spacing w:after="120" w:line="324" w:lineRule="auto"/>
        <w:ind w:firstLine="567"/>
        <w:jc w:val="both"/>
        <w:rPr>
          <w:rFonts w:cs="Arial"/>
        </w:rPr>
      </w:pPr>
      <w:r w:rsidRPr="0040366A">
        <w:rPr>
          <w:rFonts w:cs="Arial"/>
        </w:rPr>
        <w:lastRenderedPageBreak/>
        <w:t xml:space="preserve">O tamanho da amostra da </w:t>
      </w:r>
      <w:proofErr w:type="spellStart"/>
      <w:r w:rsidRPr="0040366A">
        <w:rPr>
          <w:rFonts w:cs="Arial"/>
        </w:rPr>
        <w:t>Pintec</w:t>
      </w:r>
      <w:proofErr w:type="spellEnd"/>
      <w:r w:rsidRPr="0040366A">
        <w:rPr>
          <w:rFonts w:cs="Arial"/>
        </w:rPr>
        <w:t xml:space="preserve"> Semestral foi dimensionado de forma a assegurar que o estimador do total da variável </w:t>
      </w:r>
      <w:r w:rsidRPr="0040366A">
        <w:rPr>
          <w:rFonts w:cs="Arial"/>
          <w:i/>
          <w:iCs/>
        </w:rPr>
        <w:t>número de pessoas ocupadas</w:t>
      </w:r>
      <w:r w:rsidRPr="0040366A">
        <w:rPr>
          <w:rFonts w:cs="Arial"/>
        </w:rPr>
        <w:t xml:space="preserve"> em cada estrato natural tivesse um coeficiente de variação de 8%.</w:t>
      </w:r>
    </w:p>
    <w:p w14:paraId="40438C0A" w14:textId="77777777" w:rsidR="009B05A8" w:rsidRPr="0040366A" w:rsidRDefault="009B05A8" w:rsidP="009B05A8">
      <w:pPr>
        <w:spacing w:after="120" w:line="324" w:lineRule="auto"/>
        <w:ind w:firstLine="567"/>
        <w:jc w:val="both"/>
        <w:rPr>
          <w:rFonts w:cs="Arial"/>
        </w:rPr>
      </w:pPr>
      <w:r w:rsidRPr="0040366A">
        <w:rPr>
          <w:rFonts w:cs="Arial"/>
        </w:rPr>
        <w:t xml:space="preserve">Após essa primeira etapa do processo de dimensionamento, foram identificadas no cadastro básico de seleção da pesquisa, as empresas que possuíam maior probabilidade de serem inovadoras. Para tanto, foram utilizados cadastros fornecidos pelo Ministério da Ciência, Tecnologia, Inovações e Comunicações, contendo as empresas que foram beneficiadas com incentivos fiscais estabelecidos no Capítulo III da Lei no 11.196/2005 – Lei do Bem. Foram consideradas como tendo maior probabilidade de serem inovadoras as empresas responsáveis por 50% dos dispêndios em P&amp;D, nos anos de 2020 a </w:t>
      </w:r>
      <w:r w:rsidRPr="0089347E">
        <w:rPr>
          <w:rFonts w:cs="Arial"/>
        </w:rPr>
        <w:t>2022, totalizando 66</w:t>
      </w:r>
      <w:r w:rsidRPr="0040366A">
        <w:rPr>
          <w:rFonts w:cs="Arial"/>
        </w:rPr>
        <w:t xml:space="preserve"> empresas. Após a sua identificação, as empresas alocadas originalmente pelo Método </w:t>
      </w:r>
      <w:proofErr w:type="spellStart"/>
      <w:r w:rsidRPr="0040366A">
        <w:rPr>
          <w:rFonts w:cs="Arial"/>
        </w:rPr>
        <w:t>Hidiroglou</w:t>
      </w:r>
      <w:proofErr w:type="spellEnd"/>
      <w:r w:rsidRPr="0040366A">
        <w:rPr>
          <w:rFonts w:cs="Arial"/>
        </w:rPr>
        <w:t xml:space="preserve"> para o estrato amostrado, foram realocadas para o estrato certo de sua respectiva atividade econômica.</w:t>
      </w:r>
    </w:p>
    <w:p w14:paraId="7A60291B" w14:textId="77777777" w:rsidR="009B05A8" w:rsidRPr="0040366A" w:rsidRDefault="009B05A8" w:rsidP="009B05A8">
      <w:pPr>
        <w:spacing w:after="120" w:line="324" w:lineRule="auto"/>
        <w:ind w:firstLine="567"/>
        <w:jc w:val="both"/>
        <w:rPr>
          <w:rFonts w:cs="Arial"/>
        </w:rPr>
      </w:pPr>
      <w:r w:rsidRPr="0040366A">
        <w:rPr>
          <w:rFonts w:cs="Arial"/>
        </w:rPr>
        <w:t xml:space="preserve">Os tamanhos de amostra, </w:t>
      </w:r>
      <m:oMath>
        <m:sSub>
          <m:sSubPr>
            <m:ctrlPr>
              <w:rPr>
                <w:rFonts w:ascii="Cambria Math" w:hAnsi="Cambria Math" w:cs="Arial"/>
                <w:i/>
              </w:rPr>
            </m:ctrlPr>
          </m:sSubPr>
          <m:e>
            <m:r>
              <w:rPr>
                <w:rFonts w:ascii="Cambria Math" w:hAnsi="Cambria Math" w:cs="Arial"/>
              </w:rPr>
              <m:t>n</m:t>
            </m:r>
          </m:e>
          <m:sub>
            <m:r>
              <w:rPr>
                <w:rFonts w:ascii="Cambria Math" w:hAnsi="Cambria Math" w:cs="Arial"/>
              </w:rPr>
              <m:t>h</m:t>
            </m:r>
          </m:sub>
        </m:sSub>
      </m:oMath>
      <w:r w:rsidRPr="0040366A">
        <w:rPr>
          <w:rFonts w:cs="Arial"/>
        </w:rPr>
        <w:t xml:space="preserve">, foram, então, reajustados utilizando novamente a fórmula (1), onde </w:t>
      </w:r>
      <m:oMath>
        <m:sSub>
          <m:sSubPr>
            <m:ctrlPr>
              <w:rPr>
                <w:rFonts w:ascii="Cambria Math" w:hAnsi="Cambria Math" w:cs="Arial"/>
                <w:i/>
              </w:rPr>
            </m:ctrlPr>
          </m:sSubPr>
          <m:e>
            <m:r>
              <w:rPr>
                <w:rFonts w:ascii="Cambria Math" w:hAnsi="Cambria Math" w:cs="Arial"/>
              </w:rPr>
              <m:t>N</m:t>
            </m:r>
          </m:e>
          <m:sub>
            <m:r>
              <w:rPr>
                <w:rFonts w:ascii="Cambria Math" w:hAnsi="Cambria Math" w:cs="Arial"/>
              </w:rPr>
              <m:t>hc</m:t>
            </m:r>
          </m:sub>
        </m:sSub>
      </m:oMath>
      <w:r w:rsidRPr="0040366A">
        <w:rPr>
          <w:rFonts w:cs="Arial"/>
        </w:rPr>
        <w:t xml:space="preserve">, </w:t>
      </w:r>
      <m:oMath>
        <m:sSubSup>
          <m:sSubSupPr>
            <m:ctrlPr>
              <w:rPr>
                <w:rFonts w:ascii="Cambria Math" w:hAnsi="Cambria Math" w:cs="Arial"/>
                <w:i/>
              </w:rPr>
            </m:ctrlPr>
          </m:sSubSupPr>
          <m:e>
            <m:r>
              <w:rPr>
                <w:rFonts w:ascii="Cambria Math" w:hAnsi="Cambria Math" w:cs="Arial"/>
              </w:rPr>
              <m:t>S</m:t>
            </m:r>
          </m:e>
          <m:sub>
            <m:r>
              <w:rPr>
                <w:rFonts w:ascii="Cambria Math" w:hAnsi="Cambria Math" w:cs="Arial"/>
              </w:rPr>
              <m:t>ha</m:t>
            </m:r>
          </m:sub>
          <m:sup>
            <m:r>
              <w:rPr>
                <w:rFonts w:ascii="Cambria Math" w:hAnsi="Cambria Math" w:cs="Arial"/>
              </w:rPr>
              <m:t>2</m:t>
            </m:r>
          </m:sup>
        </m:sSubSup>
      </m:oMath>
      <w:r w:rsidRPr="0040366A">
        <w:rPr>
          <w:rFonts w:cs="Arial"/>
        </w:rPr>
        <w:t xml:space="preserve"> e </w:t>
      </w:r>
      <m:oMath>
        <m:sSub>
          <m:sSubPr>
            <m:ctrlPr>
              <w:rPr>
                <w:rFonts w:ascii="Cambria Math" w:hAnsi="Cambria Math" w:cs="Arial"/>
                <w:i/>
              </w:rPr>
            </m:ctrlPr>
          </m:sSubPr>
          <m:e>
            <m:r>
              <w:rPr>
                <w:rFonts w:ascii="Cambria Math" w:hAnsi="Cambria Math" w:cs="Arial"/>
              </w:rPr>
              <m:t>N</m:t>
            </m:r>
          </m:e>
          <m:sub>
            <m:r>
              <w:rPr>
                <w:rFonts w:ascii="Cambria Math" w:hAnsi="Cambria Math" w:cs="Arial"/>
              </w:rPr>
              <m:t>ha</m:t>
            </m:r>
          </m:sub>
        </m:sSub>
      </m:oMath>
      <w:r w:rsidRPr="0040366A">
        <w:rPr>
          <w:rFonts w:cs="Arial"/>
        </w:rPr>
        <w:t>foram atualizados para considerar a realocação dessas empresas no estrato certo.</w:t>
      </w:r>
    </w:p>
    <w:p w14:paraId="5615E9F7" w14:textId="77777777" w:rsidR="009B05A8" w:rsidRPr="0040366A" w:rsidRDefault="009B05A8" w:rsidP="009B05A8">
      <w:pPr>
        <w:spacing w:after="120" w:line="324" w:lineRule="auto"/>
        <w:ind w:firstLine="567"/>
        <w:jc w:val="both"/>
        <w:rPr>
          <w:rFonts w:cs="Arial"/>
        </w:rPr>
      </w:pPr>
      <w:r w:rsidRPr="0040366A">
        <w:rPr>
          <w:rFonts w:cs="Arial"/>
        </w:rPr>
        <w:t>Em seguida, os tamanhos de amostra para cada estrato amostrado foram ajustados considerando as taxas de perda observadas na primeira edição da pesquisa, realizada no segundo semestre de 2022, sendo arredondados para cima os tamanhos amostrais fracionários, considerando um tamanho mínimo de 10 empresas.</w:t>
      </w:r>
    </w:p>
    <w:p w14:paraId="21BD9DFF" w14:textId="77777777" w:rsidR="009B05A8" w:rsidRPr="0040366A" w:rsidRDefault="009B05A8" w:rsidP="009B05A8">
      <w:pPr>
        <w:spacing w:after="120" w:line="324" w:lineRule="auto"/>
        <w:ind w:firstLine="567"/>
        <w:jc w:val="both"/>
        <w:rPr>
          <w:rFonts w:cs="Arial"/>
        </w:rPr>
      </w:pPr>
      <w:r w:rsidRPr="0040366A">
        <w:rPr>
          <w:rFonts w:cs="Arial"/>
        </w:rPr>
        <w:t xml:space="preserve">Por fim, foram identificadas no CBS atualizado as empresas que fizeram parte das amostras </w:t>
      </w:r>
      <w:r w:rsidRPr="0089347E">
        <w:rPr>
          <w:rFonts w:cs="Arial"/>
        </w:rPr>
        <w:t xml:space="preserve">da </w:t>
      </w:r>
      <w:proofErr w:type="spellStart"/>
      <w:r w:rsidRPr="0089347E">
        <w:rPr>
          <w:rFonts w:cs="Arial"/>
        </w:rPr>
        <w:t>Pintec</w:t>
      </w:r>
      <w:proofErr w:type="spellEnd"/>
      <w:r w:rsidRPr="0089347E">
        <w:rPr>
          <w:rFonts w:cs="Arial"/>
        </w:rPr>
        <w:t xml:space="preserve"> Semestral 2021, 2022 e 2023, que</w:t>
      </w:r>
      <w:r w:rsidRPr="0040366A">
        <w:rPr>
          <w:rFonts w:cs="Arial"/>
        </w:rPr>
        <w:t xml:space="preserve"> passaram a ser alocadas na nova estratificação. O tamanho de amostra para cada estrato foi dado, então, como o máximo entre o número de empresas dimensionadas e o número de empresas que fizeram parte das amostras anteriores. Dessa forma, o tamanho total da amostra da </w:t>
      </w:r>
      <w:proofErr w:type="spellStart"/>
      <w:r w:rsidRPr="0040366A">
        <w:rPr>
          <w:rFonts w:cs="Arial"/>
        </w:rPr>
        <w:t>Pintec</w:t>
      </w:r>
      <w:proofErr w:type="spellEnd"/>
      <w:r w:rsidRPr="0040366A">
        <w:rPr>
          <w:rFonts w:cs="Arial"/>
        </w:rPr>
        <w:t xml:space="preserve"> Semestral 2024 foi dado, então, pela soma dos tamanhos de amostras dimensionados para cada estrato natural, conforme as informações dispostas na Tabela 1.</w:t>
      </w:r>
    </w:p>
    <w:p w14:paraId="0262FD62" w14:textId="77777777" w:rsidR="009B05A8" w:rsidRPr="0040366A" w:rsidRDefault="009B05A8" w:rsidP="009B05A8">
      <w:pPr>
        <w:spacing w:after="120" w:line="324" w:lineRule="auto"/>
        <w:ind w:firstLine="567"/>
        <w:jc w:val="both"/>
        <w:rPr>
          <w:rFonts w:cs="Arial"/>
        </w:rPr>
      </w:pPr>
      <w:r w:rsidRPr="0040366A">
        <w:rPr>
          <w:rFonts w:cs="Arial"/>
        </w:rPr>
        <w:t>A seleção da amostra complementar em cada estrato amostrado foi realizada de forma independente utilizando amostragem aleatória simples.</w:t>
      </w:r>
    </w:p>
    <w:p w14:paraId="0727481C" w14:textId="77777777" w:rsidR="006E52B1" w:rsidRDefault="006E52B1" w:rsidP="00BD1BEB">
      <w:pPr>
        <w:pStyle w:val="NormalWeb"/>
        <w:spacing w:beforeAutospacing="0" w:after="120" w:line="324" w:lineRule="auto"/>
        <w:ind w:firstLine="708"/>
        <w:jc w:val="both"/>
        <w:rPr>
          <w:rFonts w:ascii="Arial" w:hAnsi="Arial" w:cs="Arial"/>
          <w:sz w:val="20"/>
          <w:szCs w:val="20"/>
        </w:rPr>
      </w:pPr>
    </w:p>
    <w:p w14:paraId="5398A88F" w14:textId="77777777" w:rsidR="006E52B1" w:rsidRDefault="006E52B1" w:rsidP="00BD1BEB">
      <w:pPr>
        <w:pStyle w:val="NormalWeb"/>
        <w:spacing w:beforeAutospacing="0" w:after="120" w:line="324" w:lineRule="auto"/>
        <w:ind w:firstLine="708"/>
        <w:jc w:val="both"/>
        <w:rPr>
          <w:rFonts w:ascii="Arial" w:hAnsi="Arial" w:cs="Arial"/>
          <w:sz w:val="20"/>
          <w:szCs w:val="20"/>
        </w:rPr>
      </w:pPr>
    </w:p>
    <w:p w14:paraId="7A4791B7" w14:textId="77777777" w:rsidR="006E52B1" w:rsidRDefault="006E52B1" w:rsidP="00BD1BEB">
      <w:pPr>
        <w:pStyle w:val="NormalWeb"/>
        <w:spacing w:beforeAutospacing="0" w:after="120" w:line="324" w:lineRule="auto"/>
        <w:ind w:firstLine="708"/>
        <w:jc w:val="both"/>
        <w:rPr>
          <w:rFonts w:ascii="Arial" w:hAnsi="Arial" w:cs="Arial"/>
          <w:sz w:val="20"/>
          <w:szCs w:val="20"/>
        </w:rPr>
      </w:pPr>
    </w:p>
    <w:p w14:paraId="61BB56E5" w14:textId="77777777" w:rsidR="009B44CF" w:rsidRDefault="009B44CF" w:rsidP="00BD1BEB">
      <w:pPr>
        <w:pStyle w:val="NormalWeb"/>
        <w:spacing w:beforeAutospacing="0" w:after="120" w:line="324" w:lineRule="auto"/>
        <w:ind w:firstLine="708"/>
        <w:jc w:val="both"/>
        <w:rPr>
          <w:rFonts w:ascii="Arial" w:hAnsi="Arial" w:cs="Arial"/>
          <w:sz w:val="20"/>
          <w:szCs w:val="20"/>
        </w:rPr>
      </w:pPr>
    </w:p>
    <w:p w14:paraId="5E339CC8" w14:textId="77777777" w:rsidR="009B44CF" w:rsidRDefault="009B44CF" w:rsidP="00BD1BEB">
      <w:pPr>
        <w:pStyle w:val="NormalWeb"/>
        <w:spacing w:beforeAutospacing="0" w:after="120" w:line="324" w:lineRule="auto"/>
        <w:ind w:firstLine="708"/>
        <w:jc w:val="both"/>
        <w:rPr>
          <w:rFonts w:ascii="Arial" w:hAnsi="Arial" w:cs="Arial"/>
          <w:sz w:val="20"/>
          <w:szCs w:val="20"/>
        </w:rPr>
      </w:pPr>
    </w:p>
    <w:p w14:paraId="4B0FAE59" w14:textId="77777777" w:rsidR="009B44CF" w:rsidRDefault="009B44CF" w:rsidP="00BD1BEB">
      <w:pPr>
        <w:pStyle w:val="NormalWeb"/>
        <w:spacing w:beforeAutospacing="0" w:after="120" w:line="324" w:lineRule="auto"/>
        <w:ind w:firstLine="708"/>
        <w:jc w:val="both"/>
        <w:rPr>
          <w:rFonts w:ascii="Arial" w:hAnsi="Arial" w:cs="Arial"/>
          <w:sz w:val="20"/>
          <w:szCs w:val="20"/>
        </w:rPr>
      </w:pPr>
    </w:p>
    <w:p w14:paraId="2E4B1753" w14:textId="77777777" w:rsidR="009B44CF" w:rsidRDefault="009B44CF" w:rsidP="00BD1BEB">
      <w:pPr>
        <w:pStyle w:val="NormalWeb"/>
        <w:spacing w:beforeAutospacing="0" w:after="120" w:line="324" w:lineRule="auto"/>
        <w:ind w:firstLine="708"/>
        <w:jc w:val="both"/>
        <w:rPr>
          <w:rFonts w:ascii="Arial" w:hAnsi="Arial" w:cs="Arial"/>
          <w:sz w:val="20"/>
          <w:szCs w:val="20"/>
        </w:rPr>
      </w:pPr>
    </w:p>
    <w:p w14:paraId="76B3FAEA" w14:textId="77777777" w:rsidR="006E52B1" w:rsidRDefault="006E52B1" w:rsidP="00BD1BEB">
      <w:pPr>
        <w:pStyle w:val="NormalWeb"/>
        <w:spacing w:beforeAutospacing="0" w:after="120" w:line="324" w:lineRule="auto"/>
        <w:ind w:firstLine="708"/>
        <w:jc w:val="both"/>
        <w:rPr>
          <w:rFonts w:ascii="Arial" w:hAnsi="Arial" w:cs="Arial"/>
          <w:sz w:val="20"/>
          <w:szCs w:val="20"/>
        </w:rPr>
      </w:pPr>
    </w:p>
    <w:p w14:paraId="37750930" w14:textId="0E2EAA8E" w:rsidR="002B3F89" w:rsidRPr="002B3F89" w:rsidRDefault="002B3F89" w:rsidP="002B3F89">
      <w:pPr>
        <w:spacing w:before="240" w:after="120" w:line="324" w:lineRule="auto"/>
        <w:jc w:val="both"/>
        <w:textAlignment w:val="center"/>
        <w:rPr>
          <w:rFonts w:cs="Univers LT Std 55"/>
          <w:b/>
          <w:bCs/>
          <w:color w:val="000000"/>
        </w:rPr>
      </w:pPr>
      <w:r w:rsidRPr="000E15F7">
        <w:rPr>
          <w:rFonts w:cs="Univers LT Std 55"/>
          <w:b/>
          <w:color w:val="000000" w:themeColor="text1"/>
        </w:rPr>
        <w:lastRenderedPageBreak/>
        <w:t xml:space="preserve">Tabela 1 – Número de empresas selecionadas para a </w:t>
      </w:r>
      <w:proofErr w:type="spellStart"/>
      <w:r w:rsidR="00220E5A" w:rsidRPr="000E15F7">
        <w:rPr>
          <w:rFonts w:cs="Univers LT Std 55"/>
          <w:b/>
          <w:smallCaps/>
          <w:color w:val="000000" w:themeColor="text1"/>
        </w:rPr>
        <w:t>Pintec</w:t>
      </w:r>
      <w:proofErr w:type="spellEnd"/>
      <w:r w:rsidRPr="000E15F7">
        <w:rPr>
          <w:rFonts w:cs="Univers LT Std 55"/>
          <w:b/>
          <w:color w:val="000000" w:themeColor="text1"/>
        </w:rPr>
        <w:t xml:space="preserve"> Semestral, por tipo de estrato, segundo atividades selecionadas – Brasil</w:t>
      </w:r>
    </w:p>
    <w:p w14:paraId="163019E3" w14:textId="1FFBF069" w:rsidR="00EC3BAD" w:rsidRDefault="00E55B9E" w:rsidP="00EC3BAD">
      <w:pPr>
        <w:spacing w:before="240" w:after="120" w:line="324" w:lineRule="auto"/>
        <w:jc w:val="center"/>
        <w:textAlignment w:val="center"/>
        <w:rPr>
          <w:sz w:val="16"/>
          <w:szCs w:val="16"/>
        </w:rPr>
      </w:pPr>
      <w:bookmarkStart w:id="30" w:name="_Hlk120632724"/>
      <w:r w:rsidRPr="00E55B9E">
        <w:rPr>
          <w:noProof/>
        </w:rPr>
        <w:drawing>
          <wp:inline distT="0" distB="0" distL="0" distR="0" wp14:anchorId="697F9E31" wp14:editId="09E7E2FE">
            <wp:extent cx="4695825" cy="5534025"/>
            <wp:effectExtent l="0" t="0" r="9525" b="9525"/>
            <wp:docPr id="424178107" name="Imagem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4695825" cy="5534025"/>
                    </a:xfrm>
                    <a:prstGeom prst="rect">
                      <a:avLst/>
                    </a:prstGeom>
                    <a:noFill/>
                    <a:ln>
                      <a:noFill/>
                    </a:ln>
                  </pic:spPr>
                </pic:pic>
              </a:graphicData>
            </a:graphic>
          </wp:inline>
        </w:drawing>
      </w:r>
    </w:p>
    <w:p w14:paraId="15AFB847" w14:textId="165D0FD2" w:rsidR="002B3F89" w:rsidRPr="003134D0" w:rsidRDefault="002B3F89" w:rsidP="00EC3BAD">
      <w:pPr>
        <w:spacing w:before="240" w:after="120" w:line="324" w:lineRule="auto"/>
        <w:jc w:val="center"/>
        <w:textAlignment w:val="center"/>
        <w:rPr>
          <w:rFonts w:cs="Univers LT Std 55"/>
          <w:b/>
          <w:bCs/>
          <w:color w:val="000000"/>
        </w:rPr>
      </w:pPr>
      <w:r w:rsidRPr="00016947">
        <w:rPr>
          <w:sz w:val="16"/>
          <w:szCs w:val="16"/>
        </w:rPr>
        <w:t>Fonte: IBGE, Diretoria de Pesquisas, Coordenação de Estatísticas Estruturais e Temáticas em Empresas.</w:t>
      </w:r>
    </w:p>
    <w:p w14:paraId="57A17B44" w14:textId="77777777" w:rsidR="00BF6CDD" w:rsidRPr="002B3F89" w:rsidRDefault="00BF6CDD" w:rsidP="00346266">
      <w:pPr>
        <w:ind w:left="568"/>
        <w:jc w:val="both"/>
        <w:rPr>
          <w:sz w:val="18"/>
          <w:szCs w:val="18"/>
        </w:rPr>
      </w:pPr>
    </w:p>
    <w:bookmarkEnd w:id="30"/>
    <w:p w14:paraId="113D3079" w14:textId="77777777" w:rsidR="002B3F89" w:rsidRPr="002B3F89" w:rsidRDefault="002B3F89" w:rsidP="0003509D">
      <w:pPr>
        <w:pStyle w:val="01subtitulo2"/>
        <w:jc w:val="left"/>
      </w:pPr>
      <w:r w:rsidRPr="002B3F89">
        <w:t>Controle da amostra</w:t>
      </w:r>
    </w:p>
    <w:p w14:paraId="737939AB" w14:textId="24FEE168" w:rsidR="00471E17" w:rsidRPr="0040366A" w:rsidRDefault="00471E17" w:rsidP="00471E17">
      <w:pPr>
        <w:spacing w:after="120" w:line="324" w:lineRule="auto"/>
        <w:ind w:firstLine="567"/>
        <w:jc w:val="both"/>
        <w:rPr>
          <w:rFonts w:cs="Arial"/>
        </w:rPr>
      </w:pPr>
      <w:bookmarkStart w:id="31" w:name="_Hlk120632071"/>
      <w:r w:rsidRPr="0040366A">
        <w:rPr>
          <w:rFonts w:cs="Arial"/>
        </w:rPr>
        <w:t xml:space="preserve">O sistema de controle da amostra da </w:t>
      </w:r>
      <w:proofErr w:type="spellStart"/>
      <w:r w:rsidRPr="0040366A">
        <w:rPr>
          <w:rFonts w:cs="Arial"/>
        </w:rPr>
        <w:t>Pintec</w:t>
      </w:r>
      <w:proofErr w:type="spellEnd"/>
      <w:r w:rsidRPr="0040366A">
        <w:rPr>
          <w:rFonts w:cs="Arial"/>
        </w:rPr>
        <w:t xml:space="preserve"> Semestral consiste no tratamento de situações que são identificadas durante a coleta das informações, ou seja, a empresa selecionada pode:</w:t>
      </w:r>
    </w:p>
    <w:p w14:paraId="0CA6394E" w14:textId="77777777" w:rsidR="00471E17" w:rsidRPr="0040366A" w:rsidRDefault="00471E17" w:rsidP="00471E17">
      <w:pPr>
        <w:numPr>
          <w:ilvl w:val="0"/>
          <w:numId w:val="30"/>
        </w:numPr>
        <w:suppressAutoHyphens w:val="0"/>
        <w:spacing w:after="120" w:line="324" w:lineRule="auto"/>
        <w:jc w:val="both"/>
        <w:rPr>
          <w:rFonts w:cs="Arial"/>
        </w:rPr>
      </w:pPr>
      <w:r w:rsidRPr="0040366A">
        <w:rPr>
          <w:rFonts w:cs="Arial"/>
        </w:rPr>
        <w:t>estar extinta ou paralisada (com ou sem informações);</w:t>
      </w:r>
    </w:p>
    <w:p w14:paraId="5FF11344" w14:textId="77777777" w:rsidR="00471E17" w:rsidRPr="0040366A" w:rsidRDefault="00471E17" w:rsidP="00471E17">
      <w:pPr>
        <w:numPr>
          <w:ilvl w:val="0"/>
          <w:numId w:val="30"/>
        </w:numPr>
        <w:suppressAutoHyphens w:val="0"/>
        <w:spacing w:after="120" w:line="324" w:lineRule="auto"/>
        <w:jc w:val="both"/>
        <w:rPr>
          <w:rFonts w:cs="Arial"/>
        </w:rPr>
      </w:pPr>
      <w:r w:rsidRPr="0040366A">
        <w:rPr>
          <w:rFonts w:cs="Arial"/>
        </w:rPr>
        <w:t>não mais exercer atividade no âmbito da pesquisa;</w:t>
      </w:r>
    </w:p>
    <w:p w14:paraId="3E7CFECE" w14:textId="2966510C" w:rsidR="00471E17" w:rsidRPr="0040366A" w:rsidRDefault="00471E17" w:rsidP="00471E17">
      <w:pPr>
        <w:numPr>
          <w:ilvl w:val="0"/>
          <w:numId w:val="30"/>
        </w:numPr>
        <w:suppressAutoHyphens w:val="0"/>
        <w:spacing w:after="120" w:line="324" w:lineRule="auto"/>
        <w:jc w:val="both"/>
        <w:rPr>
          <w:rFonts w:cs="Arial"/>
        </w:rPr>
      </w:pPr>
      <w:r w:rsidRPr="0040366A">
        <w:rPr>
          <w:rFonts w:cs="Arial"/>
        </w:rPr>
        <w:lastRenderedPageBreak/>
        <w:t>estar extinta até dezembro de 2024, por fusão total, cisão total ou incorporação;</w:t>
      </w:r>
    </w:p>
    <w:p w14:paraId="5C47FC47" w14:textId="77777777" w:rsidR="00471E17" w:rsidRPr="0040366A" w:rsidRDefault="00471E17" w:rsidP="00471E17">
      <w:pPr>
        <w:numPr>
          <w:ilvl w:val="0"/>
          <w:numId w:val="30"/>
        </w:numPr>
        <w:suppressAutoHyphens w:val="0"/>
        <w:spacing w:after="120" w:line="324" w:lineRule="auto"/>
        <w:jc w:val="both"/>
        <w:rPr>
          <w:rFonts w:cs="Arial"/>
        </w:rPr>
      </w:pPr>
      <w:r w:rsidRPr="0040366A">
        <w:rPr>
          <w:rFonts w:cs="Arial"/>
        </w:rPr>
        <w:t>não ser localizada, por mudança de endereço ou por falhas no endereço e telefone registrado no cadastro;</w:t>
      </w:r>
    </w:p>
    <w:p w14:paraId="50A608A8" w14:textId="77777777" w:rsidR="00471E17" w:rsidRPr="0040366A" w:rsidRDefault="00471E17" w:rsidP="00471E17">
      <w:pPr>
        <w:numPr>
          <w:ilvl w:val="0"/>
          <w:numId w:val="30"/>
        </w:numPr>
        <w:suppressAutoHyphens w:val="0"/>
        <w:spacing w:after="120" w:line="324" w:lineRule="auto"/>
        <w:jc w:val="both"/>
        <w:rPr>
          <w:rFonts w:cs="Arial"/>
        </w:rPr>
      </w:pPr>
      <w:r w:rsidRPr="0040366A">
        <w:rPr>
          <w:rFonts w:cs="Arial"/>
        </w:rPr>
        <w:t>recusar-se a prestar informações.</w:t>
      </w:r>
    </w:p>
    <w:p w14:paraId="0CA6FF35" w14:textId="77777777" w:rsidR="00471E17" w:rsidRPr="0040366A" w:rsidRDefault="00471E17" w:rsidP="00471E17">
      <w:pPr>
        <w:spacing w:after="120" w:line="324" w:lineRule="auto"/>
        <w:ind w:firstLine="567"/>
        <w:jc w:val="both"/>
        <w:rPr>
          <w:rFonts w:cs="Arial"/>
        </w:rPr>
      </w:pPr>
      <w:r w:rsidRPr="0040366A">
        <w:rPr>
          <w:rFonts w:cs="Arial"/>
        </w:rPr>
        <w:t>De modo a considerar essas situações ocorridas com as empresas da amostra, no processo de expansão, a etapa de controle da amostra adota procedimentos previamente definidos para ajustar os pesos amostrais:</w:t>
      </w:r>
    </w:p>
    <w:p w14:paraId="7D99567D" w14:textId="349137F0" w:rsidR="00471E17" w:rsidRPr="0040366A" w:rsidRDefault="00471E17" w:rsidP="00471E17">
      <w:pPr>
        <w:numPr>
          <w:ilvl w:val="0"/>
          <w:numId w:val="29"/>
        </w:numPr>
        <w:suppressAutoHyphens w:val="0"/>
        <w:spacing w:after="120" w:line="324" w:lineRule="auto"/>
        <w:jc w:val="both"/>
        <w:rPr>
          <w:rFonts w:cs="Arial"/>
        </w:rPr>
      </w:pPr>
      <w:r w:rsidRPr="0040366A">
        <w:rPr>
          <w:rFonts w:cs="Arial"/>
        </w:rPr>
        <w:t>no caso em que a empresa operou normalmente, paralisou ou extinguiu suas atividades durante o ano de referência (mas foi possível obter informações), o seu peso é o do desenho amostral, sem qualquer ajuste;</w:t>
      </w:r>
    </w:p>
    <w:p w14:paraId="7E97E920" w14:textId="77777777" w:rsidR="00471E17" w:rsidRPr="0040366A" w:rsidRDefault="00471E17" w:rsidP="00471E17">
      <w:pPr>
        <w:numPr>
          <w:ilvl w:val="0"/>
          <w:numId w:val="29"/>
        </w:numPr>
        <w:suppressAutoHyphens w:val="0"/>
        <w:spacing w:after="120" w:line="324" w:lineRule="auto"/>
        <w:jc w:val="both"/>
        <w:rPr>
          <w:rFonts w:cs="Arial"/>
        </w:rPr>
      </w:pPr>
      <w:r w:rsidRPr="0040366A">
        <w:rPr>
          <w:rFonts w:cs="Arial"/>
        </w:rPr>
        <w:t>quando a empresa estava impossibilitada ou se recusou a prestar informações, ou não foi localizada, os pesos das empresas do respectivo estrato final são ajustados, retirando-se a empresa em questão da contagem do tamanho da amostra do estrato;</w:t>
      </w:r>
    </w:p>
    <w:p w14:paraId="24D76A3C" w14:textId="77777777" w:rsidR="00471E17" w:rsidRPr="0040366A" w:rsidRDefault="00471E17" w:rsidP="00471E17">
      <w:pPr>
        <w:numPr>
          <w:ilvl w:val="0"/>
          <w:numId w:val="29"/>
        </w:numPr>
        <w:suppressAutoHyphens w:val="0"/>
        <w:spacing w:after="120" w:line="324" w:lineRule="auto"/>
        <w:jc w:val="both"/>
        <w:rPr>
          <w:rFonts w:cs="Arial"/>
        </w:rPr>
      </w:pPr>
      <w:r w:rsidRPr="0040366A">
        <w:rPr>
          <w:rFonts w:cs="Arial"/>
        </w:rPr>
        <w:t>se a empresa não exercia atividade no âmbito da pesquisa ou no caso em que, após a paralisação ou extinção de suas atividades, não foi possível encontrar alguém capacitado a prestar informações, o ajuste dos pesos das empresas do respectivo estrato final é feito retirando-se a empresa em questão da contagem da população e da amostra naquele estrato. No tratamento desta situação, também se diminui do total de pessoal ocupado do estrato final o valor atribuído àquela empresa no cadastro de seleção, uma vez que esta variável é utilizada na definição da probabilidade de seleção.</w:t>
      </w:r>
    </w:p>
    <w:p w14:paraId="77135224" w14:textId="11CAAA17" w:rsidR="00C23467" w:rsidRDefault="00471E17" w:rsidP="00471E17">
      <w:pPr>
        <w:suppressAutoHyphens w:val="0"/>
        <w:spacing w:after="120" w:line="324" w:lineRule="auto"/>
        <w:jc w:val="both"/>
        <w:rPr>
          <w:rFonts w:cs="Arial"/>
        </w:rPr>
      </w:pPr>
      <w:r w:rsidRPr="0040366A">
        <w:rPr>
          <w:rFonts w:cs="Arial"/>
        </w:rPr>
        <w:t>A Tabela 2 apresenta um resumo da situação de coleta das empresas da amostra, de acordo com o tipo de estrato, certo ou amostrado.</w:t>
      </w:r>
    </w:p>
    <w:p w14:paraId="0324BF41" w14:textId="437C6974" w:rsidR="002B3F89" w:rsidRDefault="002B3F89" w:rsidP="00471E17">
      <w:pPr>
        <w:suppressAutoHyphens w:val="0"/>
        <w:spacing w:after="120" w:line="324" w:lineRule="auto"/>
        <w:jc w:val="both"/>
        <w:rPr>
          <w:rFonts w:cs="Arial"/>
          <w:b/>
          <w:bCs/>
        </w:rPr>
      </w:pPr>
      <w:r w:rsidRPr="00314957">
        <w:rPr>
          <w:rFonts w:cs="Arial"/>
          <w:b/>
          <w:bCs/>
        </w:rPr>
        <w:t xml:space="preserve">Tabela 2 – Situação de coleta das empresas selecionadas para a amostra da </w:t>
      </w:r>
      <w:proofErr w:type="spellStart"/>
      <w:r w:rsidR="00220E5A" w:rsidRPr="00314957">
        <w:rPr>
          <w:rFonts w:cs="Arial"/>
          <w:b/>
          <w:bCs/>
          <w:smallCaps/>
        </w:rPr>
        <w:t>Pintec</w:t>
      </w:r>
      <w:proofErr w:type="spellEnd"/>
      <w:r w:rsidRPr="00314957">
        <w:rPr>
          <w:rFonts w:cs="Arial"/>
          <w:b/>
          <w:bCs/>
        </w:rPr>
        <w:t xml:space="preserve"> Semestral, por tipo de estrato – Brasil</w:t>
      </w:r>
    </w:p>
    <w:p w14:paraId="33C9C4A8" w14:textId="5FF22070" w:rsidR="002B3F89" w:rsidRPr="002B3F89" w:rsidRDefault="00BC1C93" w:rsidP="002B3F89">
      <w:pPr>
        <w:spacing w:line="324" w:lineRule="auto"/>
        <w:jc w:val="both"/>
        <w:textAlignment w:val="center"/>
        <w:rPr>
          <w:rFonts w:cs="Univers LT Std 55"/>
          <w:color w:val="000000"/>
          <w:sz w:val="16"/>
          <w:szCs w:val="16"/>
        </w:rPr>
      </w:pPr>
      <w:r w:rsidRPr="00BC1C93">
        <w:rPr>
          <w:noProof/>
        </w:rPr>
        <w:drawing>
          <wp:inline distT="0" distB="0" distL="0" distR="0" wp14:anchorId="25EF8348" wp14:editId="55C4735F">
            <wp:extent cx="5039360" cy="1331595"/>
            <wp:effectExtent l="0" t="0" r="8890" b="1905"/>
            <wp:docPr id="847856340" name="Imagem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5039360" cy="1331595"/>
                    </a:xfrm>
                    <a:prstGeom prst="rect">
                      <a:avLst/>
                    </a:prstGeom>
                    <a:noFill/>
                    <a:ln>
                      <a:noFill/>
                    </a:ln>
                  </pic:spPr>
                </pic:pic>
              </a:graphicData>
            </a:graphic>
          </wp:inline>
        </w:drawing>
      </w:r>
      <w:r w:rsidR="002B3F89" w:rsidRPr="002B3F89">
        <w:rPr>
          <w:rFonts w:cs="Univers LT Std 55"/>
          <w:color w:val="000000"/>
          <w:sz w:val="16"/>
          <w:szCs w:val="16"/>
        </w:rPr>
        <w:t>Fonte: IBGE, Diretoria de Pesquisas, Coordenação de Estatísticas Estruturais e Temáticas em Empresas.</w:t>
      </w:r>
    </w:p>
    <w:p w14:paraId="5E8A22AB" w14:textId="51C9D24A" w:rsidR="002B3F89" w:rsidRDefault="002B3F89" w:rsidP="002B3F89">
      <w:pPr>
        <w:spacing w:line="324" w:lineRule="auto"/>
        <w:jc w:val="both"/>
        <w:textAlignment w:val="center"/>
        <w:rPr>
          <w:rFonts w:cs="Univers LT Std 55"/>
          <w:color w:val="000000"/>
          <w:sz w:val="16"/>
          <w:szCs w:val="16"/>
        </w:rPr>
      </w:pPr>
      <w:r w:rsidRPr="002B3F89">
        <w:rPr>
          <w:rFonts w:cs="Univers LT Std 55"/>
          <w:color w:val="000000"/>
          <w:sz w:val="16"/>
          <w:szCs w:val="16"/>
        </w:rPr>
        <w:t>(</w:t>
      </w:r>
      <w:r w:rsidR="00BF6CDD">
        <w:rPr>
          <w:rFonts w:cs="Univers LT Std 55"/>
          <w:color w:val="000000"/>
          <w:sz w:val="16"/>
          <w:szCs w:val="16"/>
        </w:rPr>
        <w:t>*</w:t>
      </w:r>
      <w:r w:rsidRPr="002B3F89">
        <w:rPr>
          <w:rFonts w:cs="Univers LT Std 55"/>
          <w:color w:val="000000"/>
          <w:sz w:val="16"/>
          <w:szCs w:val="16"/>
        </w:rPr>
        <w:t>) A categoria “</w:t>
      </w:r>
      <w:r w:rsidR="00BF6CDD">
        <w:rPr>
          <w:rFonts w:cs="Univers LT Std 55"/>
          <w:color w:val="000000"/>
          <w:sz w:val="16"/>
          <w:szCs w:val="16"/>
        </w:rPr>
        <w:t>Não coletadas</w:t>
      </w:r>
      <w:r w:rsidRPr="002B3F89">
        <w:rPr>
          <w:rFonts w:cs="Univers LT Std 55"/>
          <w:color w:val="000000"/>
          <w:sz w:val="16"/>
          <w:szCs w:val="16"/>
        </w:rPr>
        <w:t>” inclui as empresas que se recusaram ou não responderam dentro do tempo de coleta estipulado.</w:t>
      </w:r>
    </w:p>
    <w:bookmarkEnd w:id="31"/>
    <w:p w14:paraId="7460EF75" w14:textId="77777777" w:rsidR="002B3F89" w:rsidRPr="002B3F89" w:rsidRDefault="002B3F89" w:rsidP="0003509D">
      <w:pPr>
        <w:pStyle w:val="01subtitulo2"/>
        <w:jc w:val="left"/>
      </w:pPr>
      <w:r w:rsidRPr="002B3F89">
        <w:t>Imputação</w:t>
      </w:r>
    </w:p>
    <w:p w14:paraId="59872565" w14:textId="77777777" w:rsidR="009D4F1B" w:rsidRPr="0040366A" w:rsidRDefault="009D4F1B" w:rsidP="009D4F1B">
      <w:pPr>
        <w:spacing w:after="120" w:line="324" w:lineRule="auto"/>
        <w:ind w:firstLine="567"/>
        <w:jc w:val="both"/>
        <w:rPr>
          <w:rFonts w:cs="Arial"/>
        </w:rPr>
      </w:pPr>
      <w:r w:rsidRPr="0040366A">
        <w:rPr>
          <w:rFonts w:cs="Arial"/>
        </w:rPr>
        <w:lastRenderedPageBreak/>
        <w:t>Por se tratar de uma pesquisa experimental, optou-se por realizar diferentes tratamentos para ajustar a não resposta. Para os estratos amostrados foi adotado o ajuste dos pesos amostrais por meio de calibração e para os estratos do tipo certo foi realizada a imputação de questionários completos das empresas que não responderam à pesquisa.</w:t>
      </w:r>
    </w:p>
    <w:p w14:paraId="30B26EF5" w14:textId="77777777" w:rsidR="009D4F1B" w:rsidRPr="0040366A" w:rsidRDefault="009D4F1B" w:rsidP="009D4F1B">
      <w:pPr>
        <w:spacing w:after="120" w:line="324" w:lineRule="auto"/>
        <w:ind w:firstLine="567"/>
        <w:jc w:val="both"/>
        <w:rPr>
          <w:rFonts w:cs="Arial"/>
        </w:rPr>
      </w:pPr>
      <w:r w:rsidRPr="0040366A">
        <w:rPr>
          <w:rFonts w:cs="Arial"/>
        </w:rPr>
        <w:t xml:space="preserve">O processo de imputação foi realizado pelo software CANCEIS (Canadian Census </w:t>
      </w:r>
      <w:proofErr w:type="spellStart"/>
      <w:r w:rsidRPr="0040366A">
        <w:rPr>
          <w:rFonts w:cs="Arial"/>
        </w:rPr>
        <w:t>Edit</w:t>
      </w:r>
      <w:proofErr w:type="spellEnd"/>
      <w:r w:rsidRPr="0040366A">
        <w:rPr>
          <w:rFonts w:cs="Arial"/>
        </w:rPr>
        <w:t xml:space="preserve"> </w:t>
      </w:r>
      <w:proofErr w:type="spellStart"/>
      <w:r w:rsidRPr="0040366A">
        <w:rPr>
          <w:rFonts w:cs="Arial"/>
        </w:rPr>
        <w:t>and</w:t>
      </w:r>
      <w:proofErr w:type="spellEnd"/>
      <w:r w:rsidRPr="0040366A">
        <w:rPr>
          <w:rFonts w:cs="Arial"/>
        </w:rPr>
        <w:t xml:space="preserve"> </w:t>
      </w:r>
      <w:proofErr w:type="spellStart"/>
      <w:r w:rsidRPr="0040366A">
        <w:rPr>
          <w:rFonts w:cs="Arial"/>
        </w:rPr>
        <w:t>Imputation</w:t>
      </w:r>
      <w:proofErr w:type="spellEnd"/>
      <w:r w:rsidRPr="0040366A">
        <w:rPr>
          <w:rFonts w:cs="Arial"/>
        </w:rPr>
        <w:t xml:space="preserve"> System), desenvolvido pelo </w:t>
      </w:r>
      <w:proofErr w:type="spellStart"/>
      <w:r w:rsidRPr="0040366A">
        <w:rPr>
          <w:rFonts w:cs="Arial"/>
        </w:rPr>
        <w:t>Statistics</w:t>
      </w:r>
      <w:proofErr w:type="spellEnd"/>
      <w:r w:rsidRPr="0040366A">
        <w:rPr>
          <w:rFonts w:cs="Arial"/>
        </w:rPr>
        <w:t xml:space="preserve"> Canada. O CANCEIS utiliza o método de imputação hot deck, onde o valor de um registro com erro detectado é substituído por um valor de um registro doador que pertence à mesma pesquisa. Os doadores são aqueles que não violaram nenhuma das regras de crítica estabelecidas. Para a seleção de prováveis doadores, o CANCEIS utiliza o método do vizinho mais próximo. A similaridade entre os registros doadores e receptores é medida por funções de distância para um conjunto previamente determinado de variáveis, que podem ter peso diferenciado no cálculo da similaridade. O doador final é selecionado dentre um conjunto de vizinhos mais próximos de cada receptor.</w:t>
      </w:r>
    </w:p>
    <w:p w14:paraId="4857699F" w14:textId="09C68A08" w:rsidR="009D4F1B" w:rsidRPr="0040366A" w:rsidRDefault="009D4F1B" w:rsidP="009D4F1B">
      <w:pPr>
        <w:spacing w:after="120" w:line="324" w:lineRule="auto"/>
        <w:ind w:firstLine="567"/>
        <w:jc w:val="both"/>
        <w:rPr>
          <w:rFonts w:cs="Arial"/>
        </w:rPr>
      </w:pPr>
      <w:r>
        <w:rPr>
          <w:rFonts w:cs="Arial"/>
        </w:rPr>
        <w:tab/>
      </w:r>
      <w:r w:rsidRPr="00130ECD">
        <w:rPr>
          <w:rFonts w:cs="Arial"/>
        </w:rPr>
        <w:t>Para este ciclo da PINTEC Semestral, o CANCEIS foi utilizado para imputar as variáveis qualitativas e quantitativas das 1</w:t>
      </w:r>
      <w:r>
        <w:rPr>
          <w:rFonts w:cs="Arial"/>
        </w:rPr>
        <w:t>4</w:t>
      </w:r>
      <w:r w:rsidRPr="00130ECD">
        <w:rPr>
          <w:rFonts w:cs="Arial"/>
        </w:rPr>
        <w:t xml:space="preserve"> empresas não respondentes no estrato certo</w:t>
      </w:r>
      <w:r>
        <w:rPr>
          <w:rFonts w:cs="Arial"/>
        </w:rPr>
        <w:t>.</w:t>
      </w:r>
      <w:r w:rsidRPr="00130ECD">
        <w:rPr>
          <w:rFonts w:cs="Arial"/>
        </w:rPr>
        <w:t xml:space="preserve"> No cálculo das distâncias do vizinho mais próximo as variáveis com maior peso foram: Estrato, Unidade da Federação, CNAE e número de pessoas ocupadas. Para a crítica e imputação das variáveis relacionadas a ‘Dispêndios em P&amp;D interno’ e Apoio do Governo foram utilizados como parâmetro os registros administrativos provenientes do ‘Formulário de informações sobre atividades de pesquisa da Lei do Bem – FORMP&amp;D’, compostos pela declaração das empresas beneficiárias dos incentivos fiscais estabelecidos no Capítulo III da Lei nº 11.196/2005 – Lei do Bem</w:t>
      </w:r>
      <w:r>
        <w:rPr>
          <w:rFonts w:cs="Arial"/>
        </w:rPr>
        <w:t>.</w:t>
      </w:r>
    </w:p>
    <w:p w14:paraId="11447ED9" w14:textId="77777777" w:rsidR="002B3F89" w:rsidRPr="002B3F89" w:rsidRDefault="002B3F89" w:rsidP="008C5EFE">
      <w:pPr>
        <w:pStyle w:val="01subtitulo3"/>
      </w:pPr>
      <w:r>
        <w:t>Estimação</w:t>
      </w:r>
    </w:p>
    <w:p w14:paraId="0BC3129E" w14:textId="14FB425E" w:rsidR="001065C9" w:rsidRPr="0040366A" w:rsidRDefault="001065C9" w:rsidP="001065C9">
      <w:pPr>
        <w:spacing w:after="120" w:line="324" w:lineRule="auto"/>
        <w:ind w:firstLine="567"/>
        <w:jc w:val="both"/>
        <w:rPr>
          <w:rFonts w:cs="Arial"/>
        </w:rPr>
      </w:pPr>
      <w:r w:rsidRPr="0040366A">
        <w:rPr>
          <w:rFonts w:cs="Arial"/>
        </w:rPr>
        <w:t xml:space="preserve">Os pesos amostrais foram definidos inicialmente como sendo o inverso das probabilidades de seleção. No caso da </w:t>
      </w:r>
      <w:proofErr w:type="spellStart"/>
      <w:r w:rsidRPr="0040366A">
        <w:rPr>
          <w:rFonts w:cs="Arial"/>
        </w:rPr>
        <w:t>Pintec</w:t>
      </w:r>
      <w:proofErr w:type="spellEnd"/>
      <w:r w:rsidRPr="0040366A">
        <w:rPr>
          <w:rFonts w:cs="Arial"/>
        </w:rPr>
        <w:t xml:space="preserve"> Semestral, a seleção das empresas foi feita com probabilidades iguais, em cada estrato. Desta forma,</w:t>
      </w:r>
    </w:p>
    <w:p w14:paraId="55ADEB53" w14:textId="1FF4EF01" w:rsidR="001065C9" w:rsidRPr="0040366A" w:rsidRDefault="00000000" w:rsidP="001065C9">
      <w:pPr>
        <w:spacing w:after="120" w:line="324" w:lineRule="auto"/>
        <w:ind w:firstLine="567"/>
        <w:jc w:val="center"/>
        <w:rPr>
          <w:rFonts w:cs="Arial"/>
        </w:rPr>
      </w:pPr>
      <m:oMath>
        <m:sSub>
          <m:sSubPr>
            <m:ctrlPr>
              <w:rPr>
                <w:rFonts w:ascii="Cambria Math" w:hAnsi="Cambria Math" w:cs="Arial"/>
              </w:rPr>
            </m:ctrlPr>
          </m:sSubPr>
          <m:e>
            <m:r>
              <w:rPr>
                <w:rFonts w:ascii="Cambria Math" w:hAnsi="Cambria Math" w:cs="Arial"/>
              </w:rPr>
              <m:t>w</m:t>
            </m:r>
          </m:e>
          <m:sub>
            <m:r>
              <w:rPr>
                <w:rFonts w:ascii="Cambria Math" w:hAnsi="Cambria Math" w:cs="Arial"/>
              </w:rPr>
              <m:t>ha</m:t>
            </m:r>
          </m:sub>
        </m:sSub>
        <m:r>
          <m:rPr>
            <m:sty m:val="p"/>
          </m:rPr>
          <w:rPr>
            <w:rFonts w:ascii="Cambria Math" w:hAnsi="Cambria Math" w:cs="Arial"/>
          </w:rPr>
          <m:t>=</m:t>
        </m:r>
        <m:f>
          <m:fPr>
            <m:ctrlPr>
              <w:rPr>
                <w:rFonts w:ascii="Cambria Math" w:hAnsi="Cambria Math" w:cs="Arial"/>
              </w:rPr>
            </m:ctrlPr>
          </m:fPr>
          <m:num>
            <m:sSub>
              <m:sSubPr>
                <m:ctrlPr>
                  <w:rPr>
                    <w:rFonts w:ascii="Cambria Math" w:hAnsi="Cambria Math" w:cs="Arial"/>
                  </w:rPr>
                </m:ctrlPr>
              </m:sSubPr>
              <m:e>
                <m:r>
                  <w:rPr>
                    <w:rFonts w:ascii="Cambria Math" w:hAnsi="Cambria Math" w:cs="Arial"/>
                  </w:rPr>
                  <m:t>N</m:t>
                </m:r>
              </m:e>
              <m:sub>
                <m:r>
                  <w:rPr>
                    <w:rFonts w:ascii="Cambria Math" w:hAnsi="Cambria Math" w:cs="Arial"/>
                  </w:rPr>
                  <m:t>ha</m:t>
                </m:r>
              </m:sub>
            </m:sSub>
          </m:num>
          <m:den>
            <m:sSub>
              <m:sSubPr>
                <m:ctrlPr>
                  <w:rPr>
                    <w:rFonts w:ascii="Cambria Math" w:hAnsi="Cambria Math" w:cs="Arial"/>
                  </w:rPr>
                </m:ctrlPr>
              </m:sSubPr>
              <m:e>
                <m:r>
                  <w:rPr>
                    <w:rFonts w:ascii="Cambria Math" w:hAnsi="Cambria Math" w:cs="Arial"/>
                  </w:rPr>
                  <m:t>n</m:t>
                </m:r>
              </m:e>
              <m:sub>
                <m:r>
                  <w:rPr>
                    <w:rFonts w:ascii="Cambria Math" w:hAnsi="Cambria Math" w:cs="Arial"/>
                  </w:rPr>
                  <m:t>ha</m:t>
                </m:r>
              </m:sub>
            </m:sSub>
          </m:den>
        </m:f>
      </m:oMath>
      <w:r w:rsidR="001065C9" w:rsidRPr="0040366A">
        <w:rPr>
          <w:rFonts w:cs="Arial"/>
        </w:rPr>
        <w:t xml:space="preserve">,    </w:t>
      </w:r>
      <m:oMath>
        <m:r>
          <w:rPr>
            <w:rFonts w:ascii="Cambria Math" w:hAnsi="Cambria Math" w:cs="Arial"/>
          </w:rPr>
          <m:t>h</m:t>
        </m:r>
        <m:r>
          <m:rPr>
            <m:sty m:val="p"/>
          </m:rPr>
          <w:rPr>
            <w:rFonts w:ascii="Cambria Math" w:hAnsi="Cambria Math" w:cs="Arial"/>
          </w:rPr>
          <m:t>=1,…,</m:t>
        </m:r>
        <m:r>
          <w:rPr>
            <w:rFonts w:ascii="Cambria Math" w:hAnsi="Cambria Math" w:cs="Arial"/>
          </w:rPr>
          <m:t>H</m:t>
        </m:r>
      </m:oMath>
    </w:p>
    <w:p w14:paraId="041A17EF" w14:textId="77777777" w:rsidR="001065C9" w:rsidRPr="0040366A" w:rsidRDefault="001065C9" w:rsidP="001065C9">
      <w:pPr>
        <w:spacing w:after="120" w:line="324" w:lineRule="auto"/>
        <w:ind w:firstLine="567"/>
        <w:jc w:val="both"/>
        <w:rPr>
          <w:rFonts w:cs="Arial"/>
        </w:rPr>
      </w:pPr>
      <w:r w:rsidRPr="0040366A">
        <w:rPr>
          <w:rFonts w:cs="Arial"/>
        </w:rPr>
        <w:t xml:space="preserve">onde, </w:t>
      </w:r>
      <m:oMath>
        <m:r>
          <w:rPr>
            <w:rFonts w:ascii="Cambria Math" w:hAnsi="Cambria Math" w:cs="Arial"/>
          </w:rPr>
          <m:t>ha</m:t>
        </m:r>
      </m:oMath>
      <w:r w:rsidRPr="0040366A">
        <w:rPr>
          <w:rFonts w:cs="Arial"/>
        </w:rPr>
        <w:tab/>
        <w:t>número do estrato amostrado;</w:t>
      </w:r>
    </w:p>
    <w:p w14:paraId="0C7BB332" w14:textId="1281ACEB" w:rsidR="001065C9" w:rsidRPr="0040366A" w:rsidRDefault="001065C9" w:rsidP="001065C9">
      <w:pPr>
        <w:spacing w:after="120" w:line="324" w:lineRule="auto"/>
        <w:ind w:firstLine="567"/>
        <w:jc w:val="both"/>
        <w:rPr>
          <w:rFonts w:cs="Arial"/>
        </w:rPr>
      </w:pPr>
      <w:r w:rsidRPr="0040366A">
        <w:rPr>
          <w:rFonts w:cs="Arial"/>
        </w:rPr>
        <w:tab/>
      </w:r>
      <m:oMath>
        <m:r>
          <w:rPr>
            <w:rFonts w:ascii="Cambria Math" w:hAnsi="Cambria Math" w:cs="Arial"/>
          </w:rPr>
          <m:t>H</m:t>
        </m:r>
      </m:oMath>
      <w:r w:rsidRPr="0040366A">
        <w:rPr>
          <w:rFonts w:cs="Arial"/>
        </w:rPr>
        <w:tab/>
        <w:t>total de estratos naturais;</w:t>
      </w:r>
    </w:p>
    <w:p w14:paraId="00963BCA" w14:textId="13D365A7" w:rsidR="001065C9" w:rsidRPr="0040366A" w:rsidRDefault="001065C9" w:rsidP="001065C9">
      <w:pPr>
        <w:spacing w:after="120" w:line="324" w:lineRule="auto"/>
        <w:ind w:firstLine="567"/>
        <w:jc w:val="both"/>
        <w:rPr>
          <w:rFonts w:cs="Arial"/>
        </w:rPr>
      </w:pPr>
      <w:r w:rsidRPr="0040366A">
        <w:rPr>
          <w:rFonts w:cs="Arial"/>
        </w:rPr>
        <w:tab/>
      </w:r>
      <m:oMath>
        <m:sSub>
          <m:sSubPr>
            <m:ctrlPr>
              <w:rPr>
                <w:rFonts w:ascii="Cambria Math" w:hAnsi="Cambria Math" w:cs="Arial"/>
              </w:rPr>
            </m:ctrlPr>
          </m:sSubPr>
          <m:e>
            <m:r>
              <w:rPr>
                <w:rFonts w:ascii="Cambria Math" w:hAnsi="Cambria Math" w:cs="Arial"/>
              </w:rPr>
              <m:t>n</m:t>
            </m:r>
          </m:e>
          <m:sub>
            <m:r>
              <w:rPr>
                <w:rFonts w:ascii="Cambria Math" w:hAnsi="Cambria Math" w:cs="Arial"/>
              </w:rPr>
              <m:t>ha</m:t>
            </m:r>
          </m:sub>
        </m:sSub>
      </m:oMath>
      <w:r w:rsidRPr="0040366A">
        <w:rPr>
          <w:rFonts w:cs="Arial"/>
        </w:rPr>
        <w:tab/>
        <w:t xml:space="preserve">número de empresas do estrato amostrado </w:t>
      </w:r>
      <m:oMath>
        <m:r>
          <w:rPr>
            <w:rFonts w:ascii="Cambria Math" w:hAnsi="Cambria Math" w:cs="Arial"/>
          </w:rPr>
          <m:t>ha</m:t>
        </m:r>
      </m:oMath>
      <w:r w:rsidRPr="0040366A">
        <w:rPr>
          <w:rFonts w:cs="Arial"/>
        </w:rPr>
        <w:t>;</w:t>
      </w:r>
    </w:p>
    <w:p w14:paraId="70E984FD" w14:textId="77777777" w:rsidR="001065C9" w:rsidRPr="0040366A" w:rsidRDefault="001065C9" w:rsidP="001065C9">
      <w:pPr>
        <w:spacing w:after="120" w:line="324" w:lineRule="auto"/>
        <w:ind w:firstLine="567"/>
        <w:jc w:val="both"/>
        <w:rPr>
          <w:rFonts w:cs="Arial"/>
        </w:rPr>
      </w:pPr>
      <w:r w:rsidRPr="0040366A">
        <w:rPr>
          <w:rFonts w:cs="Arial"/>
        </w:rPr>
        <w:tab/>
      </w:r>
      <m:oMath>
        <m:sSub>
          <m:sSubPr>
            <m:ctrlPr>
              <w:rPr>
                <w:rFonts w:ascii="Cambria Math" w:hAnsi="Cambria Math" w:cs="Arial"/>
              </w:rPr>
            </m:ctrlPr>
          </m:sSubPr>
          <m:e>
            <m:r>
              <w:rPr>
                <w:rFonts w:ascii="Cambria Math" w:hAnsi="Cambria Math" w:cs="Arial"/>
              </w:rPr>
              <m:t>N</m:t>
            </m:r>
          </m:e>
          <m:sub>
            <m:r>
              <w:rPr>
                <w:rFonts w:ascii="Cambria Math" w:hAnsi="Cambria Math" w:cs="Arial"/>
              </w:rPr>
              <m:t>ha</m:t>
            </m:r>
          </m:sub>
        </m:sSub>
      </m:oMath>
      <w:r w:rsidRPr="0040366A">
        <w:rPr>
          <w:rFonts w:cs="Arial"/>
        </w:rPr>
        <w:tab/>
        <w:t xml:space="preserve">total de empresas do estrato amostrado </w:t>
      </w:r>
      <m:oMath>
        <m:r>
          <w:rPr>
            <w:rFonts w:ascii="Cambria Math" w:hAnsi="Cambria Math" w:cs="Arial"/>
          </w:rPr>
          <m:t>ha</m:t>
        </m:r>
      </m:oMath>
      <w:r w:rsidRPr="0040366A">
        <w:rPr>
          <w:rFonts w:cs="Arial"/>
        </w:rPr>
        <w:t>; e</w:t>
      </w:r>
    </w:p>
    <w:p w14:paraId="499FD98B" w14:textId="77777777" w:rsidR="001065C9" w:rsidRPr="0040366A" w:rsidRDefault="001065C9" w:rsidP="001065C9">
      <w:pPr>
        <w:spacing w:after="120" w:line="324" w:lineRule="auto"/>
        <w:ind w:firstLine="567"/>
        <w:jc w:val="both"/>
        <w:rPr>
          <w:rFonts w:cs="Arial"/>
        </w:rPr>
      </w:pPr>
      <w:r w:rsidRPr="0040366A">
        <w:rPr>
          <w:rFonts w:cs="Arial"/>
        </w:rPr>
        <w:tab/>
      </w:r>
      <m:oMath>
        <m:sSub>
          <m:sSubPr>
            <m:ctrlPr>
              <w:rPr>
                <w:rFonts w:ascii="Cambria Math" w:hAnsi="Cambria Math" w:cs="Arial"/>
              </w:rPr>
            </m:ctrlPr>
          </m:sSubPr>
          <m:e>
            <m:r>
              <w:rPr>
                <w:rFonts w:ascii="Cambria Math" w:hAnsi="Cambria Math" w:cs="Arial"/>
              </w:rPr>
              <m:t>w</m:t>
            </m:r>
          </m:e>
          <m:sub>
            <m:r>
              <w:rPr>
                <w:rFonts w:ascii="Cambria Math" w:hAnsi="Cambria Math" w:cs="Arial"/>
              </w:rPr>
              <m:t>ha</m:t>
            </m:r>
          </m:sub>
        </m:sSub>
      </m:oMath>
      <w:r w:rsidRPr="0040366A">
        <w:rPr>
          <w:rFonts w:cs="Arial"/>
        </w:rPr>
        <w:tab/>
        <w:t xml:space="preserve">peso de cada empresa do estrato amostrado </w:t>
      </w:r>
      <m:oMath>
        <m:r>
          <w:rPr>
            <w:rFonts w:ascii="Cambria Math" w:hAnsi="Cambria Math" w:cs="Arial"/>
          </w:rPr>
          <m:t>ha</m:t>
        </m:r>
      </m:oMath>
      <w:r w:rsidRPr="0040366A">
        <w:rPr>
          <w:rFonts w:cs="Arial"/>
        </w:rPr>
        <w:t>.</w:t>
      </w:r>
    </w:p>
    <w:p w14:paraId="6A5F1A32" w14:textId="77777777" w:rsidR="001065C9" w:rsidRPr="0040366A" w:rsidRDefault="001065C9" w:rsidP="001065C9">
      <w:pPr>
        <w:spacing w:after="120" w:line="324" w:lineRule="auto"/>
        <w:ind w:firstLine="567"/>
        <w:jc w:val="both"/>
        <w:rPr>
          <w:rFonts w:cs="Arial"/>
        </w:rPr>
      </w:pPr>
      <w:r w:rsidRPr="0040366A">
        <w:rPr>
          <w:rFonts w:cs="Arial"/>
        </w:rPr>
        <w:t xml:space="preserve">Para as empresas do estrato certo, temos que </w:t>
      </w:r>
      <m:oMath>
        <m:sSub>
          <m:sSubPr>
            <m:ctrlPr>
              <w:rPr>
                <w:rFonts w:ascii="Cambria Math" w:hAnsi="Cambria Math" w:cs="Arial"/>
              </w:rPr>
            </m:ctrlPr>
          </m:sSubPr>
          <m:e>
            <m:r>
              <w:rPr>
                <w:rFonts w:ascii="Cambria Math" w:hAnsi="Cambria Math" w:cs="Arial"/>
              </w:rPr>
              <m:t>w</m:t>
            </m:r>
          </m:e>
          <m:sub>
            <m:r>
              <w:rPr>
                <w:rFonts w:ascii="Cambria Math" w:hAnsi="Cambria Math" w:cs="Arial"/>
              </w:rPr>
              <m:t>hc</m:t>
            </m:r>
          </m:sub>
        </m:sSub>
        <m:r>
          <m:rPr>
            <m:sty m:val="p"/>
          </m:rPr>
          <w:rPr>
            <w:rFonts w:ascii="Cambria Math" w:hAnsi="Cambria Math" w:cs="Arial"/>
          </w:rPr>
          <m:t>=1</m:t>
        </m:r>
      </m:oMath>
      <w:r w:rsidRPr="0040366A">
        <w:rPr>
          <w:rFonts w:cs="Arial"/>
        </w:rPr>
        <w:t>, pois o número de empresas selecionadas em cada estrato deste tipo é o número de empresas existentes no estrato (</w:t>
      </w:r>
      <m:oMath>
        <m:sSub>
          <m:sSubPr>
            <m:ctrlPr>
              <w:rPr>
                <w:rFonts w:ascii="Cambria Math" w:hAnsi="Cambria Math" w:cs="Arial"/>
              </w:rPr>
            </m:ctrlPr>
          </m:sSubPr>
          <m:e>
            <m:r>
              <w:rPr>
                <w:rFonts w:ascii="Cambria Math" w:hAnsi="Cambria Math" w:cs="Arial"/>
              </w:rPr>
              <m:t>n</m:t>
            </m:r>
          </m:e>
          <m:sub>
            <m:r>
              <w:rPr>
                <w:rFonts w:ascii="Cambria Math" w:hAnsi="Cambria Math" w:cs="Arial"/>
              </w:rPr>
              <m:t>hc</m:t>
            </m:r>
          </m:sub>
        </m:sSub>
        <m:r>
          <m:rPr>
            <m:sty m:val="p"/>
          </m:rPr>
          <w:rPr>
            <w:rFonts w:ascii="Cambria Math" w:hAnsi="Cambria Math" w:cs="Arial"/>
          </w:rPr>
          <m:t>=</m:t>
        </m:r>
        <m:sSub>
          <m:sSubPr>
            <m:ctrlPr>
              <w:rPr>
                <w:rFonts w:ascii="Cambria Math" w:hAnsi="Cambria Math" w:cs="Arial"/>
              </w:rPr>
            </m:ctrlPr>
          </m:sSubPr>
          <m:e>
            <m:r>
              <w:rPr>
                <w:rFonts w:ascii="Cambria Math" w:hAnsi="Cambria Math" w:cs="Arial"/>
              </w:rPr>
              <m:t>N</m:t>
            </m:r>
          </m:e>
          <m:sub>
            <m:r>
              <w:rPr>
                <w:rFonts w:ascii="Cambria Math" w:hAnsi="Cambria Math" w:cs="Arial"/>
              </w:rPr>
              <m:t>hc</m:t>
            </m:r>
          </m:sub>
        </m:sSub>
      </m:oMath>
      <w:r w:rsidRPr="0040366A">
        <w:rPr>
          <w:rFonts w:cs="Arial"/>
        </w:rPr>
        <w:t>).</w:t>
      </w:r>
    </w:p>
    <w:p w14:paraId="5D7CDD2F" w14:textId="77777777" w:rsidR="001065C9" w:rsidRPr="0040366A" w:rsidRDefault="001065C9" w:rsidP="001065C9">
      <w:pPr>
        <w:spacing w:after="120" w:line="324" w:lineRule="auto"/>
        <w:ind w:firstLine="567"/>
        <w:jc w:val="both"/>
        <w:rPr>
          <w:rFonts w:cs="Arial"/>
        </w:rPr>
      </w:pPr>
      <w:r w:rsidRPr="0040366A">
        <w:rPr>
          <w:rFonts w:cs="Arial"/>
        </w:rPr>
        <w:t xml:space="preserve">No primeiro passo de ajuste dos pesos, foram identificadas as empresas que não exerciam atividade no âmbito da pesquisa ou estavam extintas. Nessa situação, a </w:t>
      </w:r>
      <w:r w:rsidRPr="0040366A">
        <w:rPr>
          <w:rFonts w:cs="Arial"/>
        </w:rPr>
        <w:lastRenderedPageBreak/>
        <w:t>empresa foi retirada tanto da amostra como também da população do estrato final ao qual pertence. Os pesos iniciais neste caso são recalculados utilizando a seguinte equação:</w:t>
      </w:r>
    </w:p>
    <w:p w14:paraId="1A3E38EE" w14:textId="2FEF6693" w:rsidR="001065C9" w:rsidRPr="0040366A" w:rsidRDefault="00000000" w:rsidP="001065C9">
      <w:pPr>
        <w:spacing w:after="120" w:line="324" w:lineRule="auto"/>
        <w:ind w:firstLine="567"/>
        <w:jc w:val="center"/>
        <w:rPr>
          <w:rFonts w:cs="Arial"/>
        </w:rPr>
      </w:pPr>
      <m:oMath>
        <m:sSubSup>
          <m:sSubSupPr>
            <m:ctrlPr>
              <w:rPr>
                <w:rFonts w:ascii="Cambria Math" w:hAnsi="Cambria Math" w:cs="Arial"/>
              </w:rPr>
            </m:ctrlPr>
          </m:sSubSupPr>
          <m:e>
            <m:r>
              <w:rPr>
                <w:rFonts w:ascii="Cambria Math" w:hAnsi="Cambria Math" w:cs="Arial"/>
              </w:rPr>
              <m:t>w</m:t>
            </m:r>
          </m:e>
          <m:sub>
            <m:r>
              <w:rPr>
                <w:rFonts w:ascii="Cambria Math" w:hAnsi="Cambria Math" w:cs="Arial"/>
              </w:rPr>
              <m:t>ha</m:t>
            </m:r>
          </m:sub>
          <m:sup>
            <m:r>
              <m:rPr>
                <m:sty m:val="p"/>
              </m:rPr>
              <w:rPr>
                <w:rFonts w:ascii="Cambria Math" w:hAnsi="Cambria Math" w:cs="Arial"/>
              </w:rPr>
              <m:t>'</m:t>
            </m:r>
          </m:sup>
        </m:sSubSup>
        <m:r>
          <m:rPr>
            <m:sty m:val="p"/>
          </m:rPr>
          <w:rPr>
            <w:rFonts w:ascii="Cambria Math" w:hAnsi="Cambria Math" w:cs="Arial"/>
          </w:rPr>
          <m:t>=</m:t>
        </m:r>
        <m:f>
          <m:fPr>
            <m:ctrlPr>
              <w:rPr>
                <w:rFonts w:ascii="Cambria Math" w:hAnsi="Cambria Math" w:cs="Arial"/>
              </w:rPr>
            </m:ctrlPr>
          </m:fPr>
          <m:num>
            <m:sSubSup>
              <m:sSubSupPr>
                <m:ctrlPr>
                  <w:rPr>
                    <w:rFonts w:ascii="Cambria Math" w:hAnsi="Cambria Math" w:cs="Arial"/>
                  </w:rPr>
                </m:ctrlPr>
              </m:sSubSupPr>
              <m:e>
                <m:r>
                  <w:rPr>
                    <w:rFonts w:ascii="Cambria Math" w:hAnsi="Cambria Math" w:cs="Arial"/>
                  </w:rPr>
                  <m:t>N</m:t>
                </m:r>
              </m:e>
              <m:sub>
                <m:r>
                  <w:rPr>
                    <w:rFonts w:ascii="Cambria Math" w:hAnsi="Cambria Math" w:cs="Arial"/>
                  </w:rPr>
                  <m:t>ha</m:t>
                </m:r>
              </m:sub>
              <m:sup>
                <m:r>
                  <m:rPr>
                    <m:sty m:val="p"/>
                  </m:rPr>
                  <w:rPr>
                    <w:rFonts w:ascii="Cambria Math" w:hAnsi="Cambria Math" w:cs="Arial"/>
                  </w:rPr>
                  <m:t>'</m:t>
                </m:r>
              </m:sup>
            </m:sSubSup>
          </m:num>
          <m:den>
            <m:sSubSup>
              <m:sSubSupPr>
                <m:ctrlPr>
                  <w:rPr>
                    <w:rFonts w:ascii="Cambria Math" w:hAnsi="Cambria Math" w:cs="Arial"/>
                  </w:rPr>
                </m:ctrlPr>
              </m:sSubSupPr>
              <m:e>
                <m:r>
                  <w:rPr>
                    <w:rFonts w:ascii="Cambria Math" w:hAnsi="Cambria Math" w:cs="Arial"/>
                  </w:rPr>
                  <m:t>n</m:t>
                </m:r>
              </m:e>
              <m:sub>
                <m:r>
                  <w:rPr>
                    <w:rFonts w:ascii="Cambria Math" w:hAnsi="Cambria Math" w:cs="Arial"/>
                  </w:rPr>
                  <m:t>ha</m:t>
                </m:r>
              </m:sub>
              <m:sup>
                <m:r>
                  <m:rPr>
                    <m:sty m:val="p"/>
                  </m:rPr>
                  <w:rPr>
                    <w:rFonts w:ascii="Cambria Math" w:hAnsi="Cambria Math" w:cs="Arial"/>
                  </w:rPr>
                  <m:t>'</m:t>
                </m:r>
              </m:sup>
            </m:sSubSup>
          </m:den>
        </m:f>
      </m:oMath>
      <w:r w:rsidR="001065C9" w:rsidRPr="0040366A">
        <w:rPr>
          <w:rFonts w:cs="Arial"/>
        </w:rPr>
        <w:t xml:space="preserve">,    </w:t>
      </w:r>
      <m:oMath>
        <m:r>
          <w:rPr>
            <w:rFonts w:ascii="Cambria Math" w:hAnsi="Cambria Math" w:cs="Arial"/>
          </w:rPr>
          <m:t>h</m:t>
        </m:r>
        <m:r>
          <m:rPr>
            <m:sty m:val="p"/>
          </m:rPr>
          <w:rPr>
            <w:rFonts w:ascii="Cambria Math" w:hAnsi="Cambria Math" w:cs="Arial"/>
          </w:rPr>
          <m:t>=1,…,</m:t>
        </m:r>
        <m:r>
          <w:rPr>
            <w:rFonts w:ascii="Cambria Math" w:hAnsi="Cambria Math" w:cs="Arial"/>
          </w:rPr>
          <m:t>H</m:t>
        </m:r>
      </m:oMath>
    </w:p>
    <w:p w14:paraId="0A9B9E46" w14:textId="77777777" w:rsidR="001065C9" w:rsidRPr="0040366A" w:rsidRDefault="001065C9" w:rsidP="001065C9">
      <w:pPr>
        <w:spacing w:after="120" w:line="324" w:lineRule="auto"/>
        <w:ind w:firstLine="567"/>
        <w:jc w:val="both"/>
        <w:rPr>
          <w:rFonts w:cs="Arial"/>
        </w:rPr>
      </w:pPr>
      <w:r w:rsidRPr="0040366A">
        <w:rPr>
          <w:rFonts w:cs="Arial"/>
        </w:rPr>
        <w:t>onde,</w:t>
      </w:r>
    </w:p>
    <w:p w14:paraId="0F139F4D" w14:textId="77777777" w:rsidR="001065C9" w:rsidRPr="0040366A" w:rsidRDefault="001065C9" w:rsidP="001065C9">
      <w:pPr>
        <w:spacing w:after="120" w:line="324" w:lineRule="auto"/>
        <w:ind w:firstLine="567"/>
        <w:jc w:val="both"/>
        <w:rPr>
          <w:rFonts w:cs="Arial"/>
        </w:rPr>
      </w:pPr>
      <w:r w:rsidRPr="0040366A">
        <w:rPr>
          <w:rFonts w:cs="Arial"/>
        </w:rPr>
        <w:tab/>
      </w:r>
      <m:oMath>
        <m:sSubSup>
          <m:sSubSupPr>
            <m:ctrlPr>
              <w:rPr>
                <w:rFonts w:ascii="Cambria Math" w:hAnsi="Cambria Math" w:cs="Arial"/>
              </w:rPr>
            </m:ctrlPr>
          </m:sSubSupPr>
          <m:e>
            <m:r>
              <w:rPr>
                <w:rFonts w:ascii="Cambria Math" w:hAnsi="Cambria Math" w:cs="Arial"/>
              </w:rPr>
              <m:t>n</m:t>
            </m:r>
          </m:e>
          <m:sub>
            <m:r>
              <w:rPr>
                <w:rFonts w:ascii="Cambria Math" w:hAnsi="Cambria Math" w:cs="Arial"/>
              </w:rPr>
              <m:t>ha</m:t>
            </m:r>
          </m:sub>
          <m:sup>
            <m:r>
              <m:rPr>
                <m:sty m:val="p"/>
              </m:rPr>
              <w:rPr>
                <w:rFonts w:ascii="Cambria Math" w:hAnsi="Cambria Math" w:cs="Arial"/>
              </w:rPr>
              <m:t>'</m:t>
            </m:r>
          </m:sup>
        </m:sSubSup>
      </m:oMath>
      <w:r w:rsidRPr="0040366A">
        <w:rPr>
          <w:rFonts w:cs="Arial"/>
        </w:rPr>
        <w:tab/>
        <w:t xml:space="preserve">número de empresas com questionários válidos do estrato amostrado </w:t>
      </w:r>
      <m:oMath>
        <m:r>
          <w:rPr>
            <w:rFonts w:ascii="Cambria Math" w:hAnsi="Cambria Math" w:cs="Arial"/>
          </w:rPr>
          <m:t>ha</m:t>
        </m:r>
      </m:oMath>
      <w:r w:rsidRPr="0040366A">
        <w:rPr>
          <w:rFonts w:cs="Arial"/>
        </w:rPr>
        <w:t>;</w:t>
      </w:r>
    </w:p>
    <w:p w14:paraId="7ED30577" w14:textId="77777777" w:rsidR="001065C9" w:rsidRPr="0040366A" w:rsidRDefault="001065C9" w:rsidP="001065C9">
      <w:pPr>
        <w:spacing w:after="120" w:line="324" w:lineRule="auto"/>
        <w:ind w:firstLine="567"/>
        <w:jc w:val="both"/>
        <w:rPr>
          <w:rFonts w:cs="Arial"/>
        </w:rPr>
      </w:pPr>
      <w:r w:rsidRPr="0040366A">
        <w:rPr>
          <w:rFonts w:cs="Arial"/>
        </w:rPr>
        <w:tab/>
      </w:r>
      <m:oMath>
        <m:sSubSup>
          <m:sSubSupPr>
            <m:ctrlPr>
              <w:rPr>
                <w:rFonts w:ascii="Cambria Math" w:hAnsi="Cambria Math" w:cs="Arial"/>
              </w:rPr>
            </m:ctrlPr>
          </m:sSubSupPr>
          <m:e>
            <m:r>
              <w:rPr>
                <w:rFonts w:ascii="Cambria Math" w:hAnsi="Cambria Math" w:cs="Arial"/>
              </w:rPr>
              <m:t>N</m:t>
            </m:r>
          </m:e>
          <m:sub>
            <m:r>
              <w:rPr>
                <w:rFonts w:ascii="Cambria Math" w:hAnsi="Cambria Math" w:cs="Arial"/>
              </w:rPr>
              <m:t>ha</m:t>
            </m:r>
          </m:sub>
          <m:sup>
            <m:r>
              <m:rPr>
                <m:sty m:val="p"/>
              </m:rPr>
              <w:rPr>
                <w:rFonts w:ascii="Cambria Math" w:hAnsi="Cambria Math" w:cs="Arial"/>
              </w:rPr>
              <m:t>'</m:t>
            </m:r>
          </m:sup>
        </m:sSubSup>
      </m:oMath>
      <w:r w:rsidRPr="0040366A">
        <w:rPr>
          <w:rFonts w:cs="Arial"/>
        </w:rPr>
        <w:tab/>
        <w:t xml:space="preserve">total de empresas do estrato amostrado </w:t>
      </w:r>
      <m:oMath>
        <m:r>
          <w:rPr>
            <w:rFonts w:ascii="Cambria Math" w:hAnsi="Cambria Math" w:cs="Arial"/>
          </w:rPr>
          <m:t>ha</m:t>
        </m:r>
      </m:oMath>
      <w:r w:rsidRPr="0040366A">
        <w:rPr>
          <w:rFonts w:cs="Arial"/>
        </w:rPr>
        <w:t xml:space="preserve">, após a atualização do cadastro; </w:t>
      </w:r>
    </w:p>
    <w:p w14:paraId="0085A4CA" w14:textId="77777777" w:rsidR="001065C9" w:rsidRPr="0040366A" w:rsidRDefault="001065C9" w:rsidP="001065C9">
      <w:pPr>
        <w:spacing w:after="120" w:line="324" w:lineRule="auto"/>
        <w:ind w:firstLine="567"/>
        <w:jc w:val="both"/>
        <w:rPr>
          <w:rFonts w:cs="Arial"/>
        </w:rPr>
      </w:pPr>
      <w:r w:rsidRPr="0040366A">
        <w:rPr>
          <w:rFonts w:cs="Arial"/>
        </w:rPr>
        <w:tab/>
      </w:r>
      <m:oMath>
        <m:sSubSup>
          <m:sSubSupPr>
            <m:ctrlPr>
              <w:rPr>
                <w:rFonts w:ascii="Cambria Math" w:hAnsi="Cambria Math" w:cs="Arial"/>
              </w:rPr>
            </m:ctrlPr>
          </m:sSubSupPr>
          <m:e>
            <m:r>
              <w:rPr>
                <w:rFonts w:ascii="Cambria Math" w:hAnsi="Cambria Math" w:cs="Arial"/>
              </w:rPr>
              <m:t>w</m:t>
            </m:r>
          </m:e>
          <m:sub>
            <m:r>
              <w:rPr>
                <w:rFonts w:ascii="Cambria Math" w:hAnsi="Cambria Math" w:cs="Arial"/>
              </w:rPr>
              <m:t>ha</m:t>
            </m:r>
          </m:sub>
          <m:sup>
            <m:r>
              <m:rPr>
                <m:sty m:val="p"/>
              </m:rPr>
              <w:rPr>
                <w:rFonts w:ascii="Cambria Math" w:hAnsi="Cambria Math" w:cs="Arial"/>
              </w:rPr>
              <m:t>'</m:t>
            </m:r>
          </m:sup>
        </m:sSubSup>
      </m:oMath>
      <w:r w:rsidRPr="0040366A">
        <w:rPr>
          <w:rFonts w:cs="Arial"/>
        </w:rPr>
        <w:tab/>
        <w:t xml:space="preserve">peso de cada empresa do estrato amostrado </w:t>
      </w:r>
      <m:oMath>
        <m:r>
          <w:rPr>
            <w:rFonts w:ascii="Cambria Math" w:hAnsi="Cambria Math" w:cs="Arial"/>
          </w:rPr>
          <m:t>ha</m:t>
        </m:r>
      </m:oMath>
      <w:r w:rsidRPr="0040366A">
        <w:rPr>
          <w:rFonts w:cs="Arial"/>
        </w:rPr>
        <w:t>, após a atualização do cadastro.,</w:t>
      </w:r>
    </w:p>
    <w:p w14:paraId="022C9C0F" w14:textId="0E3EE401" w:rsidR="001065C9" w:rsidRPr="0040366A" w:rsidRDefault="001065C9" w:rsidP="001065C9">
      <w:pPr>
        <w:spacing w:after="120" w:line="324" w:lineRule="auto"/>
        <w:ind w:firstLine="567"/>
        <w:jc w:val="both"/>
        <w:rPr>
          <w:rFonts w:cs="Arial"/>
        </w:rPr>
      </w:pPr>
    </w:p>
    <w:p w14:paraId="046B99C2" w14:textId="77777777" w:rsidR="001065C9" w:rsidRPr="0040366A" w:rsidRDefault="001065C9" w:rsidP="001065C9">
      <w:pPr>
        <w:spacing w:after="120" w:line="324" w:lineRule="auto"/>
        <w:ind w:firstLine="567"/>
        <w:jc w:val="both"/>
        <w:rPr>
          <w:rFonts w:cs="Arial"/>
        </w:rPr>
      </w:pPr>
      <w:r w:rsidRPr="0040366A">
        <w:rPr>
          <w:rFonts w:cs="Arial"/>
        </w:rPr>
        <w:t>No caso das empresas do estrato certo, o número de questionários válidos foi definido pelo número de questionários preenchidos corretamente pelas empresas respondentes e questionários imputados. Para as empresas do estrato amostrado, o número de questionários válidos foi definido pelo número de questionários preenchidos corretamente.</w:t>
      </w:r>
    </w:p>
    <w:p w14:paraId="2EF664B2" w14:textId="77777777" w:rsidR="001065C9" w:rsidRPr="0040366A" w:rsidRDefault="001065C9" w:rsidP="001065C9">
      <w:pPr>
        <w:spacing w:after="120" w:line="324" w:lineRule="auto"/>
        <w:ind w:firstLine="567"/>
        <w:jc w:val="both"/>
        <w:rPr>
          <w:rFonts w:cs="Arial"/>
        </w:rPr>
      </w:pPr>
      <w:r w:rsidRPr="0040366A">
        <w:rPr>
          <w:rFonts w:cs="Arial"/>
        </w:rPr>
        <w:t>Após a primeira etapa de ajuste, os pesos das empresas do estrato amostrado foram calibrados de modo a garantir a totalização do número de empresas e de pessoas ocupadas, por estrato amostrado, consistentes com o cadastro básico de seleção atualizado.</w:t>
      </w:r>
    </w:p>
    <w:p w14:paraId="33FAE297" w14:textId="77777777" w:rsidR="001065C9" w:rsidRPr="0040366A" w:rsidRDefault="001065C9" w:rsidP="001065C9">
      <w:pPr>
        <w:spacing w:after="120" w:line="324" w:lineRule="auto"/>
        <w:ind w:firstLine="567"/>
        <w:jc w:val="both"/>
        <w:rPr>
          <w:rFonts w:cs="Arial"/>
        </w:rPr>
      </w:pPr>
      <w:r w:rsidRPr="0040366A">
        <w:rPr>
          <w:rFonts w:cs="Arial"/>
        </w:rPr>
        <w:t xml:space="preserve">Na </w:t>
      </w:r>
      <w:proofErr w:type="spellStart"/>
      <w:r w:rsidRPr="0040366A">
        <w:rPr>
          <w:rFonts w:cs="Arial"/>
        </w:rPr>
        <w:t>Pintec</w:t>
      </w:r>
      <w:proofErr w:type="spellEnd"/>
      <w:r w:rsidRPr="0040366A">
        <w:rPr>
          <w:rFonts w:cs="Arial"/>
        </w:rPr>
        <w:t xml:space="preserve"> Semestral, normalmente são calculadas estimativas de totais e razões entre totais de algumas variáveis. O estimador dos totais populacionais é o estimador de Horvitz-Thompson. Para o cálculo das estimativas de total e de razão, bem como suas respectivas medidas de precisão, foram utilizados os programas de computador SAS e SUDAAN (SHAH et al., 1995, 2001).</w:t>
      </w:r>
    </w:p>
    <w:p w14:paraId="3D81DA7F" w14:textId="13413AD4" w:rsidR="002B3F89" w:rsidRPr="002B3F89" w:rsidRDefault="002B3F89" w:rsidP="002B3F89">
      <w:pPr>
        <w:suppressAutoHyphens w:val="0"/>
        <w:spacing w:line="360" w:lineRule="auto"/>
        <w:ind w:firstLine="567"/>
        <w:jc w:val="both"/>
        <w:rPr>
          <w:rFonts w:cs="Arial"/>
        </w:rPr>
      </w:pPr>
    </w:p>
    <w:p w14:paraId="02B9F302" w14:textId="77777777" w:rsidR="000A2FCC" w:rsidRPr="0003509D" w:rsidRDefault="000A2FCC" w:rsidP="0003509D">
      <w:pPr>
        <w:pStyle w:val="01subtitulo1"/>
      </w:pPr>
      <w:bookmarkStart w:id="32" w:name="_Toc142672263"/>
      <w:bookmarkStart w:id="33" w:name="_Toc158370339"/>
      <w:bookmarkEnd w:id="29"/>
      <w:r w:rsidRPr="0003509D">
        <w:t>Treinamento de supervisores e agentes de pesquisa</w:t>
      </w:r>
      <w:bookmarkEnd w:id="32"/>
      <w:bookmarkEnd w:id="33"/>
    </w:p>
    <w:p w14:paraId="4BBAB9D6" w14:textId="3A8A819E" w:rsidR="000A2FCC" w:rsidRPr="000A2FCC" w:rsidRDefault="000A2FCC" w:rsidP="000A2FCC">
      <w:pPr>
        <w:spacing w:after="120" w:line="324" w:lineRule="auto"/>
        <w:ind w:firstLine="567"/>
        <w:jc w:val="both"/>
        <w:textAlignment w:val="center"/>
        <w:rPr>
          <w:rFonts w:cs="Univers LT Std 55"/>
          <w:color w:val="000000"/>
        </w:rPr>
      </w:pPr>
      <w:r w:rsidRPr="000A2FCC">
        <w:rPr>
          <w:rFonts w:cs="Univers LT Std 55"/>
          <w:color w:val="000000"/>
        </w:rPr>
        <w:t xml:space="preserve">No curso da preparação para a </w:t>
      </w:r>
      <w:proofErr w:type="spellStart"/>
      <w:r w:rsidR="00220E5A" w:rsidRPr="00220E5A">
        <w:rPr>
          <w:rFonts w:cs="Arial"/>
          <w:smallCaps/>
          <w:color w:val="000000"/>
        </w:rPr>
        <w:t>Pintec</w:t>
      </w:r>
      <w:proofErr w:type="spellEnd"/>
      <w:r w:rsidRPr="000A2FCC">
        <w:rPr>
          <w:rFonts w:cs="Univers LT Std 55"/>
          <w:color w:val="000000"/>
        </w:rPr>
        <w:t xml:space="preserve"> Semestral, foram treinados supervisores e agentes de pesquisa, envolvendo o repasse do arcabouço conceitual da pesquisa, aplicação a situações concretas, técnicas de abordagem ao informante, domínio do sistema e dinâmicas de grupo. Durante o período de coleta, houve necessidade de promover algumas rodadas de conversa, objetivando reforçar os conceitos e métodos junto aos supervisores e agentes de pesquisa. </w:t>
      </w:r>
    </w:p>
    <w:p w14:paraId="32AC457B" w14:textId="31B86C2D" w:rsidR="000A2FCC" w:rsidRPr="000A2FCC" w:rsidRDefault="000A2FCC" w:rsidP="000A2FCC">
      <w:pPr>
        <w:spacing w:after="120" w:line="324" w:lineRule="auto"/>
        <w:ind w:firstLine="567"/>
        <w:jc w:val="both"/>
        <w:textAlignment w:val="center"/>
        <w:rPr>
          <w:rFonts w:cs="Univers LT Std 55"/>
          <w:color w:val="000000"/>
        </w:rPr>
      </w:pPr>
      <w:r w:rsidRPr="000A2FCC">
        <w:rPr>
          <w:rFonts w:cs="Univers LT Std 55"/>
          <w:color w:val="000000"/>
        </w:rPr>
        <w:t>Além disso, os servidores do IBGE alocados nas Superintendências Estaduais, que dão suporte às pesquisas estruturais em empresas, também foram treinados para auxiliar na busca de informantes e contatos preferenciais nas empresas da amostra.</w:t>
      </w:r>
    </w:p>
    <w:p w14:paraId="15F24A8B" w14:textId="77777777" w:rsidR="000A2FCC" w:rsidRPr="0003509D" w:rsidRDefault="000A2FCC" w:rsidP="00EC3EB6">
      <w:pPr>
        <w:pStyle w:val="01subtitulo1"/>
      </w:pPr>
      <w:bookmarkStart w:id="34" w:name="_Toc142672264"/>
      <w:bookmarkStart w:id="35" w:name="_Toc158370340"/>
      <w:r w:rsidRPr="0003509D">
        <w:lastRenderedPageBreak/>
        <w:t>Captura das informações</w:t>
      </w:r>
      <w:bookmarkEnd w:id="34"/>
      <w:bookmarkEnd w:id="35"/>
    </w:p>
    <w:p w14:paraId="0B226C39" w14:textId="37C961C8" w:rsidR="000A2FCC" w:rsidRPr="000A2FCC" w:rsidRDefault="000A2FCC" w:rsidP="000A2FCC">
      <w:pPr>
        <w:spacing w:after="120" w:line="324" w:lineRule="auto"/>
        <w:ind w:firstLine="567"/>
        <w:jc w:val="both"/>
        <w:textAlignment w:val="center"/>
        <w:rPr>
          <w:rFonts w:cs="Univers LT Std 55"/>
          <w:color w:val="000000"/>
        </w:rPr>
      </w:pPr>
      <w:r w:rsidRPr="000A2FCC">
        <w:rPr>
          <w:rFonts w:cs="Univers LT Std 55"/>
          <w:color w:val="000000"/>
        </w:rPr>
        <w:t xml:space="preserve">Em todas as sete edições da </w:t>
      </w:r>
      <w:proofErr w:type="spellStart"/>
      <w:r w:rsidR="00220E5A" w:rsidRPr="00220E5A">
        <w:rPr>
          <w:rFonts w:cs="Arial"/>
          <w:smallCaps/>
          <w:color w:val="000000"/>
        </w:rPr>
        <w:t>Pintec</w:t>
      </w:r>
      <w:proofErr w:type="spellEnd"/>
      <w:r w:rsidRPr="000A2FCC">
        <w:rPr>
          <w:rFonts w:cs="Univers LT Std 55"/>
          <w:color w:val="000000"/>
        </w:rPr>
        <w:t xml:space="preserve"> </w:t>
      </w:r>
      <w:r w:rsidR="00F028C9">
        <w:rPr>
          <w:rFonts w:cs="Univers LT Std 55"/>
          <w:color w:val="000000"/>
        </w:rPr>
        <w:t>trienal</w:t>
      </w:r>
      <w:r w:rsidRPr="000A2FCC">
        <w:rPr>
          <w:rFonts w:cs="Univers LT Std 55"/>
          <w:color w:val="000000"/>
        </w:rPr>
        <w:t>, a coleta das informações foi primordialmente realizada através de um sistema de entrevistas assistidas por telefone (</w:t>
      </w:r>
      <w:r w:rsidRPr="000A2FCC">
        <w:rPr>
          <w:rFonts w:cs="Univers LT Std 55"/>
          <w:i/>
          <w:iCs/>
          <w:color w:val="000000"/>
        </w:rPr>
        <w:t>Computer-</w:t>
      </w:r>
      <w:proofErr w:type="spellStart"/>
      <w:r w:rsidRPr="000A2FCC">
        <w:rPr>
          <w:rFonts w:cs="Univers LT Std 55"/>
          <w:i/>
          <w:iCs/>
          <w:color w:val="000000"/>
        </w:rPr>
        <w:t>assisted</w:t>
      </w:r>
      <w:proofErr w:type="spellEnd"/>
      <w:r w:rsidRPr="000A2FCC">
        <w:rPr>
          <w:rFonts w:cs="Univers LT Std 55"/>
          <w:i/>
          <w:iCs/>
          <w:color w:val="000000"/>
        </w:rPr>
        <w:t xml:space="preserve"> </w:t>
      </w:r>
      <w:proofErr w:type="spellStart"/>
      <w:r w:rsidRPr="000A2FCC">
        <w:rPr>
          <w:rFonts w:cs="Univers LT Std 55"/>
          <w:i/>
          <w:iCs/>
          <w:color w:val="000000"/>
        </w:rPr>
        <w:t>Telephone</w:t>
      </w:r>
      <w:proofErr w:type="spellEnd"/>
      <w:r w:rsidRPr="000A2FCC">
        <w:rPr>
          <w:rFonts w:cs="Univers LT Std 55"/>
          <w:i/>
          <w:iCs/>
          <w:color w:val="000000"/>
        </w:rPr>
        <w:t xml:space="preserve"> </w:t>
      </w:r>
      <w:proofErr w:type="spellStart"/>
      <w:r w:rsidRPr="000A2FCC">
        <w:rPr>
          <w:rFonts w:cs="Univers LT Std 55"/>
          <w:i/>
          <w:iCs/>
          <w:color w:val="000000"/>
        </w:rPr>
        <w:t>Interviewing</w:t>
      </w:r>
      <w:proofErr w:type="spellEnd"/>
      <w:r w:rsidRPr="000A2FCC">
        <w:rPr>
          <w:rFonts w:cs="Univers LT Std 55"/>
          <w:color w:val="000000"/>
        </w:rPr>
        <w:t xml:space="preserve"> – CATI), utilizado tanto para a identificação do informante de cada empresa da amostra – primeira etapa da pesquisa – quanto para recebimento efetivo de entrada de dados inteligentes, que garantiram a consistência mínima das informações solicitadas. Até então a coleta realizada por telefone conferia vantagens à pesquisa não apenas na uniformidade do entendimento dos principais conceitos e definições utilizados na pesquisa, como também no custo, agilidade, qualidade e flexibilidade para correção dos dados. </w:t>
      </w:r>
    </w:p>
    <w:p w14:paraId="429E8340" w14:textId="2AA616F2" w:rsidR="000A2FCC" w:rsidRPr="000A2FCC" w:rsidRDefault="000A2FCC" w:rsidP="000A2FCC">
      <w:pPr>
        <w:spacing w:after="120" w:line="324" w:lineRule="auto"/>
        <w:ind w:firstLine="567"/>
        <w:jc w:val="both"/>
        <w:textAlignment w:val="center"/>
        <w:rPr>
          <w:rFonts w:cs="Univers LT Std 55"/>
          <w:color w:val="000000"/>
        </w:rPr>
      </w:pPr>
      <w:r w:rsidRPr="09072EDB">
        <w:rPr>
          <w:rFonts w:cs="Univers LT Std 55"/>
          <w:color w:val="000000" w:themeColor="text1"/>
        </w:rPr>
        <w:t>Entretanto, este modelo de coleta com preenchimento do questionário através de entrevistas por telefone assistidas pelo uso de um sistema informático tem se mostrado cada vez mais difícil de ser utilizado, trazendo desafios para a equipe, uma vez que os informantes têm apresentado dificuldades de disponibilidade de tempo para preenchimento de um questionário longo por telefone, muitas vezes preferindo enviar ao IBGE o questionário preenchido em um documento editável em word, que precisava ser digitado em sua íntegra no sistema pela equipe de coleta.</w:t>
      </w:r>
    </w:p>
    <w:p w14:paraId="561DFF19" w14:textId="50E908CA" w:rsidR="000A2FCC" w:rsidRPr="000A2FCC" w:rsidRDefault="000A2FCC" w:rsidP="000A2FCC">
      <w:pPr>
        <w:spacing w:after="120" w:line="324" w:lineRule="auto"/>
        <w:ind w:firstLine="567"/>
        <w:jc w:val="both"/>
        <w:textAlignment w:val="center"/>
        <w:rPr>
          <w:rFonts w:cs="Univers LT Std 55"/>
          <w:color w:val="000000"/>
        </w:rPr>
      </w:pPr>
      <w:r w:rsidRPr="000A2FCC">
        <w:rPr>
          <w:rFonts w:cs="Univers LT Std 55"/>
          <w:color w:val="000000"/>
        </w:rPr>
        <w:t xml:space="preserve">Nesse novo cenário, a </w:t>
      </w:r>
      <w:proofErr w:type="spellStart"/>
      <w:r w:rsidR="00220E5A" w:rsidRPr="00220E5A">
        <w:rPr>
          <w:rFonts w:cs="Arial"/>
          <w:smallCaps/>
          <w:color w:val="000000"/>
        </w:rPr>
        <w:t>Pintec</w:t>
      </w:r>
      <w:proofErr w:type="spellEnd"/>
      <w:r w:rsidRPr="000A2FCC">
        <w:rPr>
          <w:rFonts w:cs="Univers LT Std 55"/>
          <w:color w:val="000000"/>
        </w:rPr>
        <w:t xml:space="preserve"> Semestral inaugura um novo modelo de coleta híbrido que misturará o modelo CATI de abordagem ao modelo CASI (</w:t>
      </w:r>
      <w:r w:rsidRPr="000A2FCC">
        <w:rPr>
          <w:rFonts w:cs="Univers LT Std 55"/>
          <w:i/>
          <w:iCs/>
          <w:color w:val="000000"/>
        </w:rPr>
        <w:t xml:space="preserve">Computer </w:t>
      </w:r>
      <w:proofErr w:type="spellStart"/>
      <w:r w:rsidRPr="000A2FCC">
        <w:rPr>
          <w:rFonts w:cs="Univers LT Std 55"/>
          <w:i/>
          <w:iCs/>
          <w:color w:val="000000"/>
        </w:rPr>
        <w:t>Assisted</w:t>
      </w:r>
      <w:proofErr w:type="spellEnd"/>
      <w:r w:rsidRPr="000A2FCC">
        <w:rPr>
          <w:rFonts w:cs="Univers LT Std 55"/>
          <w:i/>
          <w:iCs/>
          <w:color w:val="000000"/>
        </w:rPr>
        <w:t xml:space="preserve"> Self-</w:t>
      </w:r>
      <w:proofErr w:type="spellStart"/>
      <w:r w:rsidRPr="000A2FCC">
        <w:rPr>
          <w:rFonts w:cs="Univers LT Std 55"/>
          <w:i/>
          <w:iCs/>
          <w:color w:val="000000"/>
        </w:rPr>
        <w:t>interviewing</w:t>
      </w:r>
      <w:proofErr w:type="spellEnd"/>
      <w:r w:rsidRPr="000A2FCC">
        <w:rPr>
          <w:rFonts w:cs="Univers LT Std 55"/>
          <w:color w:val="000000"/>
        </w:rPr>
        <w:t>) de preenchimento. Este modelo pode ser apresentado nas etapas</w:t>
      </w:r>
      <w:r>
        <w:rPr>
          <w:rFonts w:cs="Univers LT Std 55"/>
          <w:color w:val="000000"/>
        </w:rPr>
        <w:t xml:space="preserve"> detalhadas adiante.</w:t>
      </w:r>
    </w:p>
    <w:p w14:paraId="57D03B8C" w14:textId="65C379D4" w:rsidR="000A2FCC" w:rsidRPr="000A2FCC" w:rsidRDefault="000A2FCC" w:rsidP="000A2FCC">
      <w:pPr>
        <w:pStyle w:val="PargrafodaLista"/>
        <w:numPr>
          <w:ilvl w:val="0"/>
          <w:numId w:val="19"/>
        </w:numPr>
        <w:spacing w:after="120" w:line="324" w:lineRule="auto"/>
        <w:ind w:left="0" w:firstLine="360"/>
        <w:jc w:val="both"/>
        <w:textAlignment w:val="center"/>
        <w:rPr>
          <w:rFonts w:cs="Univers LT Std 55"/>
          <w:color w:val="000000"/>
        </w:rPr>
      </w:pPr>
      <w:proofErr w:type="spellStart"/>
      <w:r w:rsidRPr="000A2FCC">
        <w:rPr>
          <w:rFonts w:cs="Univers LT Std 55"/>
          <w:b/>
          <w:bCs/>
          <w:color w:val="000000"/>
        </w:rPr>
        <w:t>Pré</w:t>
      </w:r>
      <w:proofErr w:type="spellEnd"/>
      <w:r w:rsidRPr="000A2FCC">
        <w:rPr>
          <w:rFonts w:cs="Univers LT Std 55"/>
          <w:b/>
          <w:bCs/>
          <w:color w:val="000000"/>
        </w:rPr>
        <w:t>-coleta:</w:t>
      </w:r>
      <w:r w:rsidRPr="000A2FCC">
        <w:rPr>
          <w:rFonts w:cs="Univers LT Std 55"/>
          <w:color w:val="000000"/>
        </w:rPr>
        <w:t xml:space="preserve"> o sistema CATI </w:t>
      </w:r>
      <w:r w:rsidR="0048647D">
        <w:rPr>
          <w:rFonts w:cs="Univers LT Std 55"/>
          <w:color w:val="000000"/>
        </w:rPr>
        <w:t>é</w:t>
      </w:r>
      <w:r w:rsidRPr="000A2FCC">
        <w:rPr>
          <w:rFonts w:cs="Univers LT Std 55"/>
          <w:color w:val="000000"/>
        </w:rPr>
        <w:t xml:space="preserve"> utilizado pelo Centro de Entrevistas Telefônicas Assistidas por Computador – CETAC, localizada no Rio de Janeiro, que continua atuando na abordagem e identificação do informante ideal para a pesquisa. Uma vez identificado o informante e feita a apresentação da pesquisa, um </w:t>
      </w:r>
      <w:r w:rsidRPr="0065043B">
        <w:rPr>
          <w:rFonts w:cs="Univers LT Std 55"/>
          <w:i/>
          <w:iCs/>
          <w:color w:val="000000"/>
        </w:rPr>
        <w:t>link</w:t>
      </w:r>
      <w:r w:rsidRPr="000A2FCC">
        <w:rPr>
          <w:rFonts w:cs="Univers LT Std 55"/>
          <w:color w:val="000000"/>
        </w:rPr>
        <w:t xml:space="preserve"> </w:t>
      </w:r>
      <w:r w:rsidR="0048647D">
        <w:rPr>
          <w:rFonts w:cs="Univers LT Std 55"/>
          <w:color w:val="000000"/>
        </w:rPr>
        <w:t>é</w:t>
      </w:r>
      <w:r w:rsidRPr="000A2FCC">
        <w:rPr>
          <w:rFonts w:cs="Univers LT Std 55"/>
          <w:color w:val="000000"/>
        </w:rPr>
        <w:t xml:space="preserve"> enviado para que o próprio informante faça o preenchimento das informações;</w:t>
      </w:r>
    </w:p>
    <w:p w14:paraId="6A893F0D" w14:textId="47884600" w:rsidR="000A2FCC" w:rsidRPr="000A2FCC" w:rsidRDefault="000A2FCC" w:rsidP="000A2FCC">
      <w:pPr>
        <w:pStyle w:val="PargrafodaLista"/>
        <w:numPr>
          <w:ilvl w:val="0"/>
          <w:numId w:val="19"/>
        </w:numPr>
        <w:spacing w:after="120" w:line="324" w:lineRule="auto"/>
        <w:ind w:left="0" w:firstLine="360"/>
        <w:jc w:val="both"/>
        <w:textAlignment w:val="center"/>
        <w:rPr>
          <w:rFonts w:cs="Univers LT Std 55"/>
          <w:color w:val="000000"/>
        </w:rPr>
      </w:pPr>
      <w:r w:rsidRPr="000A2FCC">
        <w:rPr>
          <w:rFonts w:cs="Univers LT Std 55"/>
          <w:b/>
          <w:bCs/>
          <w:color w:val="000000"/>
        </w:rPr>
        <w:t>Coleta:</w:t>
      </w:r>
      <w:r w:rsidRPr="000A2FCC">
        <w:rPr>
          <w:rFonts w:cs="Univers LT Std 55"/>
          <w:color w:val="000000"/>
        </w:rPr>
        <w:t xml:space="preserve"> recebido o </w:t>
      </w:r>
      <w:r w:rsidRPr="00194A74">
        <w:rPr>
          <w:rFonts w:cs="Univers LT Std 55"/>
          <w:i/>
          <w:iCs/>
          <w:color w:val="000000"/>
        </w:rPr>
        <w:t>link</w:t>
      </w:r>
      <w:r w:rsidRPr="000A2FCC">
        <w:rPr>
          <w:rFonts w:cs="Univers LT Std 55"/>
          <w:color w:val="000000"/>
        </w:rPr>
        <w:t xml:space="preserve"> com as instruções de acesso ao sistema, o informante </w:t>
      </w:r>
      <w:r w:rsidR="0048647D">
        <w:rPr>
          <w:rFonts w:cs="Univers LT Std 55"/>
          <w:color w:val="000000"/>
        </w:rPr>
        <w:t>se torna</w:t>
      </w:r>
      <w:r w:rsidRPr="000A2FCC">
        <w:rPr>
          <w:rFonts w:cs="Univers LT Std 55"/>
          <w:color w:val="000000"/>
        </w:rPr>
        <w:t xml:space="preserve"> o principal responsável pelo preenchimento das informações solicitadas na pesquisa. Uma vez que o preenchimento do questionário não é mais assistido pelo agente de pesquisa do CETAC, um conjunto de mecanismos de ajuda está disponível para consulta durante o autopreenchimento. Estes mecanismos vão desde conceitos e definições básicas da pesquisa até exemplos específicos das variáveis selecionadas. Caso ainda não se sinta apto ao realizar o autopreenchimento, o informante poderá entrar em contato com os agentes de pesquisa do CETAC</w:t>
      </w:r>
      <w:r w:rsidR="0048647D">
        <w:rPr>
          <w:rFonts w:cs="Univers LT Std 55"/>
          <w:color w:val="000000"/>
        </w:rPr>
        <w:t>,</w:t>
      </w:r>
      <w:r w:rsidRPr="000A2FCC">
        <w:rPr>
          <w:rFonts w:cs="Univers LT Std 55"/>
          <w:color w:val="000000"/>
        </w:rPr>
        <w:t xml:space="preserve"> seja para dirimir dúvidas pontuais seja para solicitar o preenchimento assistido</w:t>
      </w:r>
      <w:r>
        <w:rPr>
          <w:rFonts w:cs="Univers LT Std 55"/>
          <w:color w:val="000000"/>
        </w:rPr>
        <w:t>; e</w:t>
      </w:r>
    </w:p>
    <w:p w14:paraId="2E44C3B8" w14:textId="7770A986" w:rsidR="000A2FCC" w:rsidRPr="009B44CF" w:rsidRDefault="000A2FCC" w:rsidP="000A2FCC">
      <w:pPr>
        <w:pStyle w:val="PargrafodaLista"/>
        <w:numPr>
          <w:ilvl w:val="0"/>
          <w:numId w:val="19"/>
        </w:numPr>
        <w:spacing w:after="120" w:line="324" w:lineRule="auto"/>
        <w:ind w:left="0" w:firstLine="360"/>
        <w:jc w:val="both"/>
        <w:textAlignment w:val="center"/>
        <w:rPr>
          <w:rFonts w:cs="Univers LT Std 55"/>
          <w:color w:val="000000"/>
        </w:rPr>
      </w:pPr>
      <w:proofErr w:type="spellStart"/>
      <w:r w:rsidRPr="749462FF">
        <w:rPr>
          <w:rFonts w:cs="Univers LT Std 55"/>
          <w:b/>
          <w:color w:val="000000" w:themeColor="text1"/>
        </w:rPr>
        <w:t>Rechamada</w:t>
      </w:r>
      <w:proofErr w:type="spellEnd"/>
      <w:r w:rsidR="009B44CF" w:rsidRPr="009B44CF">
        <w:rPr>
          <w:rFonts w:cs="Univers LT Std 55"/>
          <w:color w:val="000000" w:themeColor="text1"/>
        </w:rPr>
        <w:t>:</w:t>
      </w:r>
      <w:r w:rsidRPr="749462FF">
        <w:rPr>
          <w:rFonts w:cs="Univers LT Std 55"/>
          <w:color w:val="000000" w:themeColor="text1"/>
        </w:rPr>
        <w:t xml:space="preserve"> nesta etapa, o agente de pesquisa </w:t>
      </w:r>
      <w:r w:rsidR="0048647D" w:rsidRPr="749462FF">
        <w:rPr>
          <w:rFonts w:cs="Univers LT Std 55"/>
          <w:color w:val="000000" w:themeColor="text1"/>
        </w:rPr>
        <w:t>aciona novamente os informantes</w:t>
      </w:r>
      <w:r w:rsidRPr="749462FF">
        <w:rPr>
          <w:rFonts w:cs="Univers LT Std 55"/>
          <w:color w:val="000000" w:themeColor="text1"/>
        </w:rPr>
        <w:t xml:space="preserve"> tanto para cobranças de informações e preenchimentos faltantes</w:t>
      </w:r>
      <w:r w:rsidR="76822444" w:rsidRPr="749462FF">
        <w:rPr>
          <w:rFonts w:cs="Univers LT Std 55"/>
          <w:color w:val="000000" w:themeColor="text1"/>
        </w:rPr>
        <w:t>,</w:t>
      </w:r>
      <w:r w:rsidRPr="749462FF">
        <w:rPr>
          <w:rFonts w:cs="Univers LT Std 55"/>
          <w:color w:val="000000" w:themeColor="text1"/>
        </w:rPr>
        <w:t xml:space="preserve"> quanto para sanar dúvidas e inconsistências observadas pelo autopreenchimento da pesquisa.</w:t>
      </w:r>
    </w:p>
    <w:p w14:paraId="45A83259" w14:textId="77777777" w:rsidR="009B44CF" w:rsidRPr="000A2FCC" w:rsidRDefault="009B44CF" w:rsidP="009B44CF">
      <w:pPr>
        <w:pStyle w:val="PargrafodaLista"/>
        <w:spacing w:after="120" w:line="324" w:lineRule="auto"/>
        <w:ind w:left="360"/>
        <w:jc w:val="both"/>
        <w:textAlignment w:val="center"/>
        <w:rPr>
          <w:rFonts w:cs="Univers LT Std 55"/>
          <w:color w:val="000000"/>
        </w:rPr>
      </w:pPr>
    </w:p>
    <w:p w14:paraId="1F153633" w14:textId="77777777" w:rsidR="000A2FCC" w:rsidRPr="00421387" w:rsidRDefault="000A2FCC" w:rsidP="00421387">
      <w:pPr>
        <w:pStyle w:val="01subtitulo1"/>
      </w:pPr>
      <w:bookmarkStart w:id="36" w:name="_Toc142672265"/>
      <w:bookmarkStart w:id="37" w:name="_Toc158370341"/>
      <w:r w:rsidRPr="000A2FCC">
        <w:lastRenderedPageBreak/>
        <w:t>Disseminação dos resultados</w:t>
      </w:r>
      <w:bookmarkEnd w:id="36"/>
      <w:bookmarkEnd w:id="37"/>
    </w:p>
    <w:p w14:paraId="0D76145D" w14:textId="4D87389D" w:rsidR="008800F8" w:rsidRPr="008800F8" w:rsidRDefault="000A2FCC" w:rsidP="004B2FF6">
      <w:pPr>
        <w:spacing w:after="120" w:line="324" w:lineRule="auto"/>
        <w:ind w:firstLine="567"/>
        <w:jc w:val="both"/>
        <w:textAlignment w:val="center"/>
        <w:rPr>
          <w:rFonts w:cs="Univers LT Std 55"/>
          <w:color w:val="000000"/>
        </w:rPr>
      </w:pPr>
      <w:r w:rsidRPr="004B2FF6">
        <w:rPr>
          <w:rFonts w:cs="Univers LT Std 55"/>
          <w:color w:val="000000"/>
        </w:rPr>
        <w:t xml:space="preserve">O desenho amostral da pesquisa permite estimativas das variáveis pesquisadas no nível de divisão da classificação (dois dígitos da CNAE 2.0) e para faixas de pessoal ocupado, conforme apresentado no plano tabular divulgado no portal do IBGE. </w:t>
      </w:r>
      <w:r w:rsidR="008800F8" w:rsidRPr="004B2FF6">
        <w:rPr>
          <w:rFonts w:cs="Univers LT Std 55"/>
          <w:color w:val="000000"/>
        </w:rPr>
        <w:t>A única exceção é a tabela referente aos resultados da avaliação dos instrumentos públicos de apoio à inovação, que estão divulgados por instrumento.</w:t>
      </w:r>
    </w:p>
    <w:p w14:paraId="518D6FF5" w14:textId="77480ECA" w:rsidR="000A2FCC" w:rsidRDefault="000A2FCC" w:rsidP="000A2FCC">
      <w:pPr>
        <w:spacing w:after="120" w:line="324" w:lineRule="auto"/>
        <w:ind w:firstLine="567"/>
        <w:jc w:val="both"/>
        <w:textAlignment w:val="center"/>
      </w:pPr>
      <w:r w:rsidRPr="000A2FCC">
        <w:rPr>
          <w:rFonts w:cs="Univers LT Std 55"/>
          <w:color w:val="000000"/>
        </w:rPr>
        <w:t xml:space="preserve">Dessa forma, as solicitações de tabulações customizadas pelos usuários não devem envolver níveis de desagregação setorial, regional e/ou de porte inferiores aos já disseminados. Em caso de interesse em filtros específicos nas tabelas, é possível solicitar tabulações especiais da pesquisa através do </w:t>
      </w:r>
      <w:r w:rsidRPr="00194A74">
        <w:rPr>
          <w:rFonts w:cs="Univers LT Std 55"/>
          <w:i/>
          <w:iCs/>
          <w:color w:val="000000"/>
        </w:rPr>
        <w:t>link</w:t>
      </w:r>
      <w:r w:rsidRPr="000A2FCC">
        <w:rPr>
          <w:rFonts w:cs="Univers LT Std 55"/>
          <w:color w:val="000000"/>
        </w:rPr>
        <w:t xml:space="preserve"> &lt;https://www.gov.br/pt-br/servicos/solicitar-tabulacao-especial&gt;.</w:t>
      </w:r>
      <w:r w:rsidR="009D0772">
        <w:rPr>
          <w:rFonts w:cs="Univers LT Std 55"/>
          <w:color w:val="000000"/>
        </w:rPr>
        <w:t xml:space="preserve"> Dúvidas relacionadas a aspectos metodológic</w:t>
      </w:r>
      <w:r w:rsidR="00F411E7">
        <w:rPr>
          <w:rFonts w:cs="Univers LT Std 55"/>
          <w:color w:val="000000"/>
        </w:rPr>
        <w:t>o</w:t>
      </w:r>
      <w:r w:rsidR="009D0772">
        <w:rPr>
          <w:rFonts w:cs="Univers LT Std 55"/>
          <w:color w:val="000000"/>
        </w:rPr>
        <w:t xml:space="preserve">s da </w:t>
      </w:r>
      <w:proofErr w:type="spellStart"/>
      <w:r w:rsidR="00220E5A" w:rsidRPr="00220E5A">
        <w:rPr>
          <w:rFonts w:cs="Univers LT Std 55"/>
          <w:smallCaps/>
          <w:color w:val="000000"/>
        </w:rPr>
        <w:t>Pintec</w:t>
      </w:r>
      <w:proofErr w:type="spellEnd"/>
      <w:r w:rsidR="009D0772">
        <w:rPr>
          <w:rFonts w:cs="Univers LT Std 55"/>
          <w:color w:val="000000"/>
        </w:rPr>
        <w:t xml:space="preserve"> Semestral podem ser </w:t>
      </w:r>
      <w:r w:rsidR="009D0772">
        <w:t>endereçadas ao e-mail da pesquisa &lt;</w:t>
      </w:r>
      <w:r w:rsidR="007271FE">
        <w:t>pintec</w:t>
      </w:r>
      <w:r w:rsidR="009D0772">
        <w:t>semestral@ibge.gov.br&gt;.</w:t>
      </w:r>
    </w:p>
    <w:p w14:paraId="3A0CE185" w14:textId="77777777" w:rsidR="000A2FCC" w:rsidRPr="003067F7" w:rsidRDefault="000A2FCC" w:rsidP="003067F7">
      <w:pPr>
        <w:pStyle w:val="01subtitulo2"/>
        <w:jc w:val="left"/>
      </w:pPr>
      <w:r w:rsidRPr="003067F7">
        <w:t>Regras de arredondamento</w:t>
      </w:r>
    </w:p>
    <w:p w14:paraId="1B348B27" w14:textId="77777777" w:rsidR="000A2FCC" w:rsidRPr="000A2FCC" w:rsidRDefault="000A2FCC" w:rsidP="000A2FCC">
      <w:pPr>
        <w:spacing w:after="120" w:line="324" w:lineRule="auto"/>
        <w:ind w:firstLine="567"/>
        <w:jc w:val="both"/>
        <w:textAlignment w:val="center"/>
        <w:rPr>
          <w:rFonts w:cs="Univers LT Std 55"/>
          <w:color w:val="000000"/>
        </w:rPr>
      </w:pPr>
      <w:r w:rsidRPr="000A2FCC">
        <w:rPr>
          <w:rFonts w:cs="Univers LT Std 55"/>
          <w:color w:val="000000"/>
        </w:rPr>
        <w:t>O arredondamento das variáveis foi feito aumentando-se de uma unidade a parte inteira do total da variável, quando a parte decimal era igual ou superior a 0,5. Por esse motivo, podem ocorrer pequenas diferenças de arredondamento entre os totais apresentados e a soma das parcelas em uma mesma tabela, bem como entre os totais apresentados em tabelas com diferentes aberturas, mas que correspondem ao mesmo conjunto de unidades de investigação.</w:t>
      </w:r>
    </w:p>
    <w:p w14:paraId="49CB16DB" w14:textId="77777777" w:rsidR="000A2FCC" w:rsidRPr="000A2FCC" w:rsidRDefault="000A2FCC" w:rsidP="000A2FCC">
      <w:pPr>
        <w:spacing w:after="120" w:line="324" w:lineRule="auto"/>
        <w:ind w:firstLine="567"/>
        <w:jc w:val="both"/>
        <w:textAlignment w:val="center"/>
        <w:rPr>
          <w:rFonts w:cs="Univers LT Std 55"/>
          <w:color w:val="000000"/>
          <w:highlight w:val="green"/>
        </w:rPr>
      </w:pPr>
    </w:p>
    <w:p w14:paraId="0F38B889" w14:textId="77777777" w:rsidR="000A2FCC" w:rsidRPr="000A2FCC" w:rsidRDefault="000A2FCC" w:rsidP="000A2FCC">
      <w:pPr>
        <w:spacing w:after="120" w:line="324" w:lineRule="auto"/>
        <w:ind w:firstLine="567"/>
        <w:jc w:val="both"/>
        <w:textAlignment w:val="center"/>
        <w:rPr>
          <w:rFonts w:cs="Univers LT Std 55"/>
          <w:color w:val="000000"/>
          <w:highlight w:val="green"/>
        </w:rPr>
      </w:pPr>
      <w:r w:rsidRPr="000A2FCC">
        <w:rPr>
          <w:rFonts w:cs="Univers LT Std 55"/>
          <w:color w:val="000000"/>
          <w:highlight w:val="green"/>
        </w:rPr>
        <w:br w:type="page"/>
      </w:r>
    </w:p>
    <w:p w14:paraId="0E0C259B" w14:textId="77777777" w:rsidR="000A2FCC" w:rsidRPr="008E054F" w:rsidRDefault="000A2FCC" w:rsidP="00D05785">
      <w:pPr>
        <w:pStyle w:val="01captulo"/>
        <w:ind w:firstLine="284"/>
      </w:pPr>
      <w:bookmarkStart w:id="38" w:name="_Toc142672266"/>
      <w:bookmarkStart w:id="39" w:name="_Toc158370342"/>
      <w:r w:rsidRPr="004E6360">
        <w:lastRenderedPageBreak/>
        <w:t>Análise dos resultados</w:t>
      </w:r>
      <w:bookmarkEnd w:id="38"/>
      <w:bookmarkEnd w:id="39"/>
    </w:p>
    <w:p w14:paraId="353077DB" w14:textId="2259BFD9" w:rsidR="00CC6EB4" w:rsidRPr="00CC6EB4" w:rsidRDefault="00CC6EB4" w:rsidP="00CC6EB4">
      <w:pPr>
        <w:spacing w:after="120" w:line="324" w:lineRule="auto"/>
        <w:ind w:firstLine="567"/>
        <w:jc w:val="both"/>
        <w:rPr>
          <w:rFonts w:eastAsia="Arial" w:cs="Arial"/>
          <w:color w:val="000000" w:themeColor="text1"/>
        </w:rPr>
      </w:pPr>
      <w:r>
        <w:tab/>
      </w:r>
      <w:r w:rsidRPr="00CC6EB4">
        <w:rPr>
          <w:rFonts w:eastAsia="Arial" w:cs="Arial"/>
          <w:color w:val="000000" w:themeColor="text1"/>
        </w:rPr>
        <w:t xml:space="preserve">Em 2023, o Produto Interno Bruto (PIB) cresceu 3,2% em relação ao ano anterior, em um contexto de desaceleração do setor de serviços (2,8%), </w:t>
      </w:r>
      <w:r w:rsidR="0002251B">
        <w:rPr>
          <w:rFonts w:eastAsia="Arial" w:cs="Arial"/>
          <w:color w:val="000000" w:themeColor="text1"/>
        </w:rPr>
        <w:t>embora</w:t>
      </w:r>
      <w:r w:rsidRPr="00CC6EB4">
        <w:rPr>
          <w:rFonts w:eastAsia="Arial" w:cs="Arial"/>
          <w:color w:val="000000" w:themeColor="text1"/>
        </w:rPr>
        <w:t xml:space="preserve"> tenha havido leve aceleração do ritmo agregado de crescimento. O principal destaque do período foi a Agropecuária, com expansão expressiva de 16,3%, enquanto a Indústria registrou um crescimento médio de 1,7% frente a 2022. Em 2024, manteve-se a trajetória de expansão da atividade econômica, com avanço de 3,4%, porém com alteração na composição setorial do crescimento, uma vez que a Agropecuária recuou 3,2%, ao passo que os Serviços (+3,7%) e a Indústria (+3,3%) assumiram o papel central na dinâmica do PIB. O desempenho dos Serviços refletiu o aquecimento do mercado de trabalho e o aumento da massa salarial, </w:t>
      </w:r>
      <w:r w:rsidR="00117312">
        <w:rPr>
          <w:rFonts w:eastAsia="Arial" w:cs="Arial"/>
          <w:color w:val="000000" w:themeColor="text1"/>
        </w:rPr>
        <w:t>enquanto</w:t>
      </w:r>
      <w:r w:rsidRPr="00CC6EB4">
        <w:rPr>
          <w:rFonts w:eastAsia="Arial" w:cs="Arial"/>
          <w:color w:val="000000" w:themeColor="text1"/>
        </w:rPr>
        <w:t xml:space="preserve"> a Indústria foi impulsionada pela expansão da demanda doméstica, ainda que parcialmente suprida por importações.</w:t>
      </w:r>
    </w:p>
    <w:p w14:paraId="620845F4" w14:textId="11549902" w:rsidR="000368BB" w:rsidRPr="00895E77" w:rsidRDefault="00BE1D59" w:rsidP="000368BB">
      <w:pPr>
        <w:spacing w:after="120" w:line="324" w:lineRule="auto"/>
        <w:ind w:firstLine="567"/>
        <w:jc w:val="both"/>
      </w:pPr>
      <w:r>
        <w:t>Pela ótica da demanda</w:t>
      </w:r>
      <w:r w:rsidR="000368BB" w:rsidRPr="000368BB">
        <w:t>, a Formação Bruta de Capital Fixo (FBCF), indicador associado à ampliação da capacidade produtiva da economia, apresentou</w:t>
      </w:r>
      <w:r w:rsidR="006E78E6">
        <w:t xml:space="preserve"> uma</w:t>
      </w:r>
      <w:r w:rsidR="000368BB" w:rsidRPr="000368BB">
        <w:t xml:space="preserve"> retração de 3,0% em 2023, após </w:t>
      </w:r>
      <w:r w:rsidR="005414D1">
        <w:t xml:space="preserve">uma </w:t>
      </w:r>
      <w:r w:rsidR="000368BB" w:rsidRPr="000368BB">
        <w:t>trajetória marcada por oscilações ao longo do ano. Como reflexo desse desempenho, a taxa de investimento encerrou 2023 em 16,4% do PIB, abaixo do observado em 2022, evidenciando</w:t>
      </w:r>
      <w:r w:rsidR="00E267A6">
        <w:t xml:space="preserve"> a</w:t>
      </w:r>
      <w:r w:rsidR="000368BB" w:rsidRPr="000368BB">
        <w:t xml:space="preserve"> perda de dinamismo na acumulação de capital. </w:t>
      </w:r>
      <w:r w:rsidR="00BA0C3D">
        <w:t>Contudo, e</w:t>
      </w:r>
      <w:r w:rsidR="000368BB" w:rsidRPr="000368BB">
        <w:t>m 2024, observ</w:t>
      </w:r>
      <w:r w:rsidR="006E78E6">
        <w:t>ou</w:t>
      </w:r>
      <w:r w:rsidR="000368BB" w:rsidRPr="000368BB">
        <w:t xml:space="preserve">-se </w:t>
      </w:r>
      <w:r w:rsidR="00BA0C3D">
        <w:t xml:space="preserve">a </w:t>
      </w:r>
      <w:r w:rsidR="000368BB" w:rsidRPr="000368BB">
        <w:t xml:space="preserve">inflexão nesse movimento, com crescimento expressivo de 7,3% da FBCF e </w:t>
      </w:r>
      <w:r w:rsidR="003C7291">
        <w:t xml:space="preserve">a </w:t>
      </w:r>
      <w:r w:rsidR="000368BB" w:rsidRPr="000368BB">
        <w:t>elevação da taxa de investimento para 17,0% do</w:t>
      </w:r>
      <w:r w:rsidR="000368BB" w:rsidRPr="004E1C10">
        <w:t xml:space="preserve"> PIB, superando o patamar registrado no ano anterior. </w:t>
      </w:r>
      <w:r w:rsidR="00184FEB">
        <w:t>Destaca</w:t>
      </w:r>
      <w:r w:rsidR="000368BB">
        <w:t xml:space="preserve">-se que </w:t>
      </w:r>
      <w:r w:rsidR="000368BB" w:rsidRPr="009D1684">
        <w:t>a inovação representa uma categoria específica de investimento, embora envolva risco potencialmente mais elevado.</w:t>
      </w:r>
    </w:p>
    <w:p w14:paraId="07927038" w14:textId="41DBBD2C" w:rsidR="00D85137" w:rsidRPr="00BB147B" w:rsidRDefault="007D21AF" w:rsidP="00147977">
      <w:pPr>
        <w:spacing w:after="120" w:line="324" w:lineRule="auto"/>
        <w:ind w:firstLine="567"/>
        <w:jc w:val="both"/>
      </w:pPr>
      <w:r>
        <w:t xml:space="preserve">Considerando que o ambiente macroeconômico </w:t>
      </w:r>
      <w:r w:rsidR="0069051C">
        <w:t xml:space="preserve">influencia as decisões das empresas </w:t>
      </w:r>
      <w:r w:rsidR="00F71DEE">
        <w:t>quanto à</w:t>
      </w:r>
      <w:r>
        <w:t xml:space="preserve"> inovação e </w:t>
      </w:r>
      <w:r w:rsidR="00F71DEE">
        <w:t>à realização de</w:t>
      </w:r>
      <w:r>
        <w:t xml:space="preserve"> dispêndios em P&amp;D, a inflação e a taxa de juros afeta</w:t>
      </w:r>
      <w:r w:rsidR="00F71DEE">
        <w:t>m</w:t>
      </w:r>
      <w:r>
        <w:t xml:space="preserve"> diretamente os custos, a demanda e as condições de financiamento. </w:t>
      </w:r>
      <w:r w:rsidR="00175CF5" w:rsidRPr="00BB147B">
        <w:t xml:space="preserve">Em 2024, </w:t>
      </w:r>
      <w:r w:rsidR="006F7E0C">
        <w:t>a</w:t>
      </w:r>
      <w:r w:rsidR="00175CF5" w:rsidRPr="00BB147B">
        <w:t xml:space="preserve"> inflação brasileira, medida pelo Índice Nacional de Preços ao Consumidor Amplo (IPCA), acumulou alta de 4,8% em doze meses, superando o centro da meta definido em 3,0% pelo Conselho Monetário Nacional (CMN)</w:t>
      </w:r>
      <w:r w:rsidR="005428C2" w:rsidRPr="00BB147B">
        <w:rPr>
          <w:rStyle w:val="Refdenotaderodap"/>
        </w:rPr>
        <w:footnoteReference w:id="9"/>
      </w:r>
      <w:r w:rsidR="00175CF5" w:rsidRPr="00BB147B">
        <w:t>. Entre os determinantes para o aumento da inflação, destaca</w:t>
      </w:r>
      <w:r w:rsidR="007508CA">
        <w:t>ra</w:t>
      </w:r>
      <w:r w:rsidR="00175CF5" w:rsidRPr="00BB147B">
        <w:t>m-se os ajustes de 8,4% dos alimentos no domicílio, 5,2% dos bens e serviços administrados e 4,7% dos serviços livres</w:t>
      </w:r>
      <w:r w:rsidR="005428C2" w:rsidRPr="00BB147B">
        <w:rPr>
          <w:rStyle w:val="Refdenotaderodap"/>
        </w:rPr>
        <w:footnoteReference w:id="10"/>
      </w:r>
      <w:r w:rsidR="00175CF5" w:rsidRPr="00BB147B">
        <w:t xml:space="preserve">. </w:t>
      </w:r>
      <w:r w:rsidR="00526CCA">
        <w:t xml:space="preserve">No mesmo </w:t>
      </w:r>
      <w:r w:rsidR="00CB0B5D">
        <w:t>período</w:t>
      </w:r>
      <w:r w:rsidR="00526CCA">
        <w:t>, a</w:t>
      </w:r>
      <w:r w:rsidR="00175CF5" w:rsidRPr="00BB147B">
        <w:t xml:space="preserve"> taxa Selic, que consiste na taxa básica de juros da economia, encerrou o ano em 12,1% acima do registrado no ano anterior (11,6%)</w:t>
      </w:r>
      <w:r w:rsidR="005428C2" w:rsidRPr="00BB147B">
        <w:rPr>
          <w:rStyle w:val="Refdenotaderodap"/>
        </w:rPr>
        <w:footnoteReference w:id="11"/>
      </w:r>
      <w:r w:rsidR="00175CF5" w:rsidRPr="00BB147B">
        <w:t>.</w:t>
      </w:r>
      <w:r w:rsidR="00D55A8F">
        <w:t xml:space="preserve"> </w:t>
      </w:r>
    </w:p>
    <w:p w14:paraId="59AEC66A" w14:textId="53D1473A" w:rsidR="005E020C" w:rsidRDefault="005E020C" w:rsidP="005E020C">
      <w:pPr>
        <w:spacing w:after="120" w:line="324" w:lineRule="auto"/>
        <w:ind w:firstLine="567"/>
        <w:jc w:val="both"/>
      </w:pPr>
      <w:r w:rsidRPr="005E020C">
        <w:lastRenderedPageBreak/>
        <w:t>A taxa de câmbio exerceu papel relevante na dinâmica macroeconômica em 2024, marcada pela depreciação nominal do real frente ao dólar, que passou de R$ 4,99 em 2023 para R$ 5,39 em 2024</w:t>
      </w:r>
      <w:r w:rsidR="007626DE">
        <w:rPr>
          <w:rStyle w:val="Refdenotaderodap"/>
        </w:rPr>
        <w:footnoteReference w:id="12"/>
      </w:r>
      <w:r w:rsidRPr="005E020C">
        <w:t>. Nesse contexto, a balança comercial brasileira registrou superávit nominal de US$ 74,2 bilhões, configurando o segundo melhor resultado da série histórica, embora tenha havido uma redução de 25,0% em relação a 2023. Em 2024, as exportações alcançaram US$ 337,0 bilhões, uma queda de aproximadamente 0,8% em comparação com o ano anterior. As importações, por sua vez, somaram cerca de US$ 262,9 bilhões, apresentando um crescimento em torno de 9,2% em relação a 2023</w:t>
      </w:r>
      <w:r w:rsidR="004A37FA">
        <w:rPr>
          <w:rStyle w:val="Refdenotaderodap"/>
        </w:rPr>
        <w:footnoteReference w:id="13"/>
      </w:r>
      <w:r w:rsidRPr="005E020C">
        <w:t>.</w:t>
      </w:r>
      <w:r w:rsidR="008F3E11">
        <w:t xml:space="preserve"> </w:t>
      </w:r>
      <w:r w:rsidR="00D05A42" w:rsidRPr="00D05A42">
        <w:t xml:space="preserve">Assim, a dinâmica cambial e comercial </w:t>
      </w:r>
      <w:r w:rsidR="00112D21">
        <w:t>pode</w:t>
      </w:r>
      <w:r w:rsidR="00D05A42" w:rsidRPr="00D05A42">
        <w:t xml:space="preserve"> fornece</w:t>
      </w:r>
      <w:r w:rsidR="00112D21">
        <w:t>r</w:t>
      </w:r>
      <w:r w:rsidR="00D05A42" w:rsidRPr="00D05A42">
        <w:t xml:space="preserve"> elementos importantes para interpretar os estímulos e as restrições enfrentados pelas empresas industriais na decisão de inovar e investir em P&amp;D.</w:t>
      </w:r>
    </w:p>
    <w:p w14:paraId="6C5F48B0" w14:textId="4D60C83D" w:rsidR="0041207C" w:rsidRPr="005E020C" w:rsidRDefault="0041207C" w:rsidP="005E020C">
      <w:pPr>
        <w:spacing w:after="120" w:line="324" w:lineRule="auto"/>
        <w:ind w:firstLine="567"/>
        <w:jc w:val="both"/>
      </w:pPr>
      <w:r w:rsidRPr="14A5B433">
        <w:rPr>
          <w:rFonts w:eastAsia="Arial" w:cs="Arial"/>
          <w:color w:val="000000" w:themeColor="text1"/>
        </w:rPr>
        <w:t xml:space="preserve">Por fim, no que se refere ao comportamento da produção industrial, mensurado pela Pesquisa Industrial Mensal – Produção Física (PIM-PF), do IBGE, que produz indicadores de curto prazo relativos ao desempenho do produto real da indústria, observa-se que, em 2024, o setor acumulou um crescimento de 3,1%, após variação de 0,1% em 2023. O resultado foi influenciado </w:t>
      </w:r>
      <w:r w:rsidR="5CBFC404" w:rsidRPr="00B8060D">
        <w:rPr>
          <w:rFonts w:eastAsia="Arial" w:cs="Arial"/>
          <w:color w:val="000000" w:themeColor="text1"/>
        </w:rPr>
        <w:t>basicamente</w:t>
      </w:r>
      <w:r w:rsidR="5CBFC404" w:rsidRPr="14A5B433">
        <w:rPr>
          <w:rFonts w:eastAsia="Arial" w:cs="Arial"/>
          <w:color w:val="000000" w:themeColor="text1"/>
        </w:rPr>
        <w:t xml:space="preserve"> </w:t>
      </w:r>
      <w:r w:rsidRPr="14A5B433">
        <w:rPr>
          <w:rFonts w:eastAsia="Arial" w:cs="Arial"/>
          <w:color w:val="000000" w:themeColor="text1"/>
        </w:rPr>
        <w:t xml:space="preserve">pela expansão das indústrias de transformação (3,7%), </w:t>
      </w:r>
      <w:r w:rsidR="2723A47F" w:rsidRPr="00552BC1">
        <w:rPr>
          <w:rFonts w:eastAsia="Arial" w:cs="Arial"/>
          <w:color w:val="000000" w:themeColor="text1"/>
        </w:rPr>
        <w:t xml:space="preserve">uma vez que nas </w:t>
      </w:r>
      <w:r w:rsidRPr="00552BC1">
        <w:rPr>
          <w:rFonts w:eastAsia="Arial" w:cs="Arial"/>
          <w:color w:val="000000" w:themeColor="text1"/>
        </w:rPr>
        <w:t xml:space="preserve">indústrias extrativas </w:t>
      </w:r>
      <w:r w:rsidR="40A48333" w:rsidRPr="00552BC1">
        <w:rPr>
          <w:rFonts w:eastAsia="Arial" w:cs="Arial"/>
          <w:color w:val="000000" w:themeColor="text1"/>
        </w:rPr>
        <w:t>a variação foi 0,0%.</w:t>
      </w:r>
      <w:r w:rsidR="40A48333" w:rsidRPr="14A5B433">
        <w:rPr>
          <w:rFonts w:eastAsia="Arial" w:cs="Arial"/>
          <w:color w:val="000000" w:themeColor="text1"/>
        </w:rPr>
        <w:t xml:space="preserve"> </w:t>
      </w:r>
      <w:r w:rsidRPr="14A5B433">
        <w:rPr>
          <w:rFonts w:eastAsia="Arial" w:cs="Arial"/>
          <w:color w:val="000000" w:themeColor="text1"/>
        </w:rPr>
        <w:t xml:space="preserve">Esse desempenho é relevante para a análise da inovação nas empresas industriais, </w:t>
      </w:r>
      <w:r w:rsidR="00FC5A54">
        <w:rPr>
          <w:rFonts w:eastAsia="Arial" w:cs="Arial"/>
          <w:color w:val="000000" w:themeColor="text1"/>
        </w:rPr>
        <w:t>visto</w:t>
      </w:r>
      <w:r w:rsidRPr="14A5B433">
        <w:rPr>
          <w:rFonts w:eastAsia="Arial" w:cs="Arial"/>
          <w:color w:val="000000" w:themeColor="text1"/>
        </w:rPr>
        <w:t xml:space="preserve"> que a expansão da atividade, especialmente na indústria de transformação, tende a ampliar a utilização da capacidade produtiva, estimular a introdução de novos produtos e processos e favorecer a realização de dispêndios em P&amp;D.</w:t>
      </w:r>
    </w:p>
    <w:p w14:paraId="365633B9" w14:textId="3AD1C5A4" w:rsidR="007D3C33" w:rsidRPr="007D3C33" w:rsidRDefault="00BB2697" w:rsidP="007D3C33">
      <w:pPr>
        <w:spacing w:before="400" w:after="240" w:line="280" w:lineRule="atLeast"/>
        <w:textAlignment w:val="center"/>
        <w:outlineLvl w:val="0"/>
        <w:rPr>
          <w:rFonts w:cs="Univers LT Std 45 Light"/>
          <w:b/>
          <w:bCs/>
          <w:sz w:val="28"/>
          <w:szCs w:val="28"/>
        </w:rPr>
      </w:pPr>
      <w:bookmarkStart w:id="40" w:name="_Hlk120787077"/>
      <w:r>
        <w:rPr>
          <w:rFonts w:cs="Univers LT Std 45 Light"/>
          <w:b/>
          <w:bCs/>
          <w:sz w:val="28"/>
          <w:szCs w:val="28"/>
        </w:rPr>
        <w:t>I</w:t>
      </w:r>
      <w:r w:rsidR="007D3C33" w:rsidRPr="007D3C33">
        <w:rPr>
          <w:rFonts w:cs="Univers LT Std 45 Light"/>
          <w:b/>
          <w:bCs/>
          <w:sz w:val="28"/>
          <w:szCs w:val="28"/>
        </w:rPr>
        <w:t xml:space="preserve">novação de produto e </w:t>
      </w:r>
      <w:proofErr w:type="spellStart"/>
      <w:r w:rsidR="007D3C33" w:rsidRPr="007D3C33">
        <w:rPr>
          <w:rFonts w:cs="Univers LT Std 45 Light"/>
          <w:b/>
          <w:bCs/>
          <w:sz w:val="28"/>
          <w:szCs w:val="28"/>
        </w:rPr>
        <w:t>processo</w:t>
      </w:r>
      <w:proofErr w:type="spellEnd"/>
      <w:r w:rsidR="007D3C33" w:rsidRPr="007D3C33">
        <w:rPr>
          <w:rFonts w:cs="Univers LT Std 45 Light"/>
          <w:b/>
          <w:bCs/>
          <w:sz w:val="28"/>
          <w:szCs w:val="28"/>
        </w:rPr>
        <w:t xml:space="preserve"> de negócios</w:t>
      </w:r>
    </w:p>
    <w:p w14:paraId="240B21B1" w14:textId="19925060" w:rsidR="007D3C33" w:rsidRPr="007D3C33" w:rsidRDefault="004071AF" w:rsidP="007D3C33">
      <w:pPr>
        <w:spacing w:after="120" w:line="324" w:lineRule="auto"/>
        <w:ind w:firstLine="567"/>
        <w:jc w:val="both"/>
        <w:textAlignment w:val="center"/>
        <w:rPr>
          <w:rFonts w:cs="Univers LT Std 55"/>
        </w:rPr>
      </w:pPr>
      <w:r w:rsidRPr="007D3C33">
        <w:rPr>
          <w:rFonts w:cs="Univers LT Std 55"/>
        </w:rPr>
        <w:t>Em 202</w:t>
      </w:r>
      <w:r>
        <w:rPr>
          <w:rFonts w:cs="Univers LT Std 55"/>
        </w:rPr>
        <w:t>4</w:t>
      </w:r>
      <w:r w:rsidRPr="007D3C33">
        <w:rPr>
          <w:rFonts w:cs="Univers LT Std 55"/>
        </w:rPr>
        <w:t xml:space="preserve">, o Brasil possuía uma população de </w:t>
      </w:r>
      <w:r>
        <w:rPr>
          <w:rFonts w:cs="Univers LT Std 55"/>
        </w:rPr>
        <w:t>10.165</w:t>
      </w:r>
      <w:r w:rsidRPr="007D3C33">
        <w:rPr>
          <w:rFonts w:cs="Univers LT Std 55"/>
        </w:rPr>
        <w:t xml:space="preserve"> empresas com 100 ou mais pessoas ocupadas nas Indústrias extrativas e de transformação</w:t>
      </w:r>
      <w:r w:rsidR="00FA480A">
        <w:rPr>
          <w:rFonts w:cs="Univers LT Std 55"/>
        </w:rPr>
        <w:t>. Desse total</w:t>
      </w:r>
      <w:r w:rsidRPr="007D3C33">
        <w:rPr>
          <w:rFonts w:cs="Univers LT Std 55"/>
        </w:rPr>
        <w:t>, 64,</w:t>
      </w:r>
      <w:r>
        <w:rPr>
          <w:rFonts w:cs="Univers LT Std 55"/>
        </w:rPr>
        <w:t>4</w:t>
      </w:r>
      <w:r w:rsidRPr="007D3C33">
        <w:rPr>
          <w:rFonts w:cs="Univers LT Std 55"/>
        </w:rPr>
        <w:t xml:space="preserve">% introduziram algum produto novo ou substancialmente aprimorado e/ou incorporaram algum processo de negócios novo ou aprimorado para uma ou mais de suas funções de negócios. </w:t>
      </w:r>
      <w:r w:rsidR="00245201">
        <w:rPr>
          <w:rFonts w:cs="Univers LT Std 55"/>
        </w:rPr>
        <w:t>Esse resultado corresponde</w:t>
      </w:r>
      <w:r w:rsidR="00955E26">
        <w:rPr>
          <w:rFonts w:cs="Univers LT Std 55"/>
        </w:rPr>
        <w:t>u</w:t>
      </w:r>
      <w:r w:rsidR="00B713AE">
        <w:rPr>
          <w:rFonts w:cs="Univers LT Std 55"/>
        </w:rPr>
        <w:t xml:space="preserve"> a uma</w:t>
      </w:r>
      <w:r>
        <w:rPr>
          <w:rFonts w:cs="Univers LT Std 55"/>
        </w:rPr>
        <w:t xml:space="preserve"> redução de 0,2 ponto percentual</w:t>
      </w:r>
      <w:r w:rsidR="00B713AE">
        <w:rPr>
          <w:rFonts w:cs="Univers LT Std 55"/>
        </w:rPr>
        <w:t xml:space="preserve"> da taxa de inovação</w:t>
      </w:r>
      <w:r>
        <w:rPr>
          <w:rFonts w:cs="Univers LT Std 55"/>
        </w:rPr>
        <w:t xml:space="preserve"> em relação ao ano de 2023 (64,6%), configurando a terceira </w:t>
      </w:r>
      <w:r w:rsidR="00B41FA7">
        <w:rPr>
          <w:rFonts w:cs="Univers LT Std 55"/>
        </w:rPr>
        <w:t>queda</w:t>
      </w:r>
      <w:r>
        <w:rPr>
          <w:rFonts w:cs="Univers LT Std 55"/>
        </w:rPr>
        <w:t xml:space="preserve"> consecutiva </w:t>
      </w:r>
      <w:r w:rsidR="00FA6007">
        <w:rPr>
          <w:rFonts w:cs="Univers LT Std 55"/>
        </w:rPr>
        <w:t>desse indica</w:t>
      </w:r>
      <w:r w:rsidR="00441110">
        <w:rPr>
          <w:rFonts w:cs="Univers LT Std 55"/>
        </w:rPr>
        <w:t>dor</w:t>
      </w:r>
      <w:r>
        <w:rPr>
          <w:rFonts w:cs="Univers LT Std 55"/>
        </w:rPr>
        <w:t xml:space="preserve"> desde 2021.</w:t>
      </w:r>
    </w:p>
    <w:p w14:paraId="31F1F3BC" w14:textId="70742352" w:rsidR="00AF73EA" w:rsidRDefault="00AF73EA" w:rsidP="00AF73EA">
      <w:pPr>
        <w:spacing w:after="120" w:line="324" w:lineRule="auto"/>
        <w:ind w:firstLine="567"/>
        <w:jc w:val="both"/>
        <w:textAlignment w:val="center"/>
        <w:rPr>
          <w:rFonts w:cs="Univers LT Std 55"/>
          <w:color w:val="000000"/>
        </w:rPr>
      </w:pPr>
      <w:r w:rsidRPr="007D3C33">
        <w:rPr>
          <w:rFonts w:cs="Univers LT Std 55"/>
          <w:color w:val="000000"/>
        </w:rPr>
        <w:t xml:space="preserve">O Gráfico 1 </w:t>
      </w:r>
      <w:r>
        <w:rPr>
          <w:rFonts w:cs="Univers LT Std 55"/>
          <w:color w:val="000000"/>
        </w:rPr>
        <w:t>apresenta</w:t>
      </w:r>
      <w:r w:rsidRPr="007D3C33">
        <w:rPr>
          <w:rFonts w:cs="Univers LT Std 55"/>
          <w:color w:val="000000"/>
        </w:rPr>
        <w:t xml:space="preserve"> a taxa de inovação para o total da Indústria, segundo o tipo de inovação introduzida entre 2021 e 202</w:t>
      </w:r>
      <w:r>
        <w:rPr>
          <w:rFonts w:cs="Univers LT Std 55"/>
          <w:color w:val="000000"/>
        </w:rPr>
        <w:t>4.</w:t>
      </w:r>
      <w:r w:rsidRPr="007D3C33">
        <w:rPr>
          <w:rFonts w:cs="Univers LT Std 55"/>
          <w:color w:val="000000"/>
        </w:rPr>
        <w:t xml:space="preserve"> </w:t>
      </w:r>
      <w:r>
        <w:rPr>
          <w:rFonts w:cs="Univers LT Std 55"/>
          <w:color w:val="000000"/>
        </w:rPr>
        <w:t xml:space="preserve">Em 2024, 32,7% das empresas investigadas inovaram em produto e </w:t>
      </w:r>
      <w:proofErr w:type="spellStart"/>
      <w:r>
        <w:rPr>
          <w:rFonts w:cs="Univers LT Std 55"/>
          <w:color w:val="000000"/>
        </w:rPr>
        <w:t>processo</w:t>
      </w:r>
      <w:proofErr w:type="spellEnd"/>
      <w:r>
        <w:rPr>
          <w:rFonts w:cs="Univers LT Std 55"/>
          <w:color w:val="000000"/>
        </w:rPr>
        <w:t xml:space="preserve"> de negócios, 1,7 ponto</w:t>
      </w:r>
      <w:r w:rsidR="00BA609D">
        <w:rPr>
          <w:rFonts w:cs="Univers LT Std 55"/>
          <w:color w:val="000000"/>
        </w:rPr>
        <w:t>s</w:t>
      </w:r>
      <w:r>
        <w:rPr>
          <w:rFonts w:cs="Univers LT Std 55"/>
          <w:color w:val="000000"/>
        </w:rPr>
        <w:t xml:space="preserve"> percentua</w:t>
      </w:r>
      <w:r w:rsidR="00BA609D">
        <w:rPr>
          <w:rFonts w:cs="Univers LT Std 55"/>
          <w:color w:val="000000"/>
        </w:rPr>
        <w:t>is</w:t>
      </w:r>
      <w:r>
        <w:rPr>
          <w:rFonts w:cs="Univers LT Std 55"/>
          <w:color w:val="000000"/>
        </w:rPr>
        <w:t xml:space="preserve"> </w:t>
      </w:r>
      <w:r w:rsidR="00C2320E">
        <w:rPr>
          <w:rFonts w:cs="Univers LT Std 55"/>
          <w:color w:val="000000"/>
        </w:rPr>
        <w:t>inferior a</w:t>
      </w:r>
      <w:r>
        <w:rPr>
          <w:rFonts w:cs="Univers LT Std 55"/>
          <w:color w:val="000000"/>
        </w:rPr>
        <w:t xml:space="preserve">o registrado em 2023 (34,4%), sendo a menor taxa de inovação observada em ambas as categorias </w:t>
      </w:r>
      <w:r>
        <w:rPr>
          <w:rFonts w:cs="Univers LT Std 55"/>
          <w:color w:val="000000"/>
        </w:rPr>
        <w:lastRenderedPageBreak/>
        <w:t>quando comparada ao primeiro ciclo da PINTEC Semestral</w:t>
      </w:r>
      <w:r w:rsidR="00AD20E8">
        <w:rPr>
          <w:rFonts w:cs="Univers LT Std 55"/>
          <w:color w:val="000000"/>
        </w:rPr>
        <w:t>,</w:t>
      </w:r>
      <w:r>
        <w:rPr>
          <w:rFonts w:cs="Univers LT Std 55"/>
          <w:color w:val="000000"/>
        </w:rPr>
        <w:t xml:space="preserve"> em 2021. De forma similar, as empresas que inovaram só em produto também apresentaram</w:t>
      </w:r>
      <w:r w:rsidR="00D9630B">
        <w:rPr>
          <w:rFonts w:cs="Univers LT Std 55"/>
          <w:color w:val="000000"/>
        </w:rPr>
        <w:t>, em 2024,</w:t>
      </w:r>
      <w:r>
        <w:rPr>
          <w:rFonts w:cs="Univers LT Std 55"/>
          <w:color w:val="000000"/>
        </w:rPr>
        <w:t xml:space="preserve"> a menor taxa </w:t>
      </w:r>
      <w:r w:rsidR="00960380">
        <w:rPr>
          <w:rFonts w:cs="Univers LT Std 55"/>
          <w:color w:val="000000"/>
        </w:rPr>
        <w:t>do período</w:t>
      </w:r>
      <w:r>
        <w:rPr>
          <w:rFonts w:cs="Univers LT Std 55"/>
          <w:color w:val="000000"/>
        </w:rPr>
        <w:t xml:space="preserve"> (12,5%) em relação ao</w:t>
      </w:r>
      <w:r w:rsidR="009554C9">
        <w:rPr>
          <w:rFonts w:cs="Univers LT Std 55"/>
          <w:color w:val="000000"/>
        </w:rPr>
        <w:t>s</w:t>
      </w:r>
      <w:r>
        <w:rPr>
          <w:rFonts w:cs="Univers LT Std 55"/>
          <w:color w:val="000000"/>
        </w:rPr>
        <w:t xml:space="preserve"> anos anteriores. Po</w:t>
      </w:r>
      <w:r w:rsidR="00960380">
        <w:rPr>
          <w:rFonts w:cs="Univers LT Std 55"/>
          <w:color w:val="000000"/>
        </w:rPr>
        <w:t>r s</w:t>
      </w:r>
      <w:r w:rsidR="001F7E23">
        <w:rPr>
          <w:rFonts w:cs="Univers LT Std 55"/>
          <w:color w:val="000000"/>
        </w:rPr>
        <w:t>ua vez</w:t>
      </w:r>
      <w:r>
        <w:rPr>
          <w:rFonts w:cs="Univers LT Std 55"/>
          <w:color w:val="000000"/>
        </w:rPr>
        <w:t>, as empresas que inovaram só em processo de negócios</w:t>
      </w:r>
      <w:r w:rsidR="00A62F79">
        <w:rPr>
          <w:rFonts w:cs="Univers LT Std 55"/>
          <w:color w:val="000000"/>
        </w:rPr>
        <w:t>, em 2024,</w:t>
      </w:r>
      <w:r>
        <w:rPr>
          <w:rFonts w:cs="Univers LT Std 55"/>
          <w:color w:val="000000"/>
        </w:rPr>
        <w:t xml:space="preserve"> tiveram taxas maiores do que </w:t>
      </w:r>
      <w:r w:rsidR="001E1C9C">
        <w:rPr>
          <w:rFonts w:cs="Univers LT Std 55"/>
          <w:color w:val="000000"/>
        </w:rPr>
        <w:t>a</w:t>
      </w:r>
      <w:r>
        <w:rPr>
          <w:rFonts w:cs="Univers LT Std 55"/>
          <w:color w:val="000000"/>
        </w:rPr>
        <w:t>s observadas em 2023, 19,2</w:t>
      </w:r>
      <w:r w:rsidR="00A7360D">
        <w:rPr>
          <w:rFonts w:cs="Univers LT Std 55"/>
          <w:color w:val="000000"/>
        </w:rPr>
        <w:t>%</w:t>
      </w:r>
      <w:r>
        <w:rPr>
          <w:rFonts w:cs="Univers LT Std 55"/>
          <w:color w:val="000000"/>
        </w:rPr>
        <w:t xml:space="preserve"> frente a 16,6</w:t>
      </w:r>
      <w:r w:rsidR="00A7360D">
        <w:rPr>
          <w:rFonts w:cs="Univers LT Std 55"/>
          <w:color w:val="000000"/>
        </w:rPr>
        <w:t>%</w:t>
      </w:r>
      <w:r>
        <w:rPr>
          <w:rFonts w:cs="Univers LT Std 55"/>
          <w:color w:val="000000"/>
        </w:rPr>
        <w:t xml:space="preserve">, </w:t>
      </w:r>
      <w:r w:rsidR="005D0D9C">
        <w:rPr>
          <w:rFonts w:cs="Univers LT Std 55"/>
          <w:color w:val="000000"/>
        </w:rPr>
        <w:t>o que corresponde</w:t>
      </w:r>
      <w:r w:rsidR="00A457F4">
        <w:rPr>
          <w:rFonts w:cs="Univers LT Std 55"/>
          <w:color w:val="000000"/>
        </w:rPr>
        <w:t>u</w:t>
      </w:r>
      <w:r w:rsidR="005D0D9C">
        <w:rPr>
          <w:rFonts w:cs="Univers LT Std 55"/>
          <w:color w:val="000000"/>
        </w:rPr>
        <w:t xml:space="preserve"> a</w:t>
      </w:r>
      <w:r>
        <w:rPr>
          <w:rFonts w:cs="Univers LT Std 55"/>
          <w:color w:val="000000"/>
        </w:rPr>
        <w:t xml:space="preserve"> um acréscimo de 2,6 pontos percentuais.</w:t>
      </w:r>
    </w:p>
    <w:p w14:paraId="6FC90D24" w14:textId="738F8D50" w:rsidR="007D3C33" w:rsidRPr="007D3C33" w:rsidRDefault="007D3C33" w:rsidP="007D3C33">
      <w:pPr>
        <w:spacing w:before="240" w:after="120" w:line="324" w:lineRule="auto"/>
        <w:jc w:val="both"/>
        <w:textAlignment w:val="center"/>
        <w:rPr>
          <w:rFonts w:cs="Univers LT Std 55"/>
          <w:b/>
          <w:bCs/>
          <w:color w:val="000000"/>
        </w:rPr>
      </w:pPr>
      <w:r w:rsidRPr="00E96A07">
        <w:rPr>
          <w:rFonts w:cs="Univers LT Std 55"/>
          <w:b/>
          <w:bCs/>
          <w:color w:val="000000"/>
        </w:rPr>
        <w:t>Gráfico 1</w:t>
      </w:r>
      <w:r w:rsidRPr="007D3C33">
        <w:rPr>
          <w:rFonts w:cs="Univers LT Std 55"/>
          <w:b/>
          <w:bCs/>
          <w:color w:val="000000"/>
        </w:rPr>
        <w:t xml:space="preserve"> – Taxa de inovação para o total da Indústria, segundo o tipo de inovação – Brasil – 2021/2022/2023</w:t>
      </w:r>
      <w:r w:rsidR="00FD26AE">
        <w:rPr>
          <w:rFonts w:cs="Univers LT Std 55"/>
          <w:b/>
          <w:bCs/>
          <w:color w:val="000000"/>
        </w:rPr>
        <w:t>/2024</w:t>
      </w:r>
      <w:r w:rsidRPr="007D3C33">
        <w:rPr>
          <w:rFonts w:cs="Univers LT Std 55"/>
          <w:b/>
          <w:bCs/>
          <w:color w:val="000000"/>
        </w:rPr>
        <w:t xml:space="preserve"> (%)</w:t>
      </w:r>
    </w:p>
    <w:p w14:paraId="0F0A1285" w14:textId="30AA7DF9" w:rsidR="007D3C33" w:rsidRPr="007D3C33" w:rsidRDefault="00356226" w:rsidP="007D3C33">
      <w:pPr>
        <w:spacing w:before="240" w:after="120" w:line="324" w:lineRule="auto"/>
        <w:jc w:val="both"/>
        <w:textAlignment w:val="center"/>
        <w:rPr>
          <w:rFonts w:cs="Univers LT Std 55"/>
          <w:b/>
          <w:bCs/>
          <w:color w:val="000000"/>
        </w:rPr>
      </w:pPr>
      <w:r>
        <w:rPr>
          <w:noProof/>
        </w:rPr>
        <w:drawing>
          <wp:inline distT="0" distB="0" distL="0" distR="0" wp14:anchorId="17AF8A02" wp14:editId="6816B794">
            <wp:extent cx="5039360" cy="3209925"/>
            <wp:effectExtent l="0" t="0" r="8890" b="9525"/>
            <wp:docPr id="2145711219" name="Gráfico 1">
              <a:extLst xmlns:a="http://schemas.openxmlformats.org/drawingml/2006/main">
                <a:ext uri="{FF2B5EF4-FFF2-40B4-BE49-F238E27FC236}">
                  <a16:creationId xmlns:a16="http://schemas.microsoft.com/office/drawing/2014/main" id="{8390A647-93DA-4724-65B4-AF26D1C42D3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14:paraId="10753649" w14:textId="33A9F108" w:rsidR="007D3C33" w:rsidRPr="007D3C33" w:rsidRDefault="007D3C33" w:rsidP="007D3C33">
      <w:pPr>
        <w:spacing w:after="120" w:line="324" w:lineRule="auto"/>
        <w:jc w:val="both"/>
        <w:textAlignment w:val="center"/>
        <w:rPr>
          <w:rFonts w:cs="Univers LT Std 55"/>
          <w:noProof/>
          <w:color w:val="000000"/>
          <w:sz w:val="16"/>
          <w:szCs w:val="16"/>
        </w:rPr>
      </w:pPr>
      <w:r w:rsidRPr="007D3C33">
        <w:rPr>
          <w:rFonts w:cs="Univers LT Std 55"/>
          <w:noProof/>
          <w:color w:val="000000"/>
          <w:sz w:val="16"/>
          <w:szCs w:val="16"/>
        </w:rPr>
        <w:t>Fonte: IBGE, Diretoria de Pesquisas, Coordenação de Estatísticas Estruturais e Temáticas em Empresas, Pesquisa de Inovação Semestral 202</w:t>
      </w:r>
      <w:r w:rsidR="00356226">
        <w:rPr>
          <w:rFonts w:cs="Univers LT Std 55"/>
          <w:noProof/>
          <w:color w:val="000000"/>
          <w:sz w:val="16"/>
          <w:szCs w:val="16"/>
        </w:rPr>
        <w:t>4</w:t>
      </w:r>
      <w:r w:rsidRPr="007D3C33">
        <w:rPr>
          <w:rFonts w:cs="Univers LT Std 55"/>
          <w:noProof/>
          <w:color w:val="000000"/>
          <w:sz w:val="16"/>
          <w:szCs w:val="16"/>
        </w:rPr>
        <w:t>.</w:t>
      </w:r>
    </w:p>
    <w:p w14:paraId="7BB04A4F" w14:textId="77777777" w:rsidR="007D3C33" w:rsidRPr="007D3C33" w:rsidRDefault="007D3C33" w:rsidP="007D3C33">
      <w:pPr>
        <w:spacing w:after="120" w:line="324" w:lineRule="auto"/>
        <w:ind w:firstLine="567"/>
        <w:jc w:val="both"/>
        <w:textAlignment w:val="center"/>
        <w:rPr>
          <w:rFonts w:cs="Univers LT Std 55"/>
          <w:color w:val="FF0000"/>
        </w:rPr>
      </w:pPr>
      <w:r w:rsidRPr="007D3C33">
        <w:rPr>
          <w:rFonts w:cs="Univers LT Std 55"/>
          <w:color w:val="000000"/>
        </w:rPr>
        <w:t xml:space="preserve">  </w:t>
      </w:r>
    </w:p>
    <w:p w14:paraId="5C2A69D0" w14:textId="332190D7" w:rsidR="004D5164" w:rsidRPr="007D3C33" w:rsidRDefault="007D3C33" w:rsidP="004D5164">
      <w:pPr>
        <w:spacing w:after="120" w:line="324" w:lineRule="auto"/>
        <w:ind w:firstLine="567"/>
        <w:jc w:val="both"/>
        <w:textAlignment w:val="center"/>
        <w:rPr>
          <w:rFonts w:cs="Univers LT Std 55"/>
          <w:color w:val="000000"/>
        </w:rPr>
      </w:pPr>
      <w:r w:rsidRPr="00723A76">
        <w:rPr>
          <w:rFonts w:cs="Univers LT Std 55"/>
          <w:color w:val="000000"/>
        </w:rPr>
        <w:t xml:space="preserve">A </w:t>
      </w:r>
      <w:proofErr w:type="spellStart"/>
      <w:r w:rsidRPr="00723A76">
        <w:rPr>
          <w:rFonts w:cs="Arial"/>
          <w:smallCaps/>
          <w:color w:val="000000"/>
        </w:rPr>
        <w:t>Pintec</w:t>
      </w:r>
      <w:proofErr w:type="spellEnd"/>
      <w:r w:rsidRPr="00723A76">
        <w:rPr>
          <w:rFonts w:cs="Univers LT Std 55"/>
          <w:color w:val="000000"/>
        </w:rPr>
        <w:t xml:space="preserve"> Semestral</w:t>
      </w:r>
      <w:r w:rsidRPr="007D3C33">
        <w:rPr>
          <w:rFonts w:cs="Univers LT Std 55"/>
          <w:color w:val="000000"/>
        </w:rPr>
        <w:t xml:space="preserve"> </w:t>
      </w:r>
      <w:r w:rsidR="001F3446">
        <w:rPr>
          <w:rFonts w:cs="Univers LT Std 55"/>
          <w:color w:val="000000"/>
        </w:rPr>
        <w:t>aponta</w:t>
      </w:r>
      <w:r w:rsidRPr="007D3C33">
        <w:rPr>
          <w:rFonts w:cs="Univers LT Std 55"/>
          <w:color w:val="000000"/>
        </w:rPr>
        <w:t xml:space="preserve"> que</w:t>
      </w:r>
      <w:r w:rsidR="00F768D8">
        <w:rPr>
          <w:rFonts w:cs="Univers LT Std 55"/>
          <w:color w:val="000000"/>
        </w:rPr>
        <w:t>, em 2024,</w:t>
      </w:r>
      <w:r w:rsidRPr="007D3C33">
        <w:rPr>
          <w:rFonts w:cs="Univers LT Std 55"/>
          <w:color w:val="000000"/>
        </w:rPr>
        <w:t xml:space="preserve"> os setores mais inovadores em produto e/ou processo de negócios </w:t>
      </w:r>
      <w:r w:rsidR="00006DC7">
        <w:rPr>
          <w:rFonts w:cs="Univers LT Std 55"/>
          <w:color w:val="000000"/>
        </w:rPr>
        <w:t>compreendem</w:t>
      </w:r>
      <w:r w:rsidRPr="007D3C33">
        <w:rPr>
          <w:rFonts w:cs="Univers LT Std 55"/>
          <w:color w:val="000000"/>
        </w:rPr>
        <w:t xml:space="preserve">: </w:t>
      </w:r>
      <w:r w:rsidRPr="007D3C33">
        <w:rPr>
          <w:rFonts w:cs="Univers LT Std 55"/>
          <w:i/>
          <w:iCs/>
          <w:color w:val="000000"/>
        </w:rPr>
        <w:t>Fabricação de produtos químicos</w:t>
      </w:r>
      <w:r w:rsidRPr="007D3C33">
        <w:rPr>
          <w:rFonts w:cs="Univers LT Std 55"/>
          <w:color w:val="000000"/>
        </w:rPr>
        <w:t xml:space="preserve"> (8</w:t>
      </w:r>
      <w:r w:rsidR="00E71441">
        <w:rPr>
          <w:rFonts w:cs="Univers LT Std 55"/>
          <w:color w:val="000000"/>
        </w:rPr>
        <w:t>4</w:t>
      </w:r>
      <w:r w:rsidRPr="007D3C33">
        <w:rPr>
          <w:rFonts w:cs="Univers LT Std 55"/>
          <w:color w:val="000000"/>
        </w:rPr>
        <w:t>,</w:t>
      </w:r>
      <w:r w:rsidR="002E3932">
        <w:rPr>
          <w:rFonts w:cs="Univers LT Std 55"/>
          <w:color w:val="000000"/>
        </w:rPr>
        <w:t>5</w:t>
      </w:r>
      <w:r w:rsidRPr="007D3C33">
        <w:rPr>
          <w:rFonts w:cs="Univers LT Std 55"/>
          <w:color w:val="000000"/>
        </w:rPr>
        <w:t>%)</w:t>
      </w:r>
      <w:r w:rsidR="0097769F">
        <w:rPr>
          <w:rFonts w:cs="Univers LT Std 55"/>
          <w:color w:val="000000"/>
        </w:rPr>
        <w:t>;</w:t>
      </w:r>
      <w:r w:rsidRPr="007D3C33">
        <w:rPr>
          <w:rFonts w:cs="Univers LT Std 55"/>
          <w:color w:val="000000"/>
        </w:rPr>
        <w:t xml:space="preserve"> </w:t>
      </w:r>
      <w:r w:rsidRPr="007D3C33">
        <w:rPr>
          <w:rFonts w:cs="Univers LT Std 55"/>
          <w:i/>
          <w:iCs/>
          <w:color w:val="000000"/>
        </w:rPr>
        <w:t>Fabricação de máquinas</w:t>
      </w:r>
      <w:r w:rsidR="00150286">
        <w:rPr>
          <w:rFonts w:cs="Univers LT Std 55"/>
          <w:i/>
          <w:iCs/>
          <w:color w:val="000000"/>
        </w:rPr>
        <w:t xml:space="preserve">, aparelhos e materiais elétricos </w:t>
      </w:r>
      <w:r w:rsidRPr="007D3C33">
        <w:rPr>
          <w:rFonts w:cs="Univers LT Std 55"/>
          <w:color w:val="000000"/>
        </w:rPr>
        <w:t>(8</w:t>
      </w:r>
      <w:r w:rsidR="003A3FC1">
        <w:rPr>
          <w:rFonts w:cs="Univers LT Std 55"/>
          <w:color w:val="000000"/>
        </w:rPr>
        <w:t>2</w:t>
      </w:r>
      <w:r w:rsidRPr="007D3C33">
        <w:rPr>
          <w:rFonts w:cs="Univers LT Std 55"/>
          <w:color w:val="000000"/>
        </w:rPr>
        <w:t>,</w:t>
      </w:r>
      <w:r w:rsidR="003A3FC1">
        <w:rPr>
          <w:rFonts w:cs="Univers LT Std 55"/>
          <w:color w:val="000000"/>
        </w:rPr>
        <w:t>1</w:t>
      </w:r>
      <w:r w:rsidRPr="007D3C33">
        <w:rPr>
          <w:rFonts w:cs="Univers LT Std 55"/>
          <w:color w:val="000000"/>
        </w:rPr>
        <w:t>%)</w:t>
      </w:r>
      <w:r w:rsidR="0097769F">
        <w:rPr>
          <w:rFonts w:cs="Univers LT Std 55"/>
          <w:color w:val="000000"/>
        </w:rPr>
        <w:t>;</w:t>
      </w:r>
      <w:r w:rsidRPr="007D3C33">
        <w:rPr>
          <w:rFonts w:cs="Univers LT Std 55"/>
          <w:color w:val="000000"/>
        </w:rPr>
        <w:t xml:space="preserve"> </w:t>
      </w:r>
      <w:r w:rsidR="004A1F67" w:rsidRPr="007D3C33">
        <w:rPr>
          <w:rFonts w:cs="Univers LT Std 55"/>
          <w:i/>
          <w:iCs/>
          <w:color w:val="000000"/>
        </w:rPr>
        <w:t>Fabricação de</w:t>
      </w:r>
      <w:r w:rsidR="004A1F67">
        <w:rPr>
          <w:rFonts w:cs="Univers LT Std 55"/>
          <w:i/>
          <w:iCs/>
          <w:color w:val="000000"/>
        </w:rPr>
        <w:t xml:space="preserve"> móveis </w:t>
      </w:r>
      <w:r w:rsidR="004A1F67" w:rsidRPr="004A1F67">
        <w:rPr>
          <w:rFonts w:cs="Univers LT Std 55"/>
          <w:color w:val="000000"/>
        </w:rPr>
        <w:t>(77,1%)</w:t>
      </w:r>
      <w:r w:rsidR="0097769F">
        <w:rPr>
          <w:rFonts w:cs="Univers LT Std 55"/>
          <w:color w:val="000000"/>
        </w:rPr>
        <w:t>;</w:t>
      </w:r>
      <w:r w:rsidR="00686F7A">
        <w:rPr>
          <w:rFonts w:cs="Univers LT Std 55"/>
          <w:color w:val="000000"/>
        </w:rPr>
        <w:t xml:space="preserve"> </w:t>
      </w:r>
      <w:r w:rsidR="00E76498" w:rsidRPr="007D3C33">
        <w:rPr>
          <w:rFonts w:cs="Univers LT Std 55"/>
          <w:i/>
          <w:iCs/>
          <w:color w:val="000000"/>
        </w:rPr>
        <w:t>Fabricação de equipamentos de informática, produtos eletrônicos e ópticos</w:t>
      </w:r>
      <w:r w:rsidR="00E76498">
        <w:rPr>
          <w:rFonts w:cs="Univers LT Std 55"/>
          <w:color w:val="000000"/>
        </w:rPr>
        <w:t xml:space="preserve"> (76,8%); e </w:t>
      </w:r>
      <w:r w:rsidR="00981D84" w:rsidRPr="007D3C33">
        <w:rPr>
          <w:rFonts w:cs="Univers LT Std 55"/>
          <w:i/>
          <w:iCs/>
          <w:color w:val="000000"/>
        </w:rPr>
        <w:t>Fabricação de produtos farmoquímicos</w:t>
      </w:r>
      <w:r w:rsidR="00981D84" w:rsidRPr="007D3C33">
        <w:rPr>
          <w:rFonts w:cs="Univers LT Std 55"/>
          <w:color w:val="000000"/>
        </w:rPr>
        <w:t xml:space="preserve"> </w:t>
      </w:r>
      <w:r w:rsidR="00981D84" w:rsidRPr="007D3C33">
        <w:rPr>
          <w:rFonts w:cs="Univers LT Std 55"/>
          <w:i/>
          <w:iCs/>
          <w:color w:val="000000"/>
        </w:rPr>
        <w:t>e farmacêuticos</w:t>
      </w:r>
      <w:r w:rsidR="00686F7A">
        <w:rPr>
          <w:rFonts w:cs="Univers LT Std 55"/>
          <w:i/>
          <w:iCs/>
          <w:color w:val="000000"/>
        </w:rPr>
        <w:t xml:space="preserve"> (</w:t>
      </w:r>
      <w:r w:rsidR="00803D1D">
        <w:rPr>
          <w:rFonts w:cs="Univers LT Std 55"/>
          <w:i/>
          <w:iCs/>
          <w:color w:val="000000"/>
        </w:rPr>
        <w:t>76,6%)</w:t>
      </w:r>
      <w:r w:rsidR="00981D84">
        <w:rPr>
          <w:rFonts w:cs="Univers LT Std 55"/>
          <w:color w:val="000000"/>
        </w:rPr>
        <w:t>.</w:t>
      </w:r>
      <w:r w:rsidR="0070762E">
        <w:rPr>
          <w:rFonts w:cs="Univers LT Std 55"/>
          <w:color w:val="000000"/>
        </w:rPr>
        <w:t xml:space="preserve"> </w:t>
      </w:r>
      <w:r w:rsidR="00600547">
        <w:rPr>
          <w:rFonts w:cs="Univers LT Std 55"/>
          <w:color w:val="000000"/>
        </w:rPr>
        <w:t>Em contrapartida</w:t>
      </w:r>
      <w:r w:rsidR="0070762E">
        <w:rPr>
          <w:rFonts w:cs="Univers LT Std 55"/>
          <w:color w:val="000000"/>
        </w:rPr>
        <w:t xml:space="preserve">, </w:t>
      </w:r>
      <w:r w:rsidR="00371C11">
        <w:rPr>
          <w:rFonts w:cs="Univers LT Std 55"/>
          <w:color w:val="000000"/>
        </w:rPr>
        <w:t xml:space="preserve">as menores proporções </w:t>
      </w:r>
      <w:r w:rsidR="00FA0AFB">
        <w:rPr>
          <w:rFonts w:cs="Univers LT Std 55"/>
          <w:color w:val="000000"/>
        </w:rPr>
        <w:t>foram</w:t>
      </w:r>
      <w:r w:rsidR="00C92780">
        <w:rPr>
          <w:rFonts w:cs="Univers LT Std 55"/>
          <w:color w:val="000000"/>
        </w:rPr>
        <w:t xml:space="preserve"> observadas </w:t>
      </w:r>
      <w:r w:rsidR="007B56C5">
        <w:rPr>
          <w:rFonts w:cs="Univers LT Std 55"/>
          <w:color w:val="000000"/>
        </w:rPr>
        <w:t>nos setores</w:t>
      </w:r>
      <w:r w:rsidR="004D5164">
        <w:rPr>
          <w:rFonts w:cs="Univers LT Std 55"/>
          <w:color w:val="000000"/>
        </w:rPr>
        <w:t xml:space="preserve"> </w:t>
      </w:r>
      <w:r w:rsidR="004D5164" w:rsidRPr="007D3C33">
        <w:rPr>
          <w:rFonts w:cs="Univers LT Std 55"/>
          <w:i/>
          <w:iCs/>
          <w:color w:val="000000"/>
        </w:rPr>
        <w:t xml:space="preserve">Fabricação de produtos de madeira </w:t>
      </w:r>
      <w:r w:rsidR="004D5164" w:rsidRPr="007D3C33">
        <w:rPr>
          <w:rFonts w:cs="Univers LT Std 55"/>
          <w:color w:val="000000"/>
        </w:rPr>
        <w:t>(</w:t>
      </w:r>
      <w:r w:rsidR="00655165">
        <w:rPr>
          <w:rFonts w:cs="Univers LT Std 55"/>
          <w:color w:val="000000"/>
        </w:rPr>
        <w:t>42,6</w:t>
      </w:r>
      <w:r w:rsidR="004D5164" w:rsidRPr="007D3C33">
        <w:rPr>
          <w:rFonts w:cs="Univers LT Std 55"/>
          <w:color w:val="000000"/>
        </w:rPr>
        <w:t>%)</w:t>
      </w:r>
      <w:r w:rsidR="00655165">
        <w:rPr>
          <w:rFonts w:cs="Univers LT Std 55"/>
          <w:color w:val="000000"/>
        </w:rPr>
        <w:t xml:space="preserve">; </w:t>
      </w:r>
      <w:r w:rsidR="00655165" w:rsidRPr="001F3446">
        <w:rPr>
          <w:rFonts w:cs="Univers LT Std 55"/>
          <w:i/>
          <w:iCs/>
          <w:color w:val="000000"/>
        </w:rPr>
        <w:t>Manutenção, reparação e instalação de máquinas e equipamentos</w:t>
      </w:r>
      <w:r w:rsidR="00655165">
        <w:rPr>
          <w:rFonts w:cs="Univers LT Std 55"/>
          <w:color w:val="000000"/>
        </w:rPr>
        <w:t xml:space="preserve"> (</w:t>
      </w:r>
      <w:r w:rsidR="001F3446">
        <w:rPr>
          <w:rFonts w:cs="Univers LT Std 55"/>
          <w:color w:val="000000"/>
        </w:rPr>
        <w:t xml:space="preserve">35,9%) e </w:t>
      </w:r>
      <w:r w:rsidR="001F3446" w:rsidRPr="007D3C33">
        <w:rPr>
          <w:rFonts w:cs="Univers LT Std 55"/>
          <w:i/>
          <w:iCs/>
          <w:color w:val="000000"/>
        </w:rPr>
        <w:t xml:space="preserve">Fabricação de produtos do fumo </w:t>
      </w:r>
      <w:r w:rsidR="001F3446" w:rsidRPr="007D3C33">
        <w:rPr>
          <w:rFonts w:cs="Univers LT Std 55"/>
          <w:color w:val="000000"/>
        </w:rPr>
        <w:t>(</w:t>
      </w:r>
      <w:r w:rsidR="00833952">
        <w:rPr>
          <w:rFonts w:cs="Univers LT Std 55"/>
          <w:color w:val="000000"/>
        </w:rPr>
        <w:t>29</w:t>
      </w:r>
      <w:r w:rsidR="001F3446" w:rsidRPr="007D3C33">
        <w:rPr>
          <w:rFonts w:cs="Univers LT Std 55"/>
          <w:color w:val="000000"/>
        </w:rPr>
        <w:t>,</w:t>
      </w:r>
      <w:r w:rsidR="001F3446">
        <w:rPr>
          <w:rFonts w:cs="Univers LT Std 55"/>
          <w:color w:val="000000"/>
        </w:rPr>
        <w:t>8</w:t>
      </w:r>
      <w:r w:rsidR="001F3446" w:rsidRPr="007D3C33">
        <w:rPr>
          <w:rFonts w:cs="Univers LT Std 55"/>
          <w:color w:val="000000"/>
        </w:rPr>
        <w:t>%)</w:t>
      </w:r>
      <w:r w:rsidR="001F3446">
        <w:rPr>
          <w:rFonts w:cs="Univers LT Std 55"/>
          <w:color w:val="000000"/>
        </w:rPr>
        <w:t>.</w:t>
      </w:r>
    </w:p>
    <w:p w14:paraId="7B76D5F8" w14:textId="42A143FF" w:rsidR="00266387" w:rsidRDefault="007D3C33" w:rsidP="007D3C33">
      <w:pPr>
        <w:spacing w:after="120" w:line="324" w:lineRule="auto"/>
        <w:ind w:firstLine="567"/>
        <w:jc w:val="both"/>
        <w:textAlignment w:val="center"/>
        <w:rPr>
          <w:rFonts w:cs="Univers LT Std 55"/>
          <w:color w:val="000000"/>
        </w:rPr>
      </w:pPr>
      <w:r w:rsidRPr="007D3C33">
        <w:rPr>
          <w:rFonts w:cs="Univers LT Std 55"/>
          <w:color w:val="000000"/>
        </w:rPr>
        <w:t xml:space="preserve">De </w:t>
      </w:r>
      <w:r w:rsidR="004176C2">
        <w:rPr>
          <w:rFonts w:cs="Univers LT Std 55"/>
          <w:color w:val="000000"/>
        </w:rPr>
        <w:t>modo</w:t>
      </w:r>
      <w:r w:rsidRPr="007D3C33">
        <w:rPr>
          <w:rFonts w:cs="Univers LT Std 55"/>
          <w:color w:val="000000"/>
        </w:rPr>
        <w:t xml:space="preserve"> geral, as empresas </w:t>
      </w:r>
      <w:r w:rsidR="00E5535D">
        <w:rPr>
          <w:rFonts w:cs="Univers LT Std 55"/>
          <w:color w:val="000000"/>
        </w:rPr>
        <w:t xml:space="preserve">apresentaram maior incidência de inovação </w:t>
      </w:r>
      <w:r w:rsidRPr="007D3C33">
        <w:rPr>
          <w:rFonts w:cs="Univers LT Std 55"/>
          <w:color w:val="000000"/>
        </w:rPr>
        <w:t>em processo de negócios (51,</w:t>
      </w:r>
      <w:r w:rsidR="00DA04D6">
        <w:rPr>
          <w:rFonts w:cs="Univers LT Std 55"/>
          <w:color w:val="000000"/>
        </w:rPr>
        <w:t>9</w:t>
      </w:r>
      <w:r w:rsidRPr="007D3C33">
        <w:rPr>
          <w:rFonts w:cs="Univers LT Std 55"/>
          <w:color w:val="000000"/>
        </w:rPr>
        <w:t>%) do que em produto (4</w:t>
      </w:r>
      <w:r w:rsidR="00DA04D6">
        <w:rPr>
          <w:rFonts w:cs="Univers LT Std 55"/>
          <w:color w:val="000000"/>
        </w:rPr>
        <w:t>5</w:t>
      </w:r>
      <w:r w:rsidRPr="007D3C33">
        <w:rPr>
          <w:rFonts w:cs="Univers LT Std 55"/>
          <w:color w:val="000000"/>
        </w:rPr>
        <w:t>,</w:t>
      </w:r>
      <w:r w:rsidR="00DA04D6">
        <w:rPr>
          <w:rFonts w:cs="Univers LT Std 55"/>
          <w:color w:val="000000"/>
        </w:rPr>
        <w:t>2</w:t>
      </w:r>
      <w:r w:rsidRPr="007D3C33">
        <w:rPr>
          <w:rFonts w:cs="Univers LT Std 55"/>
          <w:color w:val="000000"/>
        </w:rPr>
        <w:t>%)</w:t>
      </w:r>
      <w:r w:rsidR="00C30C10">
        <w:rPr>
          <w:rFonts w:cs="Univers LT Std 55"/>
          <w:color w:val="000000"/>
        </w:rPr>
        <w:t>. Em comparação com o ano anterior</w:t>
      </w:r>
      <w:r w:rsidR="00AC429E">
        <w:rPr>
          <w:rFonts w:cs="Univers LT Std 55"/>
          <w:color w:val="000000"/>
        </w:rPr>
        <w:t>, observ</w:t>
      </w:r>
      <w:r w:rsidR="0062374B">
        <w:rPr>
          <w:rFonts w:cs="Univers LT Std 55"/>
          <w:color w:val="000000"/>
        </w:rPr>
        <w:t>ou</w:t>
      </w:r>
      <w:r w:rsidR="00AC429E">
        <w:rPr>
          <w:rFonts w:cs="Univers LT Std 55"/>
          <w:color w:val="000000"/>
        </w:rPr>
        <w:t>-se</w:t>
      </w:r>
      <w:r w:rsidR="00A14532">
        <w:rPr>
          <w:rFonts w:cs="Univers LT Std 55"/>
          <w:color w:val="000000"/>
        </w:rPr>
        <w:t xml:space="preserve"> o</w:t>
      </w:r>
      <w:r w:rsidR="00AC429E">
        <w:rPr>
          <w:rFonts w:cs="Univers LT Std 55"/>
          <w:color w:val="000000"/>
        </w:rPr>
        <w:t xml:space="preserve"> aumento </w:t>
      </w:r>
      <w:r w:rsidR="00ED1149">
        <w:rPr>
          <w:rFonts w:cs="Univers LT Std 55"/>
          <w:color w:val="000000"/>
        </w:rPr>
        <w:t>na primeira categoria</w:t>
      </w:r>
      <w:r w:rsidR="0017761B">
        <w:rPr>
          <w:rFonts w:cs="Univers LT Std 55"/>
          <w:color w:val="000000"/>
        </w:rPr>
        <w:t xml:space="preserve"> e redução</w:t>
      </w:r>
      <w:r w:rsidR="00ED1149">
        <w:rPr>
          <w:rFonts w:cs="Univers LT Std 55"/>
          <w:color w:val="000000"/>
        </w:rPr>
        <w:t xml:space="preserve"> na segunda</w:t>
      </w:r>
      <w:r w:rsidR="00AC429E">
        <w:rPr>
          <w:rFonts w:cs="Univers LT Std 55"/>
          <w:color w:val="000000"/>
        </w:rPr>
        <w:t>.</w:t>
      </w:r>
      <w:r w:rsidR="0021351A">
        <w:rPr>
          <w:rFonts w:cs="Univers LT Std 55"/>
          <w:color w:val="000000"/>
        </w:rPr>
        <w:t xml:space="preserve"> </w:t>
      </w:r>
      <w:r w:rsidR="00DA1CA2">
        <w:rPr>
          <w:rFonts w:cs="Univers LT Std 55"/>
          <w:color w:val="000000"/>
        </w:rPr>
        <w:t>Na</w:t>
      </w:r>
      <w:r w:rsidRPr="007D3C33">
        <w:rPr>
          <w:rFonts w:cs="Univers LT Std 55"/>
          <w:color w:val="000000"/>
        </w:rPr>
        <w:t xml:space="preserve"> </w:t>
      </w:r>
      <w:r w:rsidRPr="007D3C33">
        <w:rPr>
          <w:rFonts w:cs="Univers LT Std 55"/>
          <w:i/>
          <w:iCs/>
          <w:color w:val="000000"/>
        </w:rPr>
        <w:t>Indústria extrativa</w:t>
      </w:r>
      <w:r w:rsidRPr="007D3C33">
        <w:rPr>
          <w:rFonts w:cs="Univers LT Std 55"/>
          <w:color w:val="000000"/>
        </w:rPr>
        <w:t xml:space="preserve"> essa diferença é </w:t>
      </w:r>
      <w:r w:rsidR="00636ECB">
        <w:rPr>
          <w:rFonts w:cs="Univers LT Std 55"/>
          <w:color w:val="000000"/>
        </w:rPr>
        <w:t xml:space="preserve">ainda </w:t>
      </w:r>
      <w:r w:rsidRPr="007D3C33">
        <w:rPr>
          <w:rFonts w:cs="Univers LT Std 55"/>
          <w:color w:val="000000"/>
        </w:rPr>
        <w:t xml:space="preserve">mais </w:t>
      </w:r>
      <w:r w:rsidR="00DA1CA2">
        <w:rPr>
          <w:rFonts w:cs="Univers LT Std 55"/>
          <w:color w:val="000000"/>
        </w:rPr>
        <w:t>acentuada</w:t>
      </w:r>
      <w:r w:rsidRPr="007D3C33">
        <w:rPr>
          <w:rFonts w:cs="Univers LT Std 55"/>
          <w:color w:val="000000"/>
        </w:rPr>
        <w:t xml:space="preserve">, uma vez que </w:t>
      </w:r>
      <w:r w:rsidR="00610299">
        <w:rPr>
          <w:rFonts w:cs="Univers LT Std 55"/>
          <w:color w:val="000000"/>
        </w:rPr>
        <w:t>48,</w:t>
      </w:r>
      <w:r w:rsidR="000D7152">
        <w:rPr>
          <w:rFonts w:cs="Univers LT Std 55"/>
          <w:color w:val="000000"/>
        </w:rPr>
        <w:t>6</w:t>
      </w:r>
      <w:r w:rsidRPr="007D3C33">
        <w:rPr>
          <w:rFonts w:cs="Univers LT Std 55"/>
          <w:color w:val="000000"/>
        </w:rPr>
        <w:t>% das empresas inovaram em processo de negócios</w:t>
      </w:r>
      <w:r w:rsidR="003F0E4C">
        <w:rPr>
          <w:rFonts w:cs="Univers LT Std 55"/>
          <w:color w:val="000000"/>
        </w:rPr>
        <w:t>,</w:t>
      </w:r>
      <w:r w:rsidRPr="007D3C33">
        <w:rPr>
          <w:rFonts w:cs="Univers LT Std 55"/>
          <w:color w:val="000000"/>
        </w:rPr>
        <w:t xml:space="preserve"> </w:t>
      </w:r>
      <w:r w:rsidR="001835AC">
        <w:rPr>
          <w:rFonts w:cs="Univers LT Std 55"/>
          <w:color w:val="000000"/>
        </w:rPr>
        <w:t>enquanto</w:t>
      </w:r>
      <w:r w:rsidRPr="007D3C33">
        <w:rPr>
          <w:rFonts w:cs="Univers LT Std 55"/>
          <w:color w:val="000000"/>
        </w:rPr>
        <w:t xml:space="preserve"> apenas </w:t>
      </w:r>
      <w:r w:rsidR="00A52EFE">
        <w:rPr>
          <w:rFonts w:cs="Univers LT Std 55"/>
          <w:color w:val="000000"/>
        </w:rPr>
        <w:t>15</w:t>
      </w:r>
      <w:r w:rsidRPr="007D3C33">
        <w:rPr>
          <w:rFonts w:cs="Univers LT Std 55"/>
          <w:color w:val="000000"/>
        </w:rPr>
        <w:t>,</w:t>
      </w:r>
      <w:r w:rsidR="00BA02A6">
        <w:rPr>
          <w:rFonts w:cs="Univers LT Std 55"/>
          <w:color w:val="000000"/>
        </w:rPr>
        <w:t>9</w:t>
      </w:r>
      <w:r w:rsidRPr="007D3C33">
        <w:rPr>
          <w:rFonts w:cs="Univers LT Std 55"/>
          <w:color w:val="000000"/>
        </w:rPr>
        <w:t xml:space="preserve">% inovaram em produto. </w:t>
      </w:r>
    </w:p>
    <w:p w14:paraId="1A0420C0" w14:textId="5AFDBD59" w:rsidR="00C97ECE" w:rsidRPr="006321C3" w:rsidRDefault="009467FE" w:rsidP="007D3C33">
      <w:pPr>
        <w:spacing w:after="120" w:line="324" w:lineRule="auto"/>
        <w:ind w:firstLine="567"/>
        <w:jc w:val="both"/>
        <w:textAlignment w:val="center"/>
        <w:rPr>
          <w:rFonts w:cs="Univers LT Std 55"/>
          <w:color w:val="000000"/>
        </w:rPr>
      </w:pPr>
      <w:r w:rsidRPr="4F2B0631">
        <w:rPr>
          <w:rFonts w:cs="Univers LT Std 55"/>
          <w:color w:val="000000" w:themeColor="text1"/>
        </w:rPr>
        <w:lastRenderedPageBreak/>
        <w:t xml:space="preserve">Ao </w:t>
      </w:r>
      <w:r w:rsidR="00537FE3" w:rsidRPr="4F2B0631">
        <w:rPr>
          <w:rFonts w:cs="Univers LT Std 55"/>
          <w:color w:val="000000" w:themeColor="text1"/>
        </w:rPr>
        <w:t xml:space="preserve">analisar </w:t>
      </w:r>
      <w:r w:rsidR="00BD79D7" w:rsidRPr="4F2B0631">
        <w:rPr>
          <w:rFonts w:cs="Univers LT Std 55"/>
          <w:color w:val="000000" w:themeColor="text1"/>
        </w:rPr>
        <w:t>os setores</w:t>
      </w:r>
      <w:r w:rsidR="00DF65B5" w:rsidRPr="4F2B0631">
        <w:rPr>
          <w:rFonts w:cs="Univers LT Std 55"/>
          <w:color w:val="000000" w:themeColor="text1"/>
        </w:rPr>
        <w:t xml:space="preserve"> com </w:t>
      </w:r>
      <w:r w:rsidR="0051190E" w:rsidRPr="4F2B0631">
        <w:rPr>
          <w:rFonts w:cs="Univers LT Std 55"/>
          <w:color w:val="000000" w:themeColor="text1"/>
        </w:rPr>
        <w:t xml:space="preserve">as </w:t>
      </w:r>
      <w:r w:rsidR="00DF65B5" w:rsidRPr="4F2B0631">
        <w:rPr>
          <w:rFonts w:cs="Univers LT Std 55"/>
          <w:color w:val="000000" w:themeColor="text1"/>
        </w:rPr>
        <w:t>maiores taxas de inovação</w:t>
      </w:r>
      <w:r w:rsidR="00590E79" w:rsidRPr="4F2B0631">
        <w:rPr>
          <w:rFonts w:cs="Univers LT Std 55"/>
          <w:color w:val="000000" w:themeColor="text1"/>
        </w:rPr>
        <w:t xml:space="preserve">, </w:t>
      </w:r>
      <w:r w:rsidR="00602461" w:rsidRPr="4F2B0631">
        <w:rPr>
          <w:rFonts w:cs="Univers LT Std 55"/>
          <w:color w:val="000000" w:themeColor="text1"/>
        </w:rPr>
        <w:t>nota-</w:t>
      </w:r>
      <w:r w:rsidR="000639FD" w:rsidRPr="4F2B0631">
        <w:rPr>
          <w:rFonts w:cs="Univers LT Std 55"/>
          <w:color w:val="000000" w:themeColor="text1"/>
        </w:rPr>
        <w:t>se</w:t>
      </w:r>
      <w:r w:rsidR="0008511A" w:rsidRPr="4F2B0631">
        <w:rPr>
          <w:rFonts w:cs="Univers LT Std 55"/>
          <w:color w:val="000000" w:themeColor="text1"/>
        </w:rPr>
        <w:t xml:space="preserve"> uma </w:t>
      </w:r>
      <w:r w:rsidR="00B65987" w:rsidRPr="4F2B0631">
        <w:rPr>
          <w:rFonts w:cs="Univers LT Std 55"/>
          <w:color w:val="000000" w:themeColor="text1"/>
        </w:rPr>
        <w:t>invers</w:t>
      </w:r>
      <w:r w:rsidR="00325348" w:rsidRPr="4F2B0631">
        <w:rPr>
          <w:rFonts w:cs="Univers LT Std 55"/>
          <w:color w:val="000000" w:themeColor="text1"/>
        </w:rPr>
        <w:t xml:space="preserve">ão </w:t>
      </w:r>
      <w:r w:rsidR="0008511A" w:rsidRPr="4F2B0631">
        <w:rPr>
          <w:rFonts w:cs="Univers LT Std 55"/>
          <w:color w:val="000000" w:themeColor="text1"/>
        </w:rPr>
        <w:t>nessa dinâmica</w:t>
      </w:r>
      <w:r w:rsidR="006B0F52" w:rsidRPr="4F2B0631">
        <w:rPr>
          <w:rFonts w:cs="Univers LT Std 55"/>
          <w:color w:val="000000" w:themeColor="text1"/>
        </w:rPr>
        <w:t xml:space="preserve">, </w:t>
      </w:r>
      <w:r w:rsidR="00C76BA2" w:rsidRPr="4F2B0631">
        <w:rPr>
          <w:rFonts w:cs="Univers LT Std 55"/>
          <w:color w:val="000000" w:themeColor="text1"/>
        </w:rPr>
        <w:t>visto que</w:t>
      </w:r>
      <w:r w:rsidR="006B0F52" w:rsidRPr="4F2B0631">
        <w:rPr>
          <w:rFonts w:cs="Univers LT Std 55"/>
          <w:color w:val="000000" w:themeColor="text1"/>
        </w:rPr>
        <w:t xml:space="preserve"> </w:t>
      </w:r>
      <w:r w:rsidR="00325348" w:rsidRPr="4F2B0631">
        <w:rPr>
          <w:rFonts w:cs="Univers LT Std 55"/>
          <w:color w:val="000000" w:themeColor="text1"/>
        </w:rPr>
        <w:t>na maioria deles</w:t>
      </w:r>
      <w:r w:rsidR="00C4272B" w:rsidRPr="4F2B0631">
        <w:rPr>
          <w:rFonts w:cs="Univers LT Std 55"/>
          <w:color w:val="000000" w:themeColor="text1"/>
        </w:rPr>
        <w:t xml:space="preserve">, as </w:t>
      </w:r>
      <w:r w:rsidR="00684E8D" w:rsidRPr="4F2B0631">
        <w:rPr>
          <w:rFonts w:cs="Univers LT Std 55"/>
          <w:color w:val="000000" w:themeColor="text1"/>
        </w:rPr>
        <w:t>proporç</w:t>
      </w:r>
      <w:r w:rsidR="00914AEA" w:rsidRPr="4F2B0631">
        <w:rPr>
          <w:rFonts w:cs="Univers LT Std 55"/>
          <w:color w:val="000000" w:themeColor="text1"/>
        </w:rPr>
        <w:t>ões</w:t>
      </w:r>
      <w:r w:rsidR="00684E8D" w:rsidRPr="4F2B0631">
        <w:rPr>
          <w:rFonts w:cs="Univers LT Std 55"/>
          <w:color w:val="000000" w:themeColor="text1"/>
        </w:rPr>
        <w:t xml:space="preserve"> d</w:t>
      </w:r>
      <w:r w:rsidR="00C4272B" w:rsidRPr="4F2B0631">
        <w:rPr>
          <w:rFonts w:cs="Univers LT Std 55"/>
          <w:color w:val="000000" w:themeColor="text1"/>
        </w:rPr>
        <w:t>e</w:t>
      </w:r>
      <w:r w:rsidR="00684E8D" w:rsidRPr="4F2B0631">
        <w:rPr>
          <w:rFonts w:cs="Univers LT Std 55"/>
          <w:color w:val="000000" w:themeColor="text1"/>
        </w:rPr>
        <w:t xml:space="preserve"> inovações de produto </w:t>
      </w:r>
      <w:r w:rsidR="006B0F52" w:rsidRPr="4F2B0631">
        <w:rPr>
          <w:rFonts w:cs="Univers LT Std 55"/>
          <w:color w:val="000000" w:themeColor="text1"/>
        </w:rPr>
        <w:t>supera</w:t>
      </w:r>
      <w:r w:rsidR="00DF355F" w:rsidRPr="4F2B0631">
        <w:rPr>
          <w:rFonts w:cs="Univers LT Std 55"/>
          <w:color w:val="000000" w:themeColor="text1"/>
        </w:rPr>
        <w:t>ra</w:t>
      </w:r>
      <w:r w:rsidR="006B0F52" w:rsidRPr="4F2B0631">
        <w:rPr>
          <w:rFonts w:cs="Univers LT Std 55"/>
          <w:color w:val="000000" w:themeColor="text1"/>
        </w:rPr>
        <w:t>m</w:t>
      </w:r>
      <w:r w:rsidR="00FC404D" w:rsidRPr="4F2B0631">
        <w:rPr>
          <w:rFonts w:cs="Univers LT Std 55"/>
          <w:color w:val="000000" w:themeColor="text1"/>
        </w:rPr>
        <w:t xml:space="preserve"> as de inovaç</w:t>
      </w:r>
      <w:r w:rsidR="000E619C" w:rsidRPr="4F2B0631">
        <w:rPr>
          <w:rFonts w:cs="Univers LT Std 55"/>
          <w:color w:val="000000" w:themeColor="text1"/>
        </w:rPr>
        <w:t xml:space="preserve">ões de </w:t>
      </w:r>
      <w:proofErr w:type="spellStart"/>
      <w:r w:rsidR="000E619C" w:rsidRPr="4F2B0631">
        <w:rPr>
          <w:rFonts w:cs="Univers LT Std 55"/>
          <w:color w:val="000000" w:themeColor="text1"/>
        </w:rPr>
        <w:t>processo</w:t>
      </w:r>
      <w:proofErr w:type="spellEnd"/>
      <w:r w:rsidR="000E619C" w:rsidRPr="4F2B0631">
        <w:rPr>
          <w:rFonts w:cs="Univers LT Std 55"/>
          <w:color w:val="000000" w:themeColor="text1"/>
        </w:rPr>
        <w:t xml:space="preserve"> de negócios, </w:t>
      </w:r>
      <w:r w:rsidR="00065507" w:rsidRPr="4F2B0631">
        <w:rPr>
          <w:rFonts w:cs="Univers LT Std 55"/>
          <w:color w:val="000000" w:themeColor="text1"/>
        </w:rPr>
        <w:t xml:space="preserve">com </w:t>
      </w:r>
      <w:r w:rsidR="00605A66" w:rsidRPr="4F2B0631">
        <w:rPr>
          <w:rFonts w:cs="Univers LT Std 55"/>
          <w:color w:val="000000" w:themeColor="text1"/>
        </w:rPr>
        <w:t>exc</w:t>
      </w:r>
      <w:r w:rsidR="00065507" w:rsidRPr="4F2B0631">
        <w:rPr>
          <w:rFonts w:cs="Univers LT Std 55"/>
          <w:color w:val="000000" w:themeColor="text1"/>
        </w:rPr>
        <w:t>eção</w:t>
      </w:r>
      <w:r w:rsidR="00605A66" w:rsidRPr="4F2B0631">
        <w:rPr>
          <w:rFonts w:cs="Univers LT Std 55"/>
          <w:color w:val="000000" w:themeColor="text1"/>
        </w:rPr>
        <w:t xml:space="preserve"> </w:t>
      </w:r>
      <w:r w:rsidR="00065507" w:rsidRPr="4F2B0631">
        <w:rPr>
          <w:rFonts w:cs="Univers LT Std 55"/>
          <w:color w:val="000000" w:themeColor="text1"/>
        </w:rPr>
        <w:t>d</w:t>
      </w:r>
      <w:r w:rsidR="00F94C38" w:rsidRPr="4F2B0631">
        <w:rPr>
          <w:rFonts w:cs="Univers LT Std 55"/>
          <w:color w:val="000000" w:themeColor="text1"/>
        </w:rPr>
        <w:t>o setor</w:t>
      </w:r>
      <w:r w:rsidR="00605A66" w:rsidRPr="4F2B0631">
        <w:rPr>
          <w:rFonts w:cs="Univers LT Std 55"/>
          <w:color w:val="000000" w:themeColor="text1"/>
        </w:rPr>
        <w:t xml:space="preserve"> </w:t>
      </w:r>
      <w:r w:rsidR="00817718" w:rsidRPr="4F2B0631">
        <w:rPr>
          <w:rFonts w:cs="Univers LT Std 55"/>
          <w:color w:val="000000" w:themeColor="text1"/>
        </w:rPr>
        <w:t xml:space="preserve">de </w:t>
      </w:r>
      <w:r w:rsidR="00605A66" w:rsidRPr="4F2B0631">
        <w:rPr>
          <w:rFonts w:cs="Univers LT Std 55"/>
          <w:i/>
          <w:color w:val="000000" w:themeColor="text1"/>
        </w:rPr>
        <w:t>Fabricação de produtos químicos</w:t>
      </w:r>
      <w:r w:rsidR="00065507" w:rsidRPr="4F2B0631">
        <w:rPr>
          <w:rFonts w:cs="Univers LT Std 55"/>
          <w:color w:val="000000" w:themeColor="text1"/>
        </w:rPr>
        <w:t>,</w:t>
      </w:r>
      <w:r w:rsidR="00605A66" w:rsidRPr="4F2B0631">
        <w:rPr>
          <w:rFonts w:cs="Univers LT Std 55"/>
          <w:color w:val="000000" w:themeColor="text1"/>
        </w:rPr>
        <w:t xml:space="preserve"> </w:t>
      </w:r>
      <w:r w:rsidR="00EF52A0" w:rsidRPr="4F2B0631">
        <w:rPr>
          <w:rFonts w:cs="Univers LT Std 55"/>
          <w:color w:val="000000" w:themeColor="text1"/>
        </w:rPr>
        <w:t>no qual</w:t>
      </w:r>
      <w:r w:rsidR="008B0E49" w:rsidRPr="4F2B0631">
        <w:rPr>
          <w:rFonts w:cs="Univers LT Std 55"/>
          <w:i/>
          <w:color w:val="000000" w:themeColor="text1"/>
        </w:rPr>
        <w:t xml:space="preserve"> </w:t>
      </w:r>
      <w:r w:rsidR="00605A66" w:rsidRPr="4F2B0631">
        <w:rPr>
          <w:rFonts w:cs="Univers LT Std 55"/>
          <w:color w:val="000000" w:themeColor="text1"/>
        </w:rPr>
        <w:t>6</w:t>
      </w:r>
      <w:r w:rsidR="00DC5B1D" w:rsidRPr="4F2B0631">
        <w:rPr>
          <w:rFonts w:cs="Univers LT Std 55"/>
          <w:color w:val="000000" w:themeColor="text1"/>
        </w:rPr>
        <w:t>4</w:t>
      </w:r>
      <w:r w:rsidR="00605A66" w:rsidRPr="4F2B0631">
        <w:rPr>
          <w:rFonts w:cs="Univers LT Std 55"/>
          <w:color w:val="000000" w:themeColor="text1"/>
        </w:rPr>
        <w:t>,</w:t>
      </w:r>
      <w:r w:rsidR="00DC5B1D" w:rsidRPr="4F2B0631">
        <w:rPr>
          <w:rFonts w:cs="Univers LT Std 55"/>
          <w:color w:val="000000" w:themeColor="text1"/>
        </w:rPr>
        <w:t>4</w:t>
      </w:r>
      <w:r w:rsidR="00605A66" w:rsidRPr="4F2B0631">
        <w:rPr>
          <w:rFonts w:cs="Univers LT Std 55"/>
          <w:color w:val="000000" w:themeColor="text1"/>
        </w:rPr>
        <w:t>%</w:t>
      </w:r>
      <w:r w:rsidR="007D12FE" w:rsidRPr="4F2B0631">
        <w:rPr>
          <w:rFonts w:cs="Univers LT Std 55"/>
          <w:color w:val="000000" w:themeColor="text1"/>
        </w:rPr>
        <w:t xml:space="preserve"> </w:t>
      </w:r>
      <w:r w:rsidR="00EF52A0" w:rsidRPr="4F2B0631">
        <w:rPr>
          <w:rFonts w:cs="Univers LT Std 55"/>
          <w:color w:val="000000" w:themeColor="text1"/>
        </w:rPr>
        <w:t xml:space="preserve">das empresas </w:t>
      </w:r>
      <w:r w:rsidR="007D12FE" w:rsidRPr="4F2B0631">
        <w:rPr>
          <w:rFonts w:cs="Univers LT Std 55"/>
          <w:color w:val="000000" w:themeColor="text1"/>
        </w:rPr>
        <w:t>inova</w:t>
      </w:r>
      <w:r w:rsidR="00EF52A0" w:rsidRPr="4F2B0631">
        <w:rPr>
          <w:rFonts w:cs="Univers LT Std 55"/>
          <w:color w:val="000000" w:themeColor="text1"/>
        </w:rPr>
        <w:t>ram</w:t>
      </w:r>
      <w:r w:rsidR="007D12FE" w:rsidRPr="4F2B0631">
        <w:rPr>
          <w:rFonts w:cs="Univers LT Std 55"/>
          <w:color w:val="000000" w:themeColor="text1"/>
        </w:rPr>
        <w:t xml:space="preserve"> em produto</w:t>
      </w:r>
      <w:r w:rsidR="00605A66" w:rsidRPr="4F2B0631">
        <w:rPr>
          <w:rFonts w:cs="Univers LT Std 55"/>
          <w:color w:val="000000" w:themeColor="text1"/>
        </w:rPr>
        <w:t xml:space="preserve"> e</w:t>
      </w:r>
      <w:r w:rsidR="0026728D" w:rsidRPr="4F2B0631">
        <w:rPr>
          <w:rFonts w:cs="Univers LT Std 55"/>
          <w:color w:val="000000" w:themeColor="text1"/>
        </w:rPr>
        <w:t xml:space="preserve"> </w:t>
      </w:r>
      <w:r w:rsidR="00605A66" w:rsidRPr="4F2B0631">
        <w:rPr>
          <w:rFonts w:cs="Univers LT Std 55"/>
          <w:color w:val="000000" w:themeColor="text1"/>
        </w:rPr>
        <w:t>6</w:t>
      </w:r>
      <w:r w:rsidR="008A3FDA" w:rsidRPr="4F2B0631">
        <w:rPr>
          <w:rFonts w:cs="Univers LT Std 55"/>
          <w:color w:val="000000" w:themeColor="text1"/>
        </w:rPr>
        <w:t>5</w:t>
      </w:r>
      <w:r w:rsidR="00605A66" w:rsidRPr="4F2B0631">
        <w:rPr>
          <w:rFonts w:cs="Univers LT Std 55"/>
          <w:color w:val="000000" w:themeColor="text1"/>
        </w:rPr>
        <w:t>,</w:t>
      </w:r>
      <w:r w:rsidR="00DC5B1D" w:rsidRPr="4F2B0631">
        <w:rPr>
          <w:rFonts w:cs="Univers LT Std 55"/>
          <w:color w:val="000000" w:themeColor="text1"/>
        </w:rPr>
        <w:t>9</w:t>
      </w:r>
      <w:r w:rsidR="00605A66" w:rsidRPr="4F2B0631">
        <w:rPr>
          <w:rFonts w:cs="Univers LT Std 55"/>
          <w:color w:val="000000" w:themeColor="text1"/>
        </w:rPr>
        <w:t>%</w:t>
      </w:r>
      <w:r w:rsidR="007D12FE" w:rsidRPr="4F2B0631">
        <w:rPr>
          <w:rFonts w:cs="Univers LT Std 55"/>
          <w:color w:val="000000" w:themeColor="text1"/>
        </w:rPr>
        <w:t xml:space="preserve"> em processo de negócios.</w:t>
      </w:r>
      <w:r w:rsidR="006F651E" w:rsidRPr="4F2B0631">
        <w:rPr>
          <w:rFonts w:cs="Univers LT Std 55"/>
          <w:color w:val="000000" w:themeColor="text1"/>
        </w:rPr>
        <w:t xml:space="preserve"> </w:t>
      </w:r>
      <w:r w:rsidR="001A72B6" w:rsidRPr="4F2B0631">
        <w:rPr>
          <w:rFonts w:cs="Univers LT Std 55"/>
          <w:color w:val="000000" w:themeColor="text1"/>
        </w:rPr>
        <w:t>Nos demais setores</w:t>
      </w:r>
      <w:r w:rsidR="00B212D3" w:rsidRPr="4F2B0631">
        <w:rPr>
          <w:rFonts w:cs="Univers LT Std 55"/>
          <w:color w:val="000000" w:themeColor="text1"/>
        </w:rPr>
        <w:t>,</w:t>
      </w:r>
      <w:r w:rsidR="0033091A" w:rsidRPr="4F2B0631">
        <w:rPr>
          <w:rFonts w:cs="Univers LT Std 55"/>
          <w:color w:val="000000" w:themeColor="text1"/>
        </w:rPr>
        <w:t xml:space="preserve"> </w:t>
      </w:r>
      <w:r w:rsidR="00EA188E" w:rsidRPr="4F2B0631">
        <w:rPr>
          <w:rFonts w:cs="Univers LT Std 55"/>
          <w:color w:val="000000" w:themeColor="text1"/>
        </w:rPr>
        <w:t xml:space="preserve">a inovação de produto predominou </w:t>
      </w:r>
      <w:r w:rsidR="00C75C4F" w:rsidRPr="4F2B0631">
        <w:rPr>
          <w:rFonts w:cs="Univers LT Std 55"/>
          <w:color w:val="000000" w:themeColor="text1"/>
        </w:rPr>
        <w:t xml:space="preserve">e </w:t>
      </w:r>
      <w:r w:rsidR="0033091A" w:rsidRPr="4F2B0631">
        <w:rPr>
          <w:rFonts w:cs="Univers LT Std 55"/>
          <w:color w:val="000000" w:themeColor="text1"/>
        </w:rPr>
        <w:t>os resultados foram</w:t>
      </w:r>
      <w:r w:rsidR="00883E3F" w:rsidRPr="4F2B0631">
        <w:rPr>
          <w:rFonts w:cs="Univers LT Std 55"/>
          <w:color w:val="000000" w:themeColor="text1"/>
        </w:rPr>
        <w:t>:</w:t>
      </w:r>
      <w:r w:rsidR="00C251CA" w:rsidRPr="4F2B0631">
        <w:rPr>
          <w:rFonts w:cs="Univers LT Std 55"/>
          <w:color w:val="000000" w:themeColor="text1"/>
        </w:rPr>
        <w:t xml:space="preserve"> </w:t>
      </w:r>
      <w:r w:rsidR="008748BB" w:rsidRPr="4F2B0631">
        <w:rPr>
          <w:rFonts w:cs="Univers LT Std 55"/>
          <w:color w:val="000000" w:themeColor="text1"/>
        </w:rPr>
        <w:t xml:space="preserve">nas </w:t>
      </w:r>
      <w:r w:rsidR="00C251CA" w:rsidRPr="4F2B0631">
        <w:rPr>
          <w:rFonts w:cs="Univers LT Std 55"/>
          <w:color w:val="000000" w:themeColor="text1"/>
        </w:rPr>
        <w:t xml:space="preserve">empresas de </w:t>
      </w:r>
      <w:r w:rsidR="00C97ECE" w:rsidRPr="4F2B0631">
        <w:rPr>
          <w:rFonts w:cs="Univers LT Std 55"/>
          <w:i/>
          <w:color w:val="000000" w:themeColor="text1"/>
        </w:rPr>
        <w:t>Fabricação de máquinas, aparelhos e materiais elétricos</w:t>
      </w:r>
      <w:r w:rsidR="004274DF" w:rsidRPr="4F2B0631">
        <w:rPr>
          <w:rFonts w:cs="Univers LT Std 55"/>
          <w:color w:val="000000" w:themeColor="text1"/>
        </w:rPr>
        <w:t xml:space="preserve">, </w:t>
      </w:r>
      <w:r w:rsidR="008A103A" w:rsidRPr="4F2B0631">
        <w:rPr>
          <w:rFonts w:cs="Univers LT Std 55"/>
          <w:color w:val="000000" w:themeColor="text1"/>
        </w:rPr>
        <w:t>69,</w:t>
      </w:r>
      <w:r w:rsidR="00CE6CE4" w:rsidRPr="4F2B0631">
        <w:rPr>
          <w:rFonts w:cs="Univers LT Std 55"/>
          <w:color w:val="000000" w:themeColor="text1"/>
        </w:rPr>
        <w:t>5</w:t>
      </w:r>
      <w:r w:rsidR="008A103A" w:rsidRPr="4F2B0631">
        <w:rPr>
          <w:rFonts w:cs="Univers LT Std 55"/>
          <w:color w:val="000000" w:themeColor="text1"/>
        </w:rPr>
        <w:t xml:space="preserve">% inovaram em produto e </w:t>
      </w:r>
      <w:r w:rsidR="002455F7" w:rsidRPr="4F2B0631">
        <w:rPr>
          <w:rFonts w:cs="Univers LT Std 55"/>
          <w:color w:val="000000" w:themeColor="text1"/>
        </w:rPr>
        <w:t>65,</w:t>
      </w:r>
      <w:r w:rsidR="00AD5990" w:rsidRPr="4F2B0631">
        <w:rPr>
          <w:rFonts w:cs="Univers LT Std 55"/>
          <w:color w:val="000000" w:themeColor="text1"/>
        </w:rPr>
        <w:t>8</w:t>
      </w:r>
      <w:r w:rsidR="002455F7" w:rsidRPr="4F2B0631">
        <w:rPr>
          <w:rFonts w:cs="Univers LT Std 55"/>
          <w:color w:val="000000" w:themeColor="text1"/>
        </w:rPr>
        <w:t>% inovaram em processo de negócios</w:t>
      </w:r>
      <w:r w:rsidR="008A103A" w:rsidRPr="002D79E1">
        <w:rPr>
          <w:rFonts w:cs="Univers LT Std 55"/>
          <w:color w:val="000000" w:themeColor="text1"/>
        </w:rPr>
        <w:t xml:space="preserve">; em </w:t>
      </w:r>
      <w:r w:rsidR="00C97ECE" w:rsidRPr="002D79E1">
        <w:rPr>
          <w:rFonts w:cs="Univers LT Std 55"/>
          <w:i/>
          <w:color w:val="000000" w:themeColor="text1"/>
        </w:rPr>
        <w:t>Fabricação de móveis</w:t>
      </w:r>
      <w:r w:rsidR="00183CBA" w:rsidRPr="002D79E1">
        <w:rPr>
          <w:rFonts w:cs="Univers LT Std 55"/>
          <w:i/>
          <w:color w:val="000000" w:themeColor="text1"/>
        </w:rPr>
        <w:t xml:space="preserve">, </w:t>
      </w:r>
      <w:r w:rsidR="00183CBA" w:rsidRPr="002D79E1">
        <w:rPr>
          <w:rFonts w:cs="Univers LT Std 55"/>
          <w:color w:val="000000" w:themeColor="text1"/>
        </w:rPr>
        <w:t>59,</w:t>
      </w:r>
      <w:r w:rsidR="001A6299" w:rsidRPr="002D79E1">
        <w:rPr>
          <w:rFonts w:cs="Univers LT Std 55"/>
          <w:color w:val="000000" w:themeColor="text1"/>
        </w:rPr>
        <w:t>0</w:t>
      </w:r>
      <w:r w:rsidR="00183CBA" w:rsidRPr="002D79E1">
        <w:rPr>
          <w:rFonts w:cs="Univers LT Std 55"/>
          <w:color w:val="000000" w:themeColor="text1"/>
        </w:rPr>
        <w:t xml:space="preserve">% inovaram em produto enquanto </w:t>
      </w:r>
      <w:r w:rsidR="00D22CAA" w:rsidRPr="002D79E1">
        <w:rPr>
          <w:rFonts w:cs="Univers LT Std 55"/>
          <w:color w:val="000000" w:themeColor="text1"/>
        </w:rPr>
        <w:t>54,4% inovaram em processo de negócios;</w:t>
      </w:r>
      <w:r w:rsidR="006945D7" w:rsidRPr="002D79E1">
        <w:rPr>
          <w:rFonts w:cs="Univers LT Std 55"/>
          <w:color w:val="000000" w:themeColor="text1"/>
        </w:rPr>
        <w:t xml:space="preserve"> nas empresas de </w:t>
      </w:r>
      <w:r w:rsidR="00775033" w:rsidRPr="002D79E1">
        <w:rPr>
          <w:rFonts w:cs="Univers LT Std 55"/>
          <w:i/>
          <w:color w:val="000000" w:themeColor="text1"/>
        </w:rPr>
        <w:t>Fabricação de equipamentos de inform</w:t>
      </w:r>
      <w:r w:rsidR="00775033" w:rsidRPr="4F2B0631">
        <w:rPr>
          <w:rFonts w:cs="Univers LT Std 55"/>
          <w:i/>
          <w:color w:val="000000" w:themeColor="text1"/>
        </w:rPr>
        <w:t>ática, produtos eletrônicos e ópticos</w:t>
      </w:r>
      <w:r w:rsidR="00775033" w:rsidRPr="4F2B0631">
        <w:rPr>
          <w:rFonts w:cs="Univers LT Std 55"/>
          <w:color w:val="000000" w:themeColor="text1"/>
        </w:rPr>
        <w:t>, 61,1% inovaram em produto e 54,9% inovaram em processo de negócios</w:t>
      </w:r>
      <w:r w:rsidR="00775033">
        <w:rPr>
          <w:rFonts w:cs="Univers LT Std 55"/>
          <w:color w:val="000000" w:themeColor="text1"/>
        </w:rPr>
        <w:t>; e em</w:t>
      </w:r>
      <w:r w:rsidR="00775033" w:rsidRPr="4F2B0631">
        <w:rPr>
          <w:rFonts w:cs="Univers LT Std 55"/>
          <w:i/>
          <w:color w:val="000000" w:themeColor="text1"/>
        </w:rPr>
        <w:t xml:space="preserve"> </w:t>
      </w:r>
      <w:r w:rsidR="00C97ECE" w:rsidRPr="4F2B0631">
        <w:rPr>
          <w:rFonts w:cs="Univers LT Std 55"/>
          <w:i/>
          <w:color w:val="000000" w:themeColor="text1"/>
        </w:rPr>
        <w:t>Fabricação de produtos farmoquímicos</w:t>
      </w:r>
      <w:r w:rsidR="00C97ECE" w:rsidRPr="4F2B0631">
        <w:rPr>
          <w:rFonts w:cs="Univers LT Std 55"/>
          <w:color w:val="000000" w:themeColor="text1"/>
        </w:rPr>
        <w:t xml:space="preserve"> </w:t>
      </w:r>
      <w:r w:rsidR="00C97ECE" w:rsidRPr="4F2B0631">
        <w:rPr>
          <w:rFonts w:cs="Univers LT Std 55"/>
          <w:i/>
          <w:color w:val="000000" w:themeColor="text1"/>
        </w:rPr>
        <w:t xml:space="preserve">e farmacêuticos, </w:t>
      </w:r>
      <w:r w:rsidR="005C4D5A" w:rsidRPr="4F2B0631">
        <w:rPr>
          <w:rFonts w:cs="Univers LT Std 55"/>
          <w:color w:val="000000" w:themeColor="text1"/>
        </w:rPr>
        <w:t>67,</w:t>
      </w:r>
      <w:r w:rsidR="00A075DB" w:rsidRPr="4F2B0631">
        <w:rPr>
          <w:rFonts w:cs="Univers LT Std 55"/>
          <w:color w:val="000000" w:themeColor="text1"/>
        </w:rPr>
        <w:t>5</w:t>
      </w:r>
      <w:r w:rsidR="005C4D5A" w:rsidRPr="4F2B0631">
        <w:rPr>
          <w:rFonts w:cs="Univers LT Std 55"/>
          <w:color w:val="000000" w:themeColor="text1"/>
        </w:rPr>
        <w:t xml:space="preserve">% inovaram em produto </w:t>
      </w:r>
      <w:r w:rsidR="004B3631" w:rsidRPr="4F2B0631">
        <w:rPr>
          <w:rFonts w:cs="Univers LT Std 55"/>
          <w:color w:val="000000" w:themeColor="text1"/>
        </w:rPr>
        <w:t>ao passo que</w:t>
      </w:r>
      <w:r w:rsidR="005C4D5A" w:rsidRPr="4F2B0631">
        <w:rPr>
          <w:rFonts w:cs="Univers LT Std 55"/>
          <w:color w:val="000000" w:themeColor="text1"/>
        </w:rPr>
        <w:t xml:space="preserve"> </w:t>
      </w:r>
      <w:r w:rsidR="004B3631" w:rsidRPr="4F2B0631">
        <w:rPr>
          <w:rFonts w:cs="Univers LT Std 55"/>
          <w:color w:val="000000" w:themeColor="text1"/>
        </w:rPr>
        <w:t>50,</w:t>
      </w:r>
      <w:r w:rsidR="00D66A79" w:rsidRPr="4F2B0631">
        <w:rPr>
          <w:rFonts w:cs="Univers LT Std 55"/>
          <w:color w:val="000000" w:themeColor="text1"/>
        </w:rPr>
        <w:t>6</w:t>
      </w:r>
      <w:r w:rsidR="004B3631" w:rsidRPr="4F2B0631">
        <w:rPr>
          <w:rFonts w:cs="Univers LT Std 55"/>
          <w:color w:val="000000" w:themeColor="text1"/>
        </w:rPr>
        <w:t>% inovaram em processo</w:t>
      </w:r>
      <w:r w:rsidR="00266387" w:rsidRPr="4F2B0631">
        <w:rPr>
          <w:rFonts w:cs="Univers LT Std 55"/>
          <w:color w:val="000000" w:themeColor="text1"/>
        </w:rPr>
        <w:t xml:space="preserve"> de negócios</w:t>
      </w:r>
      <w:r w:rsidR="00775033">
        <w:rPr>
          <w:rFonts w:cs="Univers LT Std 55"/>
          <w:color w:val="000000" w:themeColor="text1"/>
        </w:rPr>
        <w:t>.</w:t>
      </w:r>
    </w:p>
    <w:p w14:paraId="26946E85" w14:textId="3713A71A" w:rsidR="00FE23E7" w:rsidRDefault="009F0967" w:rsidP="00F06974">
      <w:pPr>
        <w:spacing w:after="120" w:line="324" w:lineRule="auto"/>
        <w:ind w:firstLine="567"/>
        <w:jc w:val="both"/>
        <w:textAlignment w:val="center"/>
        <w:rPr>
          <w:rFonts w:cs="Univers LT Std 55"/>
          <w:color w:val="000000"/>
        </w:rPr>
      </w:pPr>
      <w:r>
        <w:rPr>
          <w:rFonts w:cs="Univers LT Std 55"/>
          <w:color w:val="000000"/>
        </w:rPr>
        <w:t>A P</w:t>
      </w:r>
      <w:r w:rsidR="00F91F77">
        <w:rPr>
          <w:rFonts w:cs="Univers LT Std 55"/>
          <w:color w:val="000000"/>
        </w:rPr>
        <w:t>INTEC</w:t>
      </w:r>
      <w:r>
        <w:rPr>
          <w:rFonts w:cs="Univers LT Std 55"/>
          <w:color w:val="000000"/>
        </w:rPr>
        <w:t xml:space="preserve"> Semestral</w:t>
      </w:r>
      <w:r w:rsidR="000325A5">
        <w:rPr>
          <w:rFonts w:cs="Univers LT Std 55"/>
          <w:color w:val="000000"/>
        </w:rPr>
        <w:t xml:space="preserve"> 2024</w:t>
      </w:r>
      <w:r>
        <w:rPr>
          <w:rFonts w:cs="Univers LT Std 55"/>
          <w:color w:val="000000"/>
        </w:rPr>
        <w:t xml:space="preserve"> mostra que </w:t>
      </w:r>
      <w:r w:rsidR="00BE4AC9">
        <w:rPr>
          <w:rFonts w:cs="Univers LT Std 55"/>
          <w:color w:val="000000"/>
        </w:rPr>
        <w:t xml:space="preserve">a taxa de inovação </w:t>
      </w:r>
      <w:r w:rsidR="009859FF">
        <w:rPr>
          <w:rFonts w:cs="Univers LT Std 55"/>
          <w:color w:val="000000"/>
        </w:rPr>
        <w:t>da Indústria,</w:t>
      </w:r>
      <w:r w:rsidR="00BB41A0">
        <w:rPr>
          <w:rFonts w:cs="Univers LT Std 55"/>
          <w:color w:val="000000"/>
        </w:rPr>
        <w:t xml:space="preserve"> segundo as faixas de pessoal ocupado</w:t>
      </w:r>
      <w:r w:rsidR="009859FF">
        <w:rPr>
          <w:rFonts w:cs="Univers LT Std 55"/>
          <w:color w:val="000000"/>
        </w:rPr>
        <w:t>,</w:t>
      </w:r>
      <w:r w:rsidR="00BB41A0">
        <w:rPr>
          <w:rFonts w:cs="Univers LT Std 55"/>
          <w:color w:val="000000"/>
        </w:rPr>
        <w:t xml:space="preserve"> apresentou um aumento</w:t>
      </w:r>
      <w:r w:rsidR="00590CFB">
        <w:rPr>
          <w:rFonts w:cs="Univers LT Std 55"/>
          <w:color w:val="000000"/>
        </w:rPr>
        <w:t xml:space="preserve"> para a maioria </w:t>
      </w:r>
      <w:r w:rsidR="00FF5724">
        <w:rPr>
          <w:rFonts w:cs="Univers LT Std 55"/>
          <w:color w:val="000000"/>
        </w:rPr>
        <w:t>das faixas obs</w:t>
      </w:r>
      <w:r w:rsidR="00927FEA">
        <w:rPr>
          <w:rFonts w:cs="Univers LT Std 55"/>
          <w:color w:val="000000"/>
        </w:rPr>
        <w:t>ervadas</w:t>
      </w:r>
      <w:r w:rsidR="00467CBF">
        <w:rPr>
          <w:rFonts w:cs="Univers LT Std 55"/>
          <w:color w:val="000000"/>
        </w:rPr>
        <w:t xml:space="preserve"> em relação ao ano anterior,</w:t>
      </w:r>
      <w:r w:rsidR="00927FEA">
        <w:rPr>
          <w:rFonts w:cs="Univers LT Std 55"/>
          <w:color w:val="000000"/>
        </w:rPr>
        <w:t xml:space="preserve"> exceto para as empresas com 250 a 499 pessoas ocupadas. No </w:t>
      </w:r>
      <w:r w:rsidR="00FE23E7">
        <w:rPr>
          <w:rFonts w:cs="Univers LT Std 55"/>
          <w:color w:val="000000"/>
        </w:rPr>
        <w:t>Gráfico 2, nota-se que a</w:t>
      </w:r>
      <w:r w:rsidR="007D3C33" w:rsidRPr="007D3C33">
        <w:rPr>
          <w:rFonts w:cs="Univers LT Std 55"/>
          <w:color w:val="000000"/>
        </w:rPr>
        <w:t>s empresas de menor porte, de 100 a 249 pessoas ocupadas, tiveram uma taxa de inovação (59,</w:t>
      </w:r>
      <w:r w:rsidR="00335B5B">
        <w:rPr>
          <w:rFonts w:cs="Univers LT Std 55"/>
          <w:color w:val="000000"/>
        </w:rPr>
        <w:t>8</w:t>
      </w:r>
      <w:r w:rsidR="007D3C33" w:rsidRPr="007D3C33">
        <w:rPr>
          <w:rFonts w:cs="Univers LT Std 55"/>
          <w:color w:val="000000"/>
        </w:rPr>
        <w:t>%) menor do que a observada na faixa de 250 a 499 pessoas ocupadas (</w:t>
      </w:r>
      <w:r w:rsidR="00816880">
        <w:rPr>
          <w:rFonts w:cs="Univers LT Std 55"/>
          <w:color w:val="000000"/>
        </w:rPr>
        <w:t>65</w:t>
      </w:r>
      <w:r w:rsidR="007D3C33" w:rsidRPr="007D3C33">
        <w:rPr>
          <w:rFonts w:cs="Univers LT Std 55"/>
          <w:color w:val="000000"/>
        </w:rPr>
        <w:t>,</w:t>
      </w:r>
      <w:r w:rsidR="00335D00">
        <w:rPr>
          <w:rFonts w:cs="Univers LT Std 55"/>
          <w:color w:val="000000"/>
        </w:rPr>
        <w:t>7</w:t>
      </w:r>
      <w:r w:rsidR="007D3C33" w:rsidRPr="007D3C33">
        <w:rPr>
          <w:rFonts w:cs="Univers LT Std 55"/>
          <w:color w:val="000000"/>
        </w:rPr>
        <w:t>%) que, por sua vez, foi menor do que a das empresas com 500 ou mais pessoas ocupadas (7</w:t>
      </w:r>
      <w:r w:rsidR="00816880">
        <w:rPr>
          <w:rFonts w:cs="Univers LT Std 55"/>
          <w:color w:val="000000"/>
        </w:rPr>
        <w:t>5</w:t>
      </w:r>
      <w:r w:rsidR="007D3C33" w:rsidRPr="007D3C33">
        <w:rPr>
          <w:rFonts w:cs="Univers LT Std 55"/>
          <w:color w:val="000000"/>
        </w:rPr>
        <w:t>,</w:t>
      </w:r>
      <w:r w:rsidR="00816880">
        <w:rPr>
          <w:rFonts w:cs="Univers LT Std 55"/>
          <w:color w:val="000000"/>
        </w:rPr>
        <w:t>4</w:t>
      </w:r>
      <w:r w:rsidR="007D3C33" w:rsidRPr="007D3C33">
        <w:rPr>
          <w:rFonts w:cs="Univers LT Std 55"/>
          <w:color w:val="000000"/>
        </w:rPr>
        <w:t xml:space="preserve">%). </w:t>
      </w:r>
      <w:r w:rsidR="00C57A45">
        <w:rPr>
          <w:rFonts w:cs="Univers LT Std 55"/>
          <w:color w:val="000000"/>
        </w:rPr>
        <w:t>Cabe ressaltar que</w:t>
      </w:r>
      <w:r w:rsidR="00487EB3">
        <w:rPr>
          <w:rFonts w:cs="Univers LT Std 55"/>
          <w:color w:val="000000"/>
        </w:rPr>
        <w:t xml:space="preserve"> as</w:t>
      </w:r>
      <w:r w:rsidR="00C57A45">
        <w:rPr>
          <w:rFonts w:cs="Univers LT Std 55"/>
          <w:color w:val="000000"/>
        </w:rPr>
        <w:t xml:space="preserve"> empresas na faixa de </w:t>
      </w:r>
      <w:r w:rsidR="00AC10B9">
        <w:rPr>
          <w:rFonts w:cs="Univers LT Std 55"/>
          <w:color w:val="000000"/>
        </w:rPr>
        <w:t xml:space="preserve">250 a 499 pessoas ocupadas </w:t>
      </w:r>
      <w:r w:rsidR="005F1179">
        <w:rPr>
          <w:rFonts w:cs="Univers LT Std 55"/>
          <w:color w:val="000000"/>
        </w:rPr>
        <w:t>tê</w:t>
      </w:r>
      <w:r w:rsidR="00AC10B9">
        <w:rPr>
          <w:rFonts w:cs="Univers LT Std 55"/>
          <w:color w:val="000000"/>
        </w:rPr>
        <w:t>m apresentado queda</w:t>
      </w:r>
      <w:r w:rsidR="00152B14">
        <w:rPr>
          <w:rFonts w:cs="Univers LT Std 55"/>
          <w:color w:val="000000"/>
        </w:rPr>
        <w:t xml:space="preserve"> consecutiva</w:t>
      </w:r>
      <w:r w:rsidR="00AC10B9">
        <w:rPr>
          <w:rFonts w:cs="Univers LT Std 55"/>
          <w:color w:val="000000"/>
        </w:rPr>
        <w:t xml:space="preserve"> da</w:t>
      </w:r>
      <w:r w:rsidR="00487EB3">
        <w:rPr>
          <w:rFonts w:cs="Univers LT Std 55"/>
          <w:color w:val="000000"/>
        </w:rPr>
        <w:t xml:space="preserve"> </w:t>
      </w:r>
      <w:r w:rsidR="00AC10B9">
        <w:rPr>
          <w:rFonts w:cs="Univers LT Std 55"/>
          <w:color w:val="000000"/>
        </w:rPr>
        <w:t>taxa de inovação desde</w:t>
      </w:r>
      <w:r w:rsidR="00152B14">
        <w:rPr>
          <w:rFonts w:cs="Univers LT Std 55"/>
          <w:color w:val="000000"/>
        </w:rPr>
        <w:t xml:space="preserve"> o ano de</w:t>
      </w:r>
      <w:r w:rsidR="00AC10B9">
        <w:rPr>
          <w:rFonts w:cs="Univers LT Std 55"/>
          <w:color w:val="000000"/>
        </w:rPr>
        <w:t xml:space="preserve"> 2</w:t>
      </w:r>
      <w:r w:rsidR="00152B14">
        <w:rPr>
          <w:rFonts w:cs="Univers LT Std 55"/>
          <w:color w:val="000000"/>
        </w:rPr>
        <w:t>021.</w:t>
      </w:r>
    </w:p>
    <w:p w14:paraId="51F5A4E5" w14:textId="2760B398" w:rsidR="007D3C33" w:rsidRPr="007D3C33" w:rsidRDefault="4AC7675A" w:rsidP="007D3C33">
      <w:pPr>
        <w:spacing w:before="240" w:after="120" w:line="324" w:lineRule="auto"/>
        <w:jc w:val="both"/>
        <w:textAlignment w:val="center"/>
        <w:rPr>
          <w:rFonts w:cs="Univers LT Std 55"/>
          <w:b/>
          <w:bCs/>
          <w:color w:val="000000"/>
        </w:rPr>
      </w:pPr>
      <w:r w:rsidRPr="5F61F714">
        <w:rPr>
          <w:rFonts w:cs="Univers LT Std 55"/>
          <w:b/>
          <w:bCs/>
          <w:color w:val="000000" w:themeColor="text1"/>
        </w:rPr>
        <w:t>Gráfico 2 – Taxa de inovação, segundo as faixas de pessoal ocupado, para o total da Indústria – Brasil – 2021/2022/2023</w:t>
      </w:r>
      <w:r w:rsidR="003F2991">
        <w:rPr>
          <w:rFonts w:cs="Univers LT Std 55"/>
          <w:b/>
          <w:bCs/>
          <w:color w:val="000000" w:themeColor="text1"/>
        </w:rPr>
        <w:t>/2024</w:t>
      </w:r>
      <w:r w:rsidRPr="5F61F714">
        <w:rPr>
          <w:rFonts w:cs="Univers LT Std 55"/>
          <w:b/>
          <w:bCs/>
          <w:color w:val="000000" w:themeColor="text1"/>
        </w:rPr>
        <w:t xml:space="preserve"> (%)</w:t>
      </w:r>
    </w:p>
    <w:p w14:paraId="57C3D2CF" w14:textId="3972C7C1" w:rsidR="007D3C33" w:rsidRPr="007D3C33" w:rsidRDefault="00942417" w:rsidP="00A70F51">
      <w:pPr>
        <w:spacing w:before="240" w:after="120" w:line="324" w:lineRule="auto"/>
        <w:jc w:val="center"/>
        <w:textAlignment w:val="center"/>
        <w:rPr>
          <w:rFonts w:cs="Univers LT Std 55"/>
          <w:b/>
          <w:bCs/>
          <w:color w:val="000000"/>
        </w:rPr>
      </w:pPr>
      <w:r>
        <w:rPr>
          <w:noProof/>
        </w:rPr>
        <w:drawing>
          <wp:inline distT="0" distB="0" distL="0" distR="0" wp14:anchorId="0365FF6C" wp14:editId="73266C4C">
            <wp:extent cx="5039360" cy="3468370"/>
            <wp:effectExtent l="0" t="0" r="8890" b="17780"/>
            <wp:docPr id="1206293954" name="Gráfico 1">
              <a:extLst xmlns:a="http://schemas.openxmlformats.org/drawingml/2006/main">
                <a:ext uri="{FF2B5EF4-FFF2-40B4-BE49-F238E27FC236}">
                  <a16:creationId xmlns:a16="http://schemas.microsoft.com/office/drawing/2014/main" id="{2EB1FECA-6A10-1549-0CE5-32E7B23A56AC}"/>
                </a:ext>
                <a:ext uri="{147F2762-F138-4A5C-976F-8EAC2B608ADB}">
                  <a16:predDERef xmlns:a16="http://schemas.microsoft.com/office/drawing/2014/main" pred="{43F21B7F-04E0-19F5-E763-806D373DC08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0E7B4570" w14:textId="243C2F08" w:rsidR="007D3C33" w:rsidRPr="007D3C33" w:rsidRDefault="007D3C33" w:rsidP="007D3C33">
      <w:pPr>
        <w:spacing w:after="120" w:line="324" w:lineRule="auto"/>
        <w:jc w:val="both"/>
        <w:textAlignment w:val="center"/>
        <w:rPr>
          <w:rFonts w:cs="Univers LT Std 55"/>
          <w:noProof/>
          <w:color w:val="000000"/>
          <w:sz w:val="16"/>
          <w:szCs w:val="16"/>
        </w:rPr>
      </w:pPr>
      <w:r w:rsidRPr="007D3C33">
        <w:rPr>
          <w:rFonts w:cs="Univers LT Std 55"/>
          <w:noProof/>
          <w:color w:val="000000"/>
          <w:sz w:val="16"/>
          <w:szCs w:val="16"/>
        </w:rPr>
        <w:lastRenderedPageBreak/>
        <w:t>Fonte: IBGE, Diretoria de Pesquisas, Coordenação de Estatísticas Estruturais e Temáticas em Empresas, Pesquisa de Inovação Semestral 202</w:t>
      </w:r>
      <w:r w:rsidR="003F2991">
        <w:rPr>
          <w:rFonts w:cs="Univers LT Std 55"/>
          <w:noProof/>
          <w:color w:val="000000"/>
          <w:sz w:val="16"/>
          <w:szCs w:val="16"/>
        </w:rPr>
        <w:t>4</w:t>
      </w:r>
      <w:r w:rsidRPr="007D3C33">
        <w:rPr>
          <w:rFonts w:cs="Univers LT Std 55"/>
          <w:noProof/>
          <w:color w:val="000000"/>
          <w:sz w:val="16"/>
          <w:szCs w:val="16"/>
        </w:rPr>
        <w:t>.</w:t>
      </w:r>
    </w:p>
    <w:p w14:paraId="39872597" w14:textId="77777777" w:rsidR="00343765" w:rsidRDefault="00343765" w:rsidP="007D3C33">
      <w:pPr>
        <w:spacing w:after="120" w:line="324" w:lineRule="auto"/>
        <w:ind w:firstLine="567"/>
        <w:jc w:val="both"/>
        <w:textAlignment w:val="center"/>
        <w:rPr>
          <w:rFonts w:cs="Univers LT Std 55"/>
          <w:color w:val="000000"/>
        </w:rPr>
      </w:pPr>
    </w:p>
    <w:p w14:paraId="04049CBD" w14:textId="73261555" w:rsidR="00405735" w:rsidRDefault="00570571" w:rsidP="007D3C33">
      <w:pPr>
        <w:spacing w:after="120" w:line="324" w:lineRule="auto"/>
        <w:ind w:firstLine="567"/>
        <w:jc w:val="both"/>
        <w:textAlignment w:val="center"/>
        <w:rPr>
          <w:rFonts w:cs="Univers LT Std 55"/>
          <w:color w:val="000000"/>
        </w:rPr>
      </w:pPr>
      <w:r>
        <w:rPr>
          <w:rFonts w:cs="Univers LT Std 55"/>
          <w:color w:val="000000"/>
        </w:rPr>
        <w:t>No que diz respeito</w:t>
      </w:r>
      <w:r w:rsidR="007D3C33" w:rsidRPr="007D3C33">
        <w:rPr>
          <w:rFonts w:cs="Univers LT Std 55"/>
          <w:color w:val="000000"/>
        </w:rPr>
        <w:t xml:space="preserve"> às empresas que inovaram em produto, a pesquisa mostra que 4</w:t>
      </w:r>
      <w:r w:rsidR="00C51E41">
        <w:rPr>
          <w:rFonts w:cs="Univers LT Std 55"/>
          <w:color w:val="000000"/>
        </w:rPr>
        <w:t>5</w:t>
      </w:r>
      <w:r w:rsidR="007D3C33" w:rsidRPr="007D3C33">
        <w:rPr>
          <w:rFonts w:cs="Univers LT Std 55"/>
          <w:color w:val="000000"/>
        </w:rPr>
        <w:t>,</w:t>
      </w:r>
      <w:r w:rsidR="00C51E41">
        <w:rPr>
          <w:rFonts w:cs="Univers LT Std 55"/>
          <w:color w:val="000000"/>
        </w:rPr>
        <w:t>2</w:t>
      </w:r>
      <w:r w:rsidR="007D3C33" w:rsidRPr="007D3C33">
        <w:rPr>
          <w:rFonts w:cs="Univers LT Std 55"/>
          <w:color w:val="000000"/>
        </w:rPr>
        <w:t>% das empresas introduziram um produto novo ou substancialmente aprimorado em 202</w:t>
      </w:r>
      <w:r w:rsidR="00D54D95">
        <w:rPr>
          <w:rFonts w:cs="Univers LT Std 55"/>
          <w:color w:val="000000"/>
        </w:rPr>
        <w:t>4</w:t>
      </w:r>
      <w:r w:rsidR="007D3C33" w:rsidRPr="007D3C33">
        <w:rPr>
          <w:rFonts w:cs="Univers LT Std 55"/>
          <w:color w:val="000000"/>
        </w:rPr>
        <w:t xml:space="preserve">, </w:t>
      </w:r>
      <w:r w:rsidR="00CD15CD">
        <w:rPr>
          <w:rFonts w:cs="Univers LT Std 55"/>
          <w:color w:val="000000"/>
        </w:rPr>
        <w:t xml:space="preserve">o </w:t>
      </w:r>
      <w:r w:rsidR="00BF376D">
        <w:rPr>
          <w:rFonts w:cs="Univers LT Std 55"/>
          <w:color w:val="000000"/>
        </w:rPr>
        <w:t xml:space="preserve">menor </w:t>
      </w:r>
      <w:r w:rsidR="007D3C33" w:rsidRPr="007D3C33">
        <w:rPr>
          <w:rFonts w:cs="Univers LT Std 55"/>
          <w:color w:val="000000"/>
        </w:rPr>
        <w:t>percentual</w:t>
      </w:r>
      <w:r w:rsidR="00BF376D">
        <w:rPr>
          <w:rFonts w:cs="Univers LT Std 55"/>
          <w:color w:val="000000"/>
        </w:rPr>
        <w:t xml:space="preserve"> </w:t>
      </w:r>
      <w:r w:rsidR="007D3C33" w:rsidRPr="007D3C33">
        <w:rPr>
          <w:rFonts w:cs="Univers LT Std 55"/>
          <w:color w:val="000000"/>
        </w:rPr>
        <w:t xml:space="preserve">observado </w:t>
      </w:r>
      <w:r w:rsidR="00BF376D">
        <w:rPr>
          <w:rFonts w:cs="Univers LT Std 55"/>
          <w:color w:val="000000"/>
        </w:rPr>
        <w:t>desde</w:t>
      </w:r>
      <w:r w:rsidR="007D3C33" w:rsidRPr="007D3C33">
        <w:rPr>
          <w:rFonts w:cs="Univers LT Std 55"/>
          <w:color w:val="000000"/>
        </w:rPr>
        <w:t xml:space="preserve"> 202</w:t>
      </w:r>
      <w:r w:rsidR="00BF376D">
        <w:rPr>
          <w:rFonts w:cs="Univers LT Std 55"/>
          <w:color w:val="000000"/>
        </w:rPr>
        <w:t>1</w:t>
      </w:r>
      <w:r w:rsidR="007D3C33" w:rsidRPr="007D3C33">
        <w:rPr>
          <w:rFonts w:cs="Univers LT Std 55"/>
          <w:color w:val="000000"/>
        </w:rPr>
        <w:t xml:space="preserve"> (50,5%).</w:t>
      </w:r>
      <w:r w:rsidR="00640D59">
        <w:rPr>
          <w:rFonts w:cs="Univers LT Std 55"/>
          <w:color w:val="000000"/>
        </w:rPr>
        <w:t xml:space="preserve"> O Gráfico 3 </w:t>
      </w:r>
      <w:r w:rsidR="00F41B7B">
        <w:rPr>
          <w:rFonts w:cs="Univers LT Std 55"/>
          <w:color w:val="000000"/>
        </w:rPr>
        <w:t xml:space="preserve">evidencia </w:t>
      </w:r>
      <w:r w:rsidR="001613A3">
        <w:rPr>
          <w:rFonts w:cs="Univers LT Std 55"/>
          <w:color w:val="000000"/>
        </w:rPr>
        <w:t xml:space="preserve">a </w:t>
      </w:r>
      <w:r w:rsidR="00F41B7B">
        <w:rPr>
          <w:rFonts w:cs="Univers LT Std 55"/>
          <w:color w:val="000000"/>
        </w:rPr>
        <w:t xml:space="preserve">queda </w:t>
      </w:r>
      <w:r w:rsidR="00E3700C">
        <w:rPr>
          <w:rFonts w:cs="Univers LT Std 55"/>
          <w:color w:val="000000"/>
        </w:rPr>
        <w:t xml:space="preserve">na taxa de inovação </w:t>
      </w:r>
      <w:r w:rsidR="00C26D26">
        <w:rPr>
          <w:rFonts w:cs="Univers LT Std 55"/>
          <w:color w:val="000000"/>
        </w:rPr>
        <w:t>em</w:t>
      </w:r>
      <w:r w:rsidR="00E3700C">
        <w:rPr>
          <w:rFonts w:cs="Univers LT Std 55"/>
          <w:color w:val="000000"/>
        </w:rPr>
        <w:t xml:space="preserve"> produ</w:t>
      </w:r>
      <w:r w:rsidR="00C26D26">
        <w:rPr>
          <w:rFonts w:cs="Univers LT Std 55"/>
          <w:color w:val="000000"/>
        </w:rPr>
        <w:t>to</w:t>
      </w:r>
      <w:r w:rsidR="00E3700C">
        <w:rPr>
          <w:rFonts w:cs="Univers LT Std 55"/>
          <w:color w:val="000000"/>
        </w:rPr>
        <w:t xml:space="preserve"> </w:t>
      </w:r>
      <w:r w:rsidR="00DA21F7">
        <w:rPr>
          <w:rFonts w:cs="Univers LT Std 55"/>
          <w:color w:val="000000"/>
        </w:rPr>
        <w:t>em</w:t>
      </w:r>
      <w:r w:rsidR="00E3700C">
        <w:rPr>
          <w:rFonts w:cs="Univers LT Std 55"/>
          <w:color w:val="000000"/>
        </w:rPr>
        <w:t xml:space="preserve"> todas as faixas de pessoal ocupado</w:t>
      </w:r>
      <w:r w:rsidR="000A06DA">
        <w:rPr>
          <w:rFonts w:cs="Univers LT Std 55"/>
          <w:color w:val="000000"/>
        </w:rPr>
        <w:t xml:space="preserve">, com redução mais </w:t>
      </w:r>
      <w:r w:rsidR="00DA21F7">
        <w:rPr>
          <w:rFonts w:cs="Univers LT Std 55"/>
          <w:color w:val="000000"/>
        </w:rPr>
        <w:t>acentuada</w:t>
      </w:r>
      <w:r w:rsidR="000A06DA">
        <w:rPr>
          <w:rFonts w:cs="Univers LT Std 55"/>
          <w:color w:val="000000"/>
        </w:rPr>
        <w:t xml:space="preserve"> </w:t>
      </w:r>
      <w:r w:rsidR="004E209C">
        <w:rPr>
          <w:rFonts w:cs="Univers LT Std 55"/>
          <w:color w:val="000000"/>
        </w:rPr>
        <w:t>e</w:t>
      </w:r>
      <w:r w:rsidR="00203D3E">
        <w:rPr>
          <w:rFonts w:cs="Univers LT Std 55"/>
          <w:color w:val="000000"/>
        </w:rPr>
        <w:t>ntre as</w:t>
      </w:r>
      <w:r w:rsidR="004E209C">
        <w:rPr>
          <w:rFonts w:cs="Univers LT Std 55"/>
          <w:color w:val="000000"/>
        </w:rPr>
        <w:t xml:space="preserve"> empresas </w:t>
      </w:r>
      <w:r w:rsidR="00203D3E">
        <w:rPr>
          <w:rFonts w:cs="Univers LT Std 55"/>
          <w:color w:val="000000"/>
        </w:rPr>
        <w:t>com</w:t>
      </w:r>
      <w:r w:rsidR="004E209C">
        <w:rPr>
          <w:rFonts w:cs="Univers LT Std 55"/>
          <w:color w:val="000000"/>
        </w:rPr>
        <w:t xml:space="preserve"> 250 a 499 pessoas ocupadas</w:t>
      </w:r>
      <w:r w:rsidR="00C90523">
        <w:rPr>
          <w:rFonts w:cs="Univers LT Std 55"/>
          <w:color w:val="000000"/>
        </w:rPr>
        <w:t>,</w:t>
      </w:r>
      <w:r w:rsidR="00394702">
        <w:rPr>
          <w:rFonts w:cs="Univers LT Std 55"/>
          <w:color w:val="000000"/>
        </w:rPr>
        <w:t xml:space="preserve"> </w:t>
      </w:r>
      <w:r w:rsidR="00340A05">
        <w:rPr>
          <w:rFonts w:cs="Univers LT Std 55"/>
          <w:color w:val="000000"/>
        </w:rPr>
        <w:t xml:space="preserve">cuja taxa recuou </w:t>
      </w:r>
      <w:r w:rsidR="00A2715E">
        <w:rPr>
          <w:rFonts w:cs="Univers LT Std 55"/>
          <w:color w:val="000000"/>
        </w:rPr>
        <w:t>9,</w:t>
      </w:r>
      <w:r w:rsidR="00B440A6">
        <w:rPr>
          <w:rFonts w:cs="Univers LT Std 55"/>
          <w:color w:val="000000"/>
        </w:rPr>
        <w:t>1</w:t>
      </w:r>
      <w:r w:rsidR="003109B1">
        <w:rPr>
          <w:rFonts w:cs="Univers LT Std 55"/>
          <w:color w:val="000000"/>
        </w:rPr>
        <w:t xml:space="preserve"> pontos percentuais</w:t>
      </w:r>
      <w:r w:rsidR="004669CD">
        <w:rPr>
          <w:rFonts w:cs="Univers LT Std 55"/>
          <w:color w:val="000000"/>
        </w:rPr>
        <w:t>, passando de 56,6%</w:t>
      </w:r>
      <w:r w:rsidR="00C90523">
        <w:rPr>
          <w:rFonts w:cs="Univers LT Std 55"/>
          <w:color w:val="000000"/>
        </w:rPr>
        <w:t xml:space="preserve"> </w:t>
      </w:r>
      <w:r w:rsidR="00CC15B7">
        <w:rPr>
          <w:rFonts w:cs="Univers LT Std 55"/>
          <w:color w:val="000000"/>
        </w:rPr>
        <w:t>em</w:t>
      </w:r>
      <w:r w:rsidR="00C90523">
        <w:rPr>
          <w:rFonts w:cs="Univers LT Std 55"/>
          <w:color w:val="000000"/>
        </w:rPr>
        <w:t xml:space="preserve"> </w:t>
      </w:r>
      <w:r w:rsidR="0006185B">
        <w:rPr>
          <w:rFonts w:cs="Univers LT Std 55"/>
          <w:color w:val="000000"/>
        </w:rPr>
        <w:t xml:space="preserve">2023 </w:t>
      </w:r>
      <w:r w:rsidR="00CC15B7">
        <w:rPr>
          <w:rFonts w:cs="Univers LT Std 55"/>
          <w:color w:val="000000"/>
        </w:rPr>
        <w:t>para 47,</w:t>
      </w:r>
      <w:r w:rsidR="001370B5">
        <w:rPr>
          <w:rFonts w:cs="Univers LT Std 55"/>
          <w:color w:val="000000"/>
        </w:rPr>
        <w:t>5</w:t>
      </w:r>
      <w:r w:rsidR="00CC15B7">
        <w:rPr>
          <w:rFonts w:cs="Univers LT Std 55"/>
          <w:color w:val="000000"/>
        </w:rPr>
        <w:t>% em</w:t>
      </w:r>
      <w:r w:rsidR="0006185B">
        <w:rPr>
          <w:rFonts w:cs="Univers LT Std 55"/>
          <w:color w:val="000000"/>
        </w:rPr>
        <w:t xml:space="preserve"> 2024.</w:t>
      </w:r>
      <w:r w:rsidR="00621656">
        <w:rPr>
          <w:rFonts w:cs="Univers LT Std 55"/>
          <w:color w:val="000000"/>
        </w:rPr>
        <w:t xml:space="preserve"> </w:t>
      </w:r>
      <w:r w:rsidR="001A7279">
        <w:rPr>
          <w:rFonts w:cs="Univers LT Std 55"/>
          <w:color w:val="000000"/>
        </w:rPr>
        <w:t>Em</w:t>
      </w:r>
      <w:r w:rsidR="00B96F5B">
        <w:rPr>
          <w:rFonts w:cs="Univers LT Std 55"/>
          <w:color w:val="000000"/>
        </w:rPr>
        <w:t>bora</w:t>
      </w:r>
      <w:r w:rsidR="00621656">
        <w:rPr>
          <w:rFonts w:cs="Univers LT Std 55"/>
          <w:color w:val="000000"/>
        </w:rPr>
        <w:t xml:space="preserve"> as empresas</w:t>
      </w:r>
      <w:r w:rsidR="006B2520">
        <w:rPr>
          <w:rFonts w:cs="Univers LT Std 55"/>
          <w:color w:val="000000"/>
        </w:rPr>
        <w:t xml:space="preserve"> de </w:t>
      </w:r>
      <w:r w:rsidR="00CE718E">
        <w:rPr>
          <w:rFonts w:cs="Univers LT Std 55"/>
          <w:color w:val="000000"/>
        </w:rPr>
        <w:t xml:space="preserve">menor </w:t>
      </w:r>
      <w:r w:rsidR="006B2520">
        <w:rPr>
          <w:rFonts w:cs="Univers LT Std 55"/>
          <w:color w:val="000000"/>
        </w:rPr>
        <w:t>porte sejam</w:t>
      </w:r>
      <w:r w:rsidR="007D3C33" w:rsidRPr="007D3C33">
        <w:rPr>
          <w:rFonts w:cs="Univers LT Std 55"/>
          <w:color w:val="000000"/>
        </w:rPr>
        <w:t xml:space="preserve"> proporcionalmente m</w:t>
      </w:r>
      <w:r w:rsidR="00CE718E">
        <w:rPr>
          <w:rFonts w:cs="Univers LT Std 55"/>
          <w:color w:val="000000"/>
        </w:rPr>
        <w:t>enos</w:t>
      </w:r>
      <w:r w:rsidR="007D3C33" w:rsidRPr="007D3C33">
        <w:rPr>
          <w:rFonts w:cs="Univers LT Std 55"/>
          <w:color w:val="000000"/>
        </w:rPr>
        <w:t xml:space="preserve"> inovadoras do que as de m</w:t>
      </w:r>
      <w:r w:rsidR="00CE718E">
        <w:rPr>
          <w:rFonts w:cs="Univers LT Std 55"/>
          <w:color w:val="000000"/>
        </w:rPr>
        <w:t>aior</w:t>
      </w:r>
      <w:r w:rsidR="007D3C33" w:rsidRPr="007D3C33">
        <w:rPr>
          <w:rFonts w:cs="Univers LT Std 55"/>
          <w:color w:val="000000"/>
        </w:rPr>
        <w:t xml:space="preserve"> porte, </w:t>
      </w:r>
      <w:r w:rsidR="00293ED0">
        <w:rPr>
          <w:rFonts w:cs="Univers LT Std 55"/>
          <w:color w:val="000000"/>
        </w:rPr>
        <w:t xml:space="preserve">foram as que apresentaram a menor redução </w:t>
      </w:r>
      <w:r w:rsidR="00EB34F7">
        <w:rPr>
          <w:rFonts w:cs="Univers LT Std 55"/>
          <w:color w:val="000000"/>
        </w:rPr>
        <w:t>da taxa de inovação</w:t>
      </w:r>
      <w:r w:rsidR="00EA3D77">
        <w:rPr>
          <w:rFonts w:cs="Univers LT Std 55"/>
          <w:color w:val="000000"/>
        </w:rPr>
        <w:t>.</w:t>
      </w:r>
      <w:r w:rsidR="00A003DF">
        <w:rPr>
          <w:rFonts w:cs="Univers LT Std 55"/>
          <w:color w:val="000000"/>
        </w:rPr>
        <w:t xml:space="preserve"> N</w:t>
      </w:r>
      <w:r w:rsidR="00EA3D77">
        <w:rPr>
          <w:rFonts w:cs="Univers LT Std 55"/>
          <w:color w:val="000000"/>
        </w:rPr>
        <w:t xml:space="preserve">a faixa de </w:t>
      </w:r>
      <w:r w:rsidR="004C6F18" w:rsidRPr="007D3C33">
        <w:rPr>
          <w:rFonts w:cs="Univers LT Std 55"/>
          <w:color w:val="000000"/>
        </w:rPr>
        <w:t>100 a 249 pessoas ocupadas,</w:t>
      </w:r>
      <w:r w:rsidR="000A421E">
        <w:rPr>
          <w:rFonts w:cs="Univers LT Std 55"/>
          <w:color w:val="000000"/>
        </w:rPr>
        <w:t xml:space="preserve"> a taxa foi de </w:t>
      </w:r>
      <w:r w:rsidR="00595D9C">
        <w:rPr>
          <w:rFonts w:cs="Univers LT Std 55"/>
          <w:color w:val="000000"/>
        </w:rPr>
        <w:t>40,8%</w:t>
      </w:r>
      <w:r w:rsidR="00B413A5">
        <w:rPr>
          <w:rFonts w:cs="Univers LT Std 55"/>
          <w:color w:val="000000"/>
        </w:rPr>
        <w:t>, representando</w:t>
      </w:r>
      <w:r w:rsidR="00250A85">
        <w:rPr>
          <w:rFonts w:cs="Univers LT Std 55"/>
          <w:color w:val="000000"/>
        </w:rPr>
        <w:t xml:space="preserve"> q</w:t>
      </w:r>
      <w:r w:rsidR="007B2372">
        <w:rPr>
          <w:rFonts w:cs="Univers LT Std 55"/>
          <w:color w:val="000000"/>
        </w:rPr>
        <w:t xml:space="preserve">ueda de </w:t>
      </w:r>
      <w:r w:rsidR="00BF4752">
        <w:rPr>
          <w:rFonts w:cs="Univers LT Std 55"/>
          <w:color w:val="000000"/>
        </w:rPr>
        <w:t>1,2 p</w:t>
      </w:r>
      <w:r w:rsidR="00B413A5">
        <w:rPr>
          <w:rFonts w:cs="Univers LT Std 55"/>
          <w:color w:val="000000"/>
        </w:rPr>
        <w:t>onto</w:t>
      </w:r>
      <w:r w:rsidR="00BA609D">
        <w:rPr>
          <w:rFonts w:cs="Univers LT Std 55"/>
          <w:color w:val="000000"/>
        </w:rPr>
        <w:t>s</w:t>
      </w:r>
      <w:r w:rsidR="00B413A5">
        <w:rPr>
          <w:rFonts w:cs="Univers LT Std 55"/>
          <w:color w:val="000000"/>
        </w:rPr>
        <w:t xml:space="preserve"> percentua</w:t>
      </w:r>
      <w:r w:rsidR="00BA609D">
        <w:rPr>
          <w:rFonts w:cs="Univers LT Std 55"/>
          <w:color w:val="000000"/>
        </w:rPr>
        <w:t>is</w:t>
      </w:r>
      <w:r w:rsidR="00A003DF">
        <w:rPr>
          <w:rFonts w:cs="Univers LT Std 55"/>
          <w:color w:val="000000"/>
        </w:rPr>
        <w:t xml:space="preserve"> em relação </w:t>
      </w:r>
      <w:r w:rsidR="00617929">
        <w:rPr>
          <w:rFonts w:cs="Univers LT Std 55"/>
          <w:color w:val="000000"/>
        </w:rPr>
        <w:t>a 2023</w:t>
      </w:r>
      <w:r w:rsidR="00AD00C2">
        <w:rPr>
          <w:rFonts w:cs="Univers LT Std 55"/>
          <w:color w:val="000000"/>
        </w:rPr>
        <w:t xml:space="preserve">. Já </w:t>
      </w:r>
      <w:r w:rsidR="007E59CA">
        <w:rPr>
          <w:rFonts w:cs="Univers LT Std 55"/>
          <w:color w:val="000000"/>
        </w:rPr>
        <w:t xml:space="preserve">entre as empresas </w:t>
      </w:r>
      <w:r w:rsidR="00BF4752">
        <w:rPr>
          <w:rFonts w:cs="Univers LT Std 55"/>
          <w:color w:val="000000"/>
        </w:rPr>
        <w:t>com</w:t>
      </w:r>
      <w:r w:rsidR="00B413A5">
        <w:rPr>
          <w:rFonts w:cs="Univers LT Std 55"/>
          <w:color w:val="000000"/>
        </w:rPr>
        <w:t xml:space="preserve"> </w:t>
      </w:r>
      <w:r w:rsidR="00B413A5" w:rsidRPr="007D3C33">
        <w:rPr>
          <w:rFonts w:cs="Univers LT Std 55"/>
          <w:color w:val="000000"/>
        </w:rPr>
        <w:t>500 ou mais pessoas ocupadas</w:t>
      </w:r>
      <w:r w:rsidR="00E07F9F">
        <w:rPr>
          <w:rFonts w:cs="Univers LT Std 55"/>
          <w:color w:val="000000"/>
        </w:rPr>
        <w:t xml:space="preserve">, </w:t>
      </w:r>
      <w:r w:rsidR="00617929">
        <w:rPr>
          <w:rFonts w:cs="Univers LT Std 55"/>
          <w:color w:val="000000"/>
        </w:rPr>
        <w:t>a</w:t>
      </w:r>
      <w:r w:rsidR="00F87620">
        <w:rPr>
          <w:rFonts w:cs="Univers LT Std 55"/>
          <w:color w:val="000000"/>
        </w:rPr>
        <w:t xml:space="preserve"> taxa passou de 56,6% para </w:t>
      </w:r>
      <w:r w:rsidR="0045338F">
        <w:rPr>
          <w:rFonts w:cs="Univers LT Std 55"/>
          <w:color w:val="000000"/>
        </w:rPr>
        <w:t xml:space="preserve">54,8%, redução de </w:t>
      </w:r>
      <w:r w:rsidR="00AC79DB">
        <w:rPr>
          <w:rFonts w:cs="Univers LT Std 55"/>
          <w:color w:val="000000"/>
        </w:rPr>
        <w:t>1,8 ponto</w:t>
      </w:r>
      <w:r w:rsidR="005B24C6">
        <w:rPr>
          <w:rFonts w:cs="Univers LT Std 55"/>
          <w:color w:val="000000"/>
        </w:rPr>
        <w:t>s</w:t>
      </w:r>
      <w:r w:rsidR="00AC79DB">
        <w:rPr>
          <w:rFonts w:cs="Univers LT Std 55"/>
          <w:color w:val="000000"/>
        </w:rPr>
        <w:t xml:space="preserve"> percentua</w:t>
      </w:r>
      <w:r w:rsidR="00E74C1F">
        <w:rPr>
          <w:rFonts w:cs="Univers LT Std 55"/>
          <w:color w:val="000000"/>
        </w:rPr>
        <w:t>is</w:t>
      </w:r>
      <w:r w:rsidR="00AC79DB">
        <w:rPr>
          <w:rFonts w:cs="Univers LT Std 55"/>
          <w:color w:val="000000"/>
        </w:rPr>
        <w:t>.</w:t>
      </w:r>
    </w:p>
    <w:p w14:paraId="56039953" w14:textId="316062AD" w:rsidR="00690575" w:rsidRDefault="00BF0FC2" w:rsidP="00690575">
      <w:pPr>
        <w:spacing w:after="240" w:line="324" w:lineRule="auto"/>
        <w:ind w:firstLine="568"/>
        <w:jc w:val="both"/>
        <w:textAlignment w:val="center"/>
        <w:rPr>
          <w:rFonts w:cs="Univers LT Std 55"/>
          <w:color w:val="000000"/>
        </w:rPr>
      </w:pPr>
      <w:r>
        <w:rPr>
          <w:rFonts w:cs="Univers LT Std 55"/>
          <w:color w:val="000000"/>
        </w:rPr>
        <w:t>Em 2024, a</w:t>
      </w:r>
      <w:r w:rsidR="00690575" w:rsidRPr="007D3C33">
        <w:rPr>
          <w:rFonts w:cs="Univers LT Std 55"/>
          <w:color w:val="000000"/>
        </w:rPr>
        <w:t xml:space="preserve">s atividades econômicas onde proporcionalmente mais empresas inovaram em produto </w:t>
      </w:r>
      <w:r w:rsidR="008E4B79">
        <w:rPr>
          <w:rFonts w:cs="Univers LT Std 55"/>
          <w:color w:val="000000"/>
        </w:rPr>
        <w:t>foram</w:t>
      </w:r>
      <w:r>
        <w:rPr>
          <w:rFonts w:cs="Univers LT Std 55"/>
          <w:color w:val="000000"/>
        </w:rPr>
        <w:t>:</w:t>
      </w:r>
      <w:r w:rsidR="00690575" w:rsidRPr="007D3C33">
        <w:rPr>
          <w:rFonts w:cs="Univers LT Std 55"/>
          <w:color w:val="000000"/>
        </w:rPr>
        <w:t xml:space="preserve"> </w:t>
      </w:r>
      <w:r w:rsidR="00DB53FB" w:rsidRPr="009E2A3D">
        <w:rPr>
          <w:rFonts w:cs="Univers LT Std 55"/>
          <w:i/>
          <w:iCs/>
          <w:color w:val="000000"/>
        </w:rPr>
        <w:t xml:space="preserve">Fabricação </w:t>
      </w:r>
      <w:r w:rsidR="005B61BB" w:rsidRPr="009E2A3D">
        <w:rPr>
          <w:rFonts w:cs="Univers LT Std 55"/>
          <w:i/>
          <w:iCs/>
          <w:color w:val="000000"/>
        </w:rPr>
        <w:t>de máquinas, aparelhos e materiais elétricos</w:t>
      </w:r>
      <w:r w:rsidR="005B61BB">
        <w:rPr>
          <w:rFonts w:cs="Univers LT Std 55"/>
          <w:color w:val="000000"/>
        </w:rPr>
        <w:t xml:space="preserve"> (69,</w:t>
      </w:r>
      <w:r w:rsidR="00C77A60">
        <w:rPr>
          <w:rFonts w:cs="Univers LT Std 55"/>
          <w:color w:val="000000"/>
        </w:rPr>
        <w:t>5</w:t>
      </w:r>
      <w:r w:rsidR="005B61BB">
        <w:rPr>
          <w:rFonts w:cs="Univers LT Std 55"/>
          <w:color w:val="000000"/>
        </w:rPr>
        <w:t>%)</w:t>
      </w:r>
      <w:r w:rsidR="009E2A3D">
        <w:rPr>
          <w:rFonts w:cs="Univers LT Std 55"/>
          <w:color w:val="000000"/>
        </w:rPr>
        <w:t xml:space="preserve">, </w:t>
      </w:r>
      <w:r w:rsidR="009E2A3D" w:rsidRPr="007D3C33">
        <w:rPr>
          <w:rFonts w:cs="Univers LT Std 55"/>
          <w:i/>
          <w:iCs/>
          <w:color w:val="000000"/>
        </w:rPr>
        <w:t>Fabricação de produtos farmoquímicos</w:t>
      </w:r>
      <w:r w:rsidR="009E2A3D" w:rsidRPr="007D3C33">
        <w:rPr>
          <w:rFonts w:cs="Univers LT Std 55"/>
          <w:color w:val="000000"/>
        </w:rPr>
        <w:t xml:space="preserve"> </w:t>
      </w:r>
      <w:r w:rsidR="009E2A3D" w:rsidRPr="007D3C33">
        <w:rPr>
          <w:rFonts w:cs="Univers LT Std 55"/>
          <w:i/>
          <w:iCs/>
          <w:color w:val="000000"/>
        </w:rPr>
        <w:t>e farmacêuticos</w:t>
      </w:r>
      <w:r w:rsidR="009E2A3D" w:rsidRPr="007D3C33">
        <w:rPr>
          <w:rFonts w:cs="Univers LT Std 55"/>
          <w:color w:val="000000"/>
        </w:rPr>
        <w:t xml:space="preserve"> (</w:t>
      </w:r>
      <w:r w:rsidR="009E2A3D">
        <w:rPr>
          <w:rFonts w:cs="Univers LT Std 55"/>
          <w:color w:val="000000"/>
        </w:rPr>
        <w:t>67</w:t>
      </w:r>
      <w:r w:rsidR="009E2A3D" w:rsidRPr="007D3C33">
        <w:rPr>
          <w:rFonts w:cs="Univers LT Std 55"/>
          <w:color w:val="000000"/>
        </w:rPr>
        <w:t>,</w:t>
      </w:r>
      <w:r w:rsidR="00AD1960">
        <w:rPr>
          <w:rFonts w:cs="Univers LT Std 55"/>
          <w:color w:val="000000"/>
        </w:rPr>
        <w:t>5</w:t>
      </w:r>
      <w:r w:rsidR="009E2A3D" w:rsidRPr="007D3C33">
        <w:rPr>
          <w:rFonts w:cs="Univers LT Std 55"/>
          <w:color w:val="000000"/>
        </w:rPr>
        <w:t>%)</w:t>
      </w:r>
      <w:r w:rsidR="00220B7A">
        <w:rPr>
          <w:rFonts w:cs="Univers LT Std 55"/>
          <w:color w:val="000000"/>
        </w:rPr>
        <w:t xml:space="preserve">, </w:t>
      </w:r>
      <w:r w:rsidR="00690575" w:rsidRPr="007D3C33">
        <w:rPr>
          <w:rFonts w:cs="Univers LT Std 55"/>
          <w:i/>
          <w:iCs/>
          <w:color w:val="000000"/>
        </w:rPr>
        <w:t>Fabricação de produtos químicos</w:t>
      </w:r>
      <w:r w:rsidR="00690575" w:rsidRPr="007D3C33">
        <w:rPr>
          <w:rFonts w:cs="Univers LT Std 55"/>
          <w:color w:val="000000"/>
        </w:rPr>
        <w:t xml:space="preserve"> (</w:t>
      </w:r>
      <w:r w:rsidR="00220B7A">
        <w:rPr>
          <w:rFonts w:cs="Univers LT Std 55"/>
          <w:color w:val="000000"/>
        </w:rPr>
        <w:t>64</w:t>
      </w:r>
      <w:r w:rsidR="00690575" w:rsidRPr="007D3C33">
        <w:rPr>
          <w:rFonts w:cs="Univers LT Std 55"/>
          <w:color w:val="000000"/>
        </w:rPr>
        <w:t>,</w:t>
      </w:r>
      <w:r w:rsidR="00AD1960">
        <w:rPr>
          <w:rFonts w:cs="Univers LT Std 55"/>
          <w:color w:val="000000"/>
        </w:rPr>
        <w:t>4</w:t>
      </w:r>
      <w:r w:rsidR="00690575" w:rsidRPr="007D3C33">
        <w:rPr>
          <w:rFonts w:cs="Univers LT Std 55"/>
          <w:color w:val="000000"/>
        </w:rPr>
        <w:t>%)</w:t>
      </w:r>
      <w:r w:rsidR="00CF0ED1">
        <w:rPr>
          <w:rFonts w:cs="Univers LT Std 55"/>
          <w:color w:val="000000"/>
        </w:rPr>
        <w:t xml:space="preserve"> </w:t>
      </w:r>
      <w:r w:rsidR="00690575" w:rsidRPr="007D3C33">
        <w:rPr>
          <w:rFonts w:cs="Univers LT Std 55"/>
          <w:color w:val="000000"/>
        </w:rPr>
        <w:t xml:space="preserve">e </w:t>
      </w:r>
      <w:r w:rsidR="00690575" w:rsidRPr="007D3C33">
        <w:rPr>
          <w:rFonts w:cs="Univers LT Std 55"/>
          <w:i/>
          <w:iCs/>
          <w:color w:val="000000"/>
        </w:rPr>
        <w:t>Fabricação de equipamentos de informática, produtos eletrônicos e ópticos</w:t>
      </w:r>
      <w:r w:rsidR="00690575" w:rsidRPr="007D3C33">
        <w:rPr>
          <w:rFonts w:cs="Univers LT Std 55"/>
          <w:color w:val="000000"/>
        </w:rPr>
        <w:t xml:space="preserve"> (</w:t>
      </w:r>
      <w:r w:rsidR="00470F4B">
        <w:rPr>
          <w:rFonts w:cs="Univers LT Std 55"/>
          <w:color w:val="000000"/>
        </w:rPr>
        <w:t>61,1</w:t>
      </w:r>
      <w:r w:rsidR="00690575" w:rsidRPr="007D3C33">
        <w:rPr>
          <w:rFonts w:cs="Univers LT Std 55"/>
          <w:color w:val="000000"/>
        </w:rPr>
        <w:t xml:space="preserve">%). Por outro lado, os setores com menor proporção de empresas inovadoras em produto foram: </w:t>
      </w:r>
      <w:r w:rsidR="008E09F6" w:rsidRPr="007D3C33">
        <w:rPr>
          <w:rFonts w:cs="Univers LT Std 55"/>
          <w:i/>
          <w:iCs/>
          <w:color w:val="000000"/>
        </w:rPr>
        <w:t>Fabricação de coque, de produtos derivados do petróleo e de biocombustíveis</w:t>
      </w:r>
      <w:r w:rsidR="008E09F6" w:rsidRPr="007D3C33">
        <w:rPr>
          <w:rFonts w:cs="Univers LT Std 55"/>
          <w:color w:val="000000"/>
        </w:rPr>
        <w:t xml:space="preserve"> (2</w:t>
      </w:r>
      <w:r w:rsidR="008E09F6">
        <w:rPr>
          <w:rFonts w:cs="Univers LT Std 55"/>
          <w:color w:val="000000"/>
        </w:rPr>
        <w:t>2</w:t>
      </w:r>
      <w:r w:rsidR="008E09F6" w:rsidRPr="007D3C33">
        <w:rPr>
          <w:rFonts w:cs="Univers LT Std 55"/>
          <w:color w:val="000000"/>
        </w:rPr>
        <w:t>,</w:t>
      </w:r>
      <w:r w:rsidR="00DB04C4">
        <w:rPr>
          <w:rFonts w:cs="Univers LT Std 55"/>
          <w:color w:val="000000"/>
        </w:rPr>
        <w:t>7</w:t>
      </w:r>
      <w:r w:rsidR="008E09F6" w:rsidRPr="007D3C33">
        <w:rPr>
          <w:rFonts w:cs="Univers LT Std 55"/>
          <w:color w:val="000000"/>
        </w:rPr>
        <w:t>%)</w:t>
      </w:r>
      <w:r w:rsidR="008E09F6">
        <w:rPr>
          <w:rFonts w:cs="Univers LT Std 55"/>
          <w:color w:val="000000"/>
        </w:rPr>
        <w:t xml:space="preserve">, </w:t>
      </w:r>
      <w:r w:rsidR="00ED1BE4" w:rsidRPr="007D3C33">
        <w:rPr>
          <w:rFonts w:cs="Univers LT Std 55"/>
          <w:i/>
          <w:iCs/>
          <w:color w:val="000000"/>
        </w:rPr>
        <w:t xml:space="preserve">Fabricação de produtos de madeira </w:t>
      </w:r>
      <w:r w:rsidR="00ED1BE4" w:rsidRPr="007D3C33">
        <w:rPr>
          <w:rFonts w:cs="Univers LT Std 55"/>
          <w:color w:val="000000"/>
        </w:rPr>
        <w:t>(</w:t>
      </w:r>
      <w:r w:rsidR="004A7376">
        <w:rPr>
          <w:rFonts w:cs="Univers LT Std 55"/>
          <w:color w:val="000000"/>
        </w:rPr>
        <w:t>2</w:t>
      </w:r>
      <w:r w:rsidR="00C37498">
        <w:rPr>
          <w:rFonts w:cs="Univers LT Std 55"/>
          <w:color w:val="000000"/>
        </w:rPr>
        <w:t>1</w:t>
      </w:r>
      <w:r w:rsidR="00ED1BE4" w:rsidRPr="007D3C33">
        <w:rPr>
          <w:rFonts w:cs="Univers LT Std 55"/>
          <w:color w:val="000000"/>
        </w:rPr>
        <w:t>,</w:t>
      </w:r>
      <w:r w:rsidR="00C37498">
        <w:rPr>
          <w:rFonts w:cs="Univers LT Std 55"/>
          <w:color w:val="000000"/>
        </w:rPr>
        <w:t>8</w:t>
      </w:r>
      <w:r w:rsidR="00ED1BE4" w:rsidRPr="007D3C33">
        <w:rPr>
          <w:rFonts w:cs="Univers LT Std 55"/>
          <w:color w:val="000000"/>
        </w:rPr>
        <w:t>%)</w:t>
      </w:r>
      <w:r w:rsidR="00724AFA">
        <w:rPr>
          <w:rFonts w:cs="Univers LT Std 55"/>
          <w:color w:val="000000"/>
        </w:rPr>
        <w:t xml:space="preserve"> </w:t>
      </w:r>
      <w:r w:rsidR="0040597C">
        <w:rPr>
          <w:rFonts w:cs="Univers LT Std 55"/>
          <w:color w:val="000000"/>
        </w:rPr>
        <w:t xml:space="preserve">e </w:t>
      </w:r>
      <w:r w:rsidR="0040597C" w:rsidRPr="004D2D29">
        <w:rPr>
          <w:rFonts w:cs="Univers LT Std 55"/>
          <w:i/>
          <w:iCs/>
          <w:color w:val="000000"/>
        </w:rPr>
        <w:t>Fabricação d</w:t>
      </w:r>
      <w:r w:rsidR="00EA15AF">
        <w:rPr>
          <w:rFonts w:cs="Univers LT Std 55"/>
          <w:i/>
          <w:iCs/>
          <w:color w:val="000000"/>
        </w:rPr>
        <w:t>e</w:t>
      </w:r>
      <w:r w:rsidR="0040597C" w:rsidRPr="004D2D29">
        <w:rPr>
          <w:rFonts w:cs="Univers LT Std 55"/>
          <w:i/>
          <w:iCs/>
          <w:color w:val="000000"/>
        </w:rPr>
        <w:t xml:space="preserve"> produtos do fumo</w:t>
      </w:r>
      <w:r w:rsidR="00690575" w:rsidRPr="007D3C33">
        <w:rPr>
          <w:rFonts w:cs="Univers LT Std 55"/>
          <w:color w:val="000000"/>
        </w:rPr>
        <w:t xml:space="preserve"> (1</w:t>
      </w:r>
      <w:r w:rsidR="00CD6443">
        <w:rPr>
          <w:rFonts w:cs="Univers LT Std 55"/>
          <w:color w:val="000000"/>
        </w:rPr>
        <w:t>5</w:t>
      </w:r>
      <w:r w:rsidR="00690575" w:rsidRPr="007D3C33">
        <w:rPr>
          <w:rFonts w:cs="Univers LT Std 55"/>
          <w:color w:val="000000"/>
        </w:rPr>
        <w:t>,</w:t>
      </w:r>
      <w:r w:rsidR="00CD6443">
        <w:rPr>
          <w:rFonts w:cs="Univers LT Std 55"/>
          <w:color w:val="000000"/>
        </w:rPr>
        <w:t>0</w:t>
      </w:r>
      <w:r w:rsidR="00690575" w:rsidRPr="007D3C33">
        <w:rPr>
          <w:rFonts w:cs="Univers LT Std 55"/>
          <w:color w:val="000000"/>
        </w:rPr>
        <w:t>%)</w:t>
      </w:r>
      <w:r w:rsidR="008E09F6">
        <w:rPr>
          <w:rFonts w:cs="Univers LT Std 55"/>
          <w:color w:val="000000"/>
        </w:rPr>
        <w:t>.</w:t>
      </w:r>
      <w:r w:rsidR="00724AFA">
        <w:rPr>
          <w:rFonts w:cs="Univers LT Std 55"/>
          <w:color w:val="000000"/>
        </w:rPr>
        <w:t xml:space="preserve"> Destac</w:t>
      </w:r>
      <w:r w:rsidR="00CD6443">
        <w:rPr>
          <w:rFonts w:cs="Univers LT Std 55"/>
          <w:color w:val="000000"/>
        </w:rPr>
        <w:t>ou</w:t>
      </w:r>
      <w:r w:rsidR="00724AFA">
        <w:rPr>
          <w:rFonts w:cs="Univers LT Std 55"/>
          <w:color w:val="000000"/>
        </w:rPr>
        <w:t xml:space="preserve">-se também </w:t>
      </w:r>
      <w:r w:rsidR="00736D45">
        <w:rPr>
          <w:rFonts w:cs="Univers LT Std 55"/>
          <w:color w:val="000000"/>
        </w:rPr>
        <w:t xml:space="preserve">no </w:t>
      </w:r>
      <w:r w:rsidR="00736D45" w:rsidRPr="00E274F2">
        <w:rPr>
          <w:rFonts w:cs="Univers LT Std 55"/>
          <w:i/>
          <w:iCs/>
          <w:color w:val="000000"/>
        </w:rPr>
        <w:t xml:space="preserve">ranking </w:t>
      </w:r>
      <w:r w:rsidR="00736D45">
        <w:rPr>
          <w:rFonts w:cs="Univers LT Std 55"/>
          <w:color w:val="000000"/>
        </w:rPr>
        <w:t>das menores</w:t>
      </w:r>
      <w:r w:rsidR="00DE21EE">
        <w:rPr>
          <w:rFonts w:cs="Univers LT Std 55"/>
          <w:color w:val="000000"/>
        </w:rPr>
        <w:t xml:space="preserve"> taxas de inovação</w:t>
      </w:r>
      <w:r w:rsidR="00E274F2">
        <w:rPr>
          <w:rFonts w:cs="Univers LT Std 55"/>
          <w:color w:val="000000"/>
        </w:rPr>
        <w:t xml:space="preserve"> em produto</w:t>
      </w:r>
      <w:r w:rsidR="00DE21EE">
        <w:rPr>
          <w:rFonts w:cs="Univers LT Std 55"/>
          <w:color w:val="000000"/>
        </w:rPr>
        <w:t xml:space="preserve"> </w:t>
      </w:r>
      <w:r w:rsidR="00724AFA">
        <w:rPr>
          <w:rFonts w:cs="Univers LT Std 55"/>
          <w:color w:val="000000"/>
        </w:rPr>
        <w:t xml:space="preserve">as </w:t>
      </w:r>
      <w:r w:rsidR="00724AFA" w:rsidRPr="004D2D29">
        <w:rPr>
          <w:rFonts w:cs="Univers LT Std 55"/>
          <w:i/>
          <w:iCs/>
          <w:color w:val="000000"/>
        </w:rPr>
        <w:t xml:space="preserve">Indústrias </w:t>
      </w:r>
      <w:r w:rsidR="00391ECC">
        <w:rPr>
          <w:rFonts w:cs="Univers LT Std 55"/>
          <w:i/>
          <w:iCs/>
          <w:color w:val="000000"/>
        </w:rPr>
        <w:t>e</w:t>
      </w:r>
      <w:r w:rsidR="00724AFA" w:rsidRPr="004D2D29">
        <w:rPr>
          <w:rFonts w:cs="Univers LT Std 55"/>
          <w:i/>
          <w:iCs/>
          <w:color w:val="000000"/>
        </w:rPr>
        <w:t>xtrativa</w:t>
      </w:r>
      <w:r w:rsidR="004D2D29" w:rsidRPr="004D2D29">
        <w:rPr>
          <w:rFonts w:cs="Univers LT Std 55"/>
          <w:i/>
          <w:iCs/>
          <w:color w:val="000000"/>
        </w:rPr>
        <w:t>s</w:t>
      </w:r>
      <w:r w:rsidR="004D2D29">
        <w:rPr>
          <w:rFonts w:cs="Univers LT Std 55"/>
          <w:color w:val="000000"/>
        </w:rPr>
        <w:t>, com taxa de 15,</w:t>
      </w:r>
      <w:r w:rsidR="00C37498">
        <w:rPr>
          <w:rFonts w:cs="Univers LT Std 55"/>
          <w:color w:val="000000"/>
        </w:rPr>
        <w:t>9</w:t>
      </w:r>
      <w:r w:rsidR="004D2D29">
        <w:rPr>
          <w:rFonts w:cs="Univers LT Std 55"/>
          <w:color w:val="000000"/>
        </w:rPr>
        <w:t>%.</w:t>
      </w:r>
    </w:p>
    <w:p w14:paraId="4076A6AA" w14:textId="77777777" w:rsidR="009A0E12" w:rsidRDefault="009A0E12" w:rsidP="00690575">
      <w:pPr>
        <w:spacing w:after="240" w:line="324" w:lineRule="auto"/>
        <w:ind w:firstLine="568"/>
        <w:jc w:val="both"/>
        <w:textAlignment w:val="center"/>
        <w:rPr>
          <w:rFonts w:cs="Univers LT Std 55"/>
          <w:color w:val="000000"/>
        </w:rPr>
      </w:pPr>
    </w:p>
    <w:p w14:paraId="3799D055" w14:textId="77777777" w:rsidR="009A0E12" w:rsidRDefault="009A0E12" w:rsidP="00690575">
      <w:pPr>
        <w:spacing w:after="240" w:line="324" w:lineRule="auto"/>
        <w:ind w:firstLine="568"/>
        <w:jc w:val="both"/>
        <w:textAlignment w:val="center"/>
        <w:rPr>
          <w:rFonts w:cs="Univers LT Std 55"/>
          <w:color w:val="000000"/>
        </w:rPr>
      </w:pPr>
    </w:p>
    <w:p w14:paraId="23B08DAD" w14:textId="77777777" w:rsidR="009A0E12" w:rsidRDefault="009A0E12" w:rsidP="00690575">
      <w:pPr>
        <w:spacing w:after="240" w:line="324" w:lineRule="auto"/>
        <w:ind w:firstLine="568"/>
        <w:jc w:val="both"/>
        <w:textAlignment w:val="center"/>
        <w:rPr>
          <w:rFonts w:cs="Univers LT Std 55"/>
          <w:color w:val="000000"/>
        </w:rPr>
      </w:pPr>
    </w:p>
    <w:p w14:paraId="47BDF29D" w14:textId="77777777" w:rsidR="009A0E12" w:rsidRDefault="009A0E12" w:rsidP="00690575">
      <w:pPr>
        <w:spacing w:after="240" w:line="324" w:lineRule="auto"/>
        <w:ind w:firstLine="568"/>
        <w:jc w:val="both"/>
        <w:textAlignment w:val="center"/>
        <w:rPr>
          <w:rFonts w:cs="Univers LT Std 55"/>
          <w:color w:val="000000"/>
        </w:rPr>
      </w:pPr>
    </w:p>
    <w:p w14:paraId="7AEE0AFE" w14:textId="77777777" w:rsidR="009A0E12" w:rsidRDefault="009A0E12" w:rsidP="00690575">
      <w:pPr>
        <w:spacing w:after="240" w:line="324" w:lineRule="auto"/>
        <w:ind w:firstLine="568"/>
        <w:jc w:val="both"/>
        <w:textAlignment w:val="center"/>
        <w:rPr>
          <w:rFonts w:cs="Univers LT Std 55"/>
          <w:color w:val="000000"/>
        </w:rPr>
      </w:pPr>
    </w:p>
    <w:p w14:paraId="48EC48B9" w14:textId="77777777" w:rsidR="009A0E12" w:rsidRDefault="009A0E12" w:rsidP="00690575">
      <w:pPr>
        <w:spacing w:after="240" w:line="324" w:lineRule="auto"/>
        <w:ind w:firstLine="568"/>
        <w:jc w:val="both"/>
        <w:textAlignment w:val="center"/>
        <w:rPr>
          <w:rFonts w:cs="Univers LT Std 55"/>
          <w:color w:val="000000"/>
        </w:rPr>
      </w:pPr>
    </w:p>
    <w:p w14:paraId="69812A92" w14:textId="77777777" w:rsidR="009A0E12" w:rsidRDefault="009A0E12" w:rsidP="00690575">
      <w:pPr>
        <w:spacing w:after="240" w:line="324" w:lineRule="auto"/>
        <w:ind w:firstLine="568"/>
        <w:jc w:val="both"/>
        <w:textAlignment w:val="center"/>
        <w:rPr>
          <w:rFonts w:cs="Univers LT Std 55"/>
          <w:color w:val="000000"/>
        </w:rPr>
      </w:pPr>
    </w:p>
    <w:p w14:paraId="2C4636B0" w14:textId="77777777" w:rsidR="009A0E12" w:rsidRDefault="009A0E12" w:rsidP="00690575">
      <w:pPr>
        <w:spacing w:after="240" w:line="324" w:lineRule="auto"/>
        <w:ind w:firstLine="568"/>
        <w:jc w:val="both"/>
        <w:textAlignment w:val="center"/>
        <w:rPr>
          <w:rFonts w:cs="Univers LT Std 55"/>
          <w:color w:val="000000"/>
        </w:rPr>
      </w:pPr>
    </w:p>
    <w:p w14:paraId="2D3AE656" w14:textId="77777777" w:rsidR="009A0E12" w:rsidRDefault="009A0E12" w:rsidP="00690575">
      <w:pPr>
        <w:spacing w:after="240" w:line="324" w:lineRule="auto"/>
        <w:ind w:firstLine="568"/>
        <w:jc w:val="both"/>
        <w:textAlignment w:val="center"/>
        <w:rPr>
          <w:rFonts w:cs="Univers LT Std 55"/>
          <w:color w:val="000000"/>
        </w:rPr>
      </w:pPr>
    </w:p>
    <w:p w14:paraId="5F280EED" w14:textId="77777777" w:rsidR="009A0E12" w:rsidRPr="007D3C33" w:rsidRDefault="009A0E12" w:rsidP="00690575">
      <w:pPr>
        <w:spacing w:after="240" w:line="324" w:lineRule="auto"/>
        <w:ind w:firstLine="568"/>
        <w:jc w:val="both"/>
        <w:textAlignment w:val="center"/>
        <w:rPr>
          <w:rFonts w:cs="Univers LT Std 55"/>
          <w:color w:val="000000"/>
        </w:rPr>
      </w:pPr>
    </w:p>
    <w:p w14:paraId="66C2AEB6" w14:textId="500385AC" w:rsidR="007D3C33" w:rsidRPr="007D3C33" w:rsidRDefault="4AC7675A" w:rsidP="007D3C33">
      <w:pPr>
        <w:spacing w:after="120" w:line="324" w:lineRule="auto"/>
        <w:jc w:val="both"/>
        <w:textAlignment w:val="center"/>
        <w:rPr>
          <w:rFonts w:cs="Univers LT Std 55"/>
          <w:b/>
          <w:bCs/>
          <w:color w:val="000000"/>
        </w:rPr>
      </w:pPr>
      <w:r w:rsidRPr="5F61F714">
        <w:rPr>
          <w:rFonts w:cs="Univers LT Std 55"/>
          <w:b/>
          <w:bCs/>
          <w:color w:val="000000" w:themeColor="text1"/>
        </w:rPr>
        <w:lastRenderedPageBreak/>
        <w:t>Gráfico 3 – Taxa de inovação em produto, segundo as faixas de pessoal ocupado, para o total da Indústria – Brasil – 2021/2022/2023</w:t>
      </w:r>
      <w:r w:rsidR="004D1A61">
        <w:rPr>
          <w:rFonts w:cs="Univers LT Std 55"/>
          <w:b/>
          <w:bCs/>
          <w:color w:val="000000" w:themeColor="text1"/>
        </w:rPr>
        <w:t>/2024</w:t>
      </w:r>
      <w:r w:rsidRPr="5F61F714">
        <w:rPr>
          <w:rFonts w:cs="Univers LT Std 55"/>
          <w:b/>
          <w:bCs/>
          <w:color w:val="000000" w:themeColor="text1"/>
        </w:rPr>
        <w:t xml:space="preserve"> (%)</w:t>
      </w:r>
    </w:p>
    <w:p w14:paraId="55B558CD" w14:textId="35375DA1" w:rsidR="007D3C33" w:rsidRPr="007D3C33" w:rsidRDefault="006B7386" w:rsidP="007D3C33">
      <w:pPr>
        <w:spacing w:after="120" w:line="324" w:lineRule="auto"/>
        <w:jc w:val="both"/>
        <w:textAlignment w:val="center"/>
        <w:rPr>
          <w:rFonts w:cs="Univers LT Std 55"/>
          <w:b/>
          <w:bCs/>
          <w:color w:val="000000"/>
        </w:rPr>
      </w:pPr>
      <w:r>
        <w:rPr>
          <w:noProof/>
        </w:rPr>
        <w:drawing>
          <wp:inline distT="0" distB="0" distL="0" distR="0" wp14:anchorId="280FB5FE" wp14:editId="1FB6E98B">
            <wp:extent cx="5039360" cy="3490595"/>
            <wp:effectExtent l="0" t="0" r="8890" b="14605"/>
            <wp:docPr id="1157032201" name="Gráfico 1">
              <a:extLst xmlns:a="http://schemas.openxmlformats.org/drawingml/2006/main">
                <a:ext uri="{FF2B5EF4-FFF2-40B4-BE49-F238E27FC236}">
                  <a16:creationId xmlns:a16="http://schemas.microsoft.com/office/drawing/2014/main" id="{C200C801-FBCB-4A6B-9E41-0C09E9E36B53}"/>
                </a:ext>
                <a:ext uri="{147F2762-F138-4A5C-976F-8EAC2B608ADB}">
                  <a16:predDERef xmlns:a16="http://schemas.microsoft.com/office/drawing/2014/main" pred="{43F21B7F-04E0-19F5-E763-806D373DC08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14:paraId="291CA4C3" w14:textId="5AAD90A2" w:rsidR="007D3C33" w:rsidRPr="007D3C33" w:rsidRDefault="007D3C33" w:rsidP="007D3C33">
      <w:pPr>
        <w:spacing w:after="120" w:line="324" w:lineRule="auto"/>
        <w:jc w:val="both"/>
        <w:textAlignment w:val="center"/>
        <w:rPr>
          <w:rFonts w:cs="Univers LT Std 55"/>
          <w:noProof/>
          <w:color w:val="000000"/>
          <w:sz w:val="16"/>
          <w:szCs w:val="16"/>
        </w:rPr>
      </w:pPr>
      <w:r w:rsidRPr="007D3C33">
        <w:rPr>
          <w:rFonts w:cs="Univers LT Std 55"/>
          <w:noProof/>
          <w:color w:val="000000"/>
          <w:sz w:val="16"/>
          <w:szCs w:val="16"/>
        </w:rPr>
        <w:t>Fonte: IBGE, Diretoria de Pesquisas, Coordenação de Estatísticas Estruturais e Temáticas em Empresas, Pesquisa de Inovação Semestral 202</w:t>
      </w:r>
      <w:r w:rsidR="004D1A61">
        <w:rPr>
          <w:rFonts w:cs="Univers LT Std 55"/>
          <w:noProof/>
          <w:color w:val="000000"/>
          <w:sz w:val="16"/>
          <w:szCs w:val="16"/>
        </w:rPr>
        <w:t>4</w:t>
      </w:r>
      <w:r w:rsidRPr="007D3C33">
        <w:rPr>
          <w:rFonts w:cs="Univers LT Std 55"/>
          <w:noProof/>
          <w:color w:val="000000"/>
          <w:sz w:val="16"/>
          <w:szCs w:val="16"/>
        </w:rPr>
        <w:t>.</w:t>
      </w:r>
    </w:p>
    <w:p w14:paraId="4AE9A315" w14:textId="77777777" w:rsidR="007D3C33" w:rsidRPr="007D3C33" w:rsidRDefault="007D3C33" w:rsidP="007D3C33">
      <w:pPr>
        <w:spacing w:after="120" w:line="324" w:lineRule="auto"/>
        <w:jc w:val="both"/>
        <w:textAlignment w:val="center"/>
        <w:rPr>
          <w:rFonts w:cs="Univers LT Std 55"/>
          <w:noProof/>
          <w:color w:val="000000"/>
          <w:sz w:val="16"/>
          <w:szCs w:val="16"/>
        </w:rPr>
      </w:pPr>
    </w:p>
    <w:p w14:paraId="7EB64BBA" w14:textId="3864BEE0" w:rsidR="00E43296" w:rsidRDefault="00076FAB" w:rsidP="00701EFF">
      <w:pPr>
        <w:spacing w:after="120" w:line="324" w:lineRule="auto"/>
        <w:ind w:firstLine="567"/>
        <w:jc w:val="both"/>
        <w:textAlignment w:val="center"/>
        <w:rPr>
          <w:rFonts w:cs="Univers LT Std 55"/>
          <w:color w:val="000000"/>
        </w:rPr>
      </w:pPr>
      <w:r w:rsidRPr="00494FFA">
        <w:rPr>
          <w:rFonts w:cs="Univers LT Std 55"/>
          <w:color w:val="000000"/>
        </w:rPr>
        <w:t>Considerando</w:t>
      </w:r>
      <w:r w:rsidR="007D3C33" w:rsidRPr="00494FFA">
        <w:rPr>
          <w:rFonts w:cs="Univers LT Std 55"/>
          <w:color w:val="000000"/>
        </w:rPr>
        <w:t xml:space="preserve"> as inovações</w:t>
      </w:r>
      <w:r w:rsidR="007D3C33" w:rsidRPr="007D3C33">
        <w:rPr>
          <w:rFonts w:cs="Univers LT Std 55"/>
          <w:color w:val="000000"/>
        </w:rPr>
        <w:t xml:space="preserve"> de produto </w:t>
      </w:r>
      <w:r w:rsidR="007C5F86">
        <w:rPr>
          <w:rFonts w:cs="Univers LT Std 55"/>
          <w:color w:val="000000"/>
        </w:rPr>
        <w:t>segundo</w:t>
      </w:r>
      <w:r w:rsidR="007D3C33" w:rsidRPr="007D3C33">
        <w:rPr>
          <w:rFonts w:cs="Univers LT Std 55"/>
          <w:color w:val="000000"/>
        </w:rPr>
        <w:t xml:space="preserve"> o grau de novidade da principal inovação, o Gráfico 4 </w:t>
      </w:r>
      <w:r w:rsidR="007C5F86">
        <w:rPr>
          <w:rFonts w:cs="Univers LT Std 55"/>
          <w:color w:val="000000"/>
        </w:rPr>
        <w:t>indica</w:t>
      </w:r>
      <w:r w:rsidR="007D3C33" w:rsidRPr="007D3C33">
        <w:rPr>
          <w:rFonts w:cs="Univers LT Std 55"/>
          <w:color w:val="000000"/>
        </w:rPr>
        <w:t xml:space="preserve"> que </w:t>
      </w:r>
      <w:r w:rsidR="00160510">
        <w:rPr>
          <w:rFonts w:cs="Univers LT Std 55"/>
          <w:color w:val="000000"/>
        </w:rPr>
        <w:t>71</w:t>
      </w:r>
      <w:r w:rsidR="007D3C33" w:rsidRPr="007D3C33">
        <w:rPr>
          <w:rFonts w:cs="Univers LT Std 55"/>
          <w:color w:val="000000"/>
        </w:rPr>
        <w:t>,</w:t>
      </w:r>
      <w:r w:rsidR="00160510">
        <w:rPr>
          <w:rFonts w:cs="Univers LT Std 55"/>
          <w:color w:val="000000"/>
        </w:rPr>
        <w:t>1</w:t>
      </w:r>
      <w:r w:rsidR="007D3C33" w:rsidRPr="007D3C33">
        <w:rPr>
          <w:rFonts w:cs="Univers LT Std 55"/>
          <w:color w:val="000000"/>
        </w:rPr>
        <w:t xml:space="preserve">% desses produtos foram novos apenas para a </w:t>
      </w:r>
      <w:r w:rsidR="000C5E7B">
        <w:rPr>
          <w:rFonts w:cs="Univers LT Std 55"/>
          <w:color w:val="000000"/>
        </w:rPr>
        <w:t xml:space="preserve">própria </w:t>
      </w:r>
      <w:r w:rsidR="007D3C33" w:rsidRPr="007D3C33">
        <w:rPr>
          <w:rFonts w:cs="Univers LT Std 55"/>
          <w:color w:val="000000"/>
        </w:rPr>
        <w:t>empresa em 202</w:t>
      </w:r>
      <w:r w:rsidR="00E43296">
        <w:rPr>
          <w:rFonts w:cs="Univers LT Std 55"/>
          <w:color w:val="000000"/>
        </w:rPr>
        <w:t>4</w:t>
      </w:r>
      <w:r w:rsidR="007D3C33" w:rsidRPr="007D3C33">
        <w:rPr>
          <w:rFonts w:cs="Univers LT Std 55"/>
          <w:color w:val="000000"/>
        </w:rPr>
        <w:t xml:space="preserve">, </w:t>
      </w:r>
      <w:r w:rsidR="00E43296">
        <w:rPr>
          <w:rFonts w:cs="Univers LT Std 55"/>
          <w:color w:val="000000"/>
        </w:rPr>
        <w:t>perce</w:t>
      </w:r>
      <w:r w:rsidR="008C7E7F">
        <w:rPr>
          <w:rFonts w:cs="Univers LT Std 55"/>
          <w:color w:val="000000"/>
        </w:rPr>
        <w:t>ntual superior ao observado em 2023 (68,0%).</w:t>
      </w:r>
      <w:r w:rsidR="002C58E8">
        <w:rPr>
          <w:rFonts w:cs="Univers LT Std 55"/>
          <w:color w:val="000000"/>
        </w:rPr>
        <w:t xml:space="preserve"> </w:t>
      </w:r>
      <w:r w:rsidR="00CB64C6">
        <w:rPr>
          <w:rFonts w:cs="Univers LT Std 55"/>
          <w:color w:val="000000"/>
        </w:rPr>
        <w:t xml:space="preserve">Em contrapartida, </w:t>
      </w:r>
      <w:r w:rsidR="00F61E65">
        <w:rPr>
          <w:rFonts w:cs="Univers LT Std 55"/>
          <w:color w:val="000000"/>
        </w:rPr>
        <w:t>nota-se um</w:t>
      </w:r>
      <w:r w:rsidR="0064291E">
        <w:rPr>
          <w:rFonts w:cs="Univers LT Std 55"/>
          <w:color w:val="000000"/>
        </w:rPr>
        <w:t xml:space="preserve"> aumento </w:t>
      </w:r>
      <w:r w:rsidR="0064291E" w:rsidRPr="007D3C33">
        <w:rPr>
          <w:rFonts w:cs="Univers LT Std 55"/>
          <w:color w:val="000000"/>
        </w:rPr>
        <w:t>na proporção de produtos novos</w:t>
      </w:r>
      <w:r w:rsidR="00387FD2">
        <w:rPr>
          <w:rFonts w:cs="Univers LT Std 55"/>
          <w:color w:val="000000"/>
        </w:rPr>
        <w:t xml:space="preserve"> para o mercado mundial</w:t>
      </w:r>
      <w:r w:rsidR="00324996">
        <w:rPr>
          <w:rFonts w:cs="Univers LT Std 55"/>
          <w:color w:val="000000"/>
        </w:rPr>
        <w:t>, que passou</w:t>
      </w:r>
      <w:r w:rsidR="00387FD2">
        <w:rPr>
          <w:rFonts w:cs="Univers LT Std 55"/>
          <w:color w:val="000000"/>
        </w:rPr>
        <w:t xml:space="preserve"> de 4,4% em 2023 para </w:t>
      </w:r>
      <w:r w:rsidR="00017523">
        <w:rPr>
          <w:rFonts w:cs="Univers LT Std 55"/>
          <w:color w:val="000000"/>
        </w:rPr>
        <w:t>4,9% em 2024</w:t>
      </w:r>
      <w:r w:rsidR="00324996">
        <w:rPr>
          <w:rFonts w:cs="Univers LT Std 55"/>
          <w:color w:val="000000"/>
        </w:rPr>
        <w:t>. No mesmo período</w:t>
      </w:r>
      <w:r w:rsidR="00017523">
        <w:rPr>
          <w:rFonts w:cs="Univers LT Std 55"/>
          <w:color w:val="000000"/>
        </w:rPr>
        <w:t xml:space="preserve">, </w:t>
      </w:r>
      <w:r w:rsidR="00FE1609">
        <w:rPr>
          <w:rFonts w:cs="Univers LT Std 55"/>
          <w:color w:val="000000"/>
        </w:rPr>
        <w:t xml:space="preserve">a proporção de produtos </w:t>
      </w:r>
      <w:r w:rsidR="00017523" w:rsidRPr="007D3C33">
        <w:rPr>
          <w:rFonts w:cs="Univers LT Std 55"/>
          <w:color w:val="000000"/>
        </w:rPr>
        <w:t>novos para o mercado</w:t>
      </w:r>
      <w:r w:rsidR="00017523">
        <w:rPr>
          <w:rFonts w:cs="Univers LT Std 55"/>
          <w:color w:val="000000"/>
        </w:rPr>
        <w:t xml:space="preserve"> nacional </w:t>
      </w:r>
      <w:r w:rsidR="00355EBF">
        <w:rPr>
          <w:rFonts w:cs="Univers LT Std 55"/>
          <w:color w:val="000000"/>
        </w:rPr>
        <w:t>sofreu uma queda</w:t>
      </w:r>
      <w:r w:rsidR="00017523">
        <w:rPr>
          <w:rFonts w:cs="Univers LT Std 55"/>
          <w:color w:val="000000"/>
        </w:rPr>
        <w:t xml:space="preserve"> de </w:t>
      </w:r>
      <w:r w:rsidR="00A9310B">
        <w:rPr>
          <w:rFonts w:cs="Univers LT Std 55"/>
          <w:color w:val="000000"/>
        </w:rPr>
        <w:t>27,6% para 24,0%</w:t>
      </w:r>
      <w:r w:rsidR="00E5219B">
        <w:rPr>
          <w:rFonts w:cs="Univers LT Std 55"/>
          <w:color w:val="000000"/>
        </w:rPr>
        <w:t>.</w:t>
      </w:r>
    </w:p>
    <w:p w14:paraId="7EC9AB3B" w14:textId="6F9F18BB" w:rsidR="00375A86" w:rsidRDefault="00C36634" w:rsidP="007D3C33">
      <w:pPr>
        <w:spacing w:after="240" w:line="324" w:lineRule="auto"/>
        <w:ind w:firstLine="568"/>
        <w:jc w:val="both"/>
        <w:textAlignment w:val="center"/>
        <w:rPr>
          <w:rFonts w:cs="Univers LT Std 55"/>
          <w:color w:val="000000"/>
        </w:rPr>
      </w:pPr>
      <w:r>
        <w:rPr>
          <w:rFonts w:cs="Univers LT Std 55"/>
          <w:color w:val="000000"/>
        </w:rPr>
        <w:t>Em relação à percepção</w:t>
      </w:r>
      <w:r w:rsidR="00F63F2E">
        <w:rPr>
          <w:rFonts w:cs="Univers LT Std 55"/>
          <w:color w:val="000000"/>
        </w:rPr>
        <w:t xml:space="preserve"> </w:t>
      </w:r>
      <w:r w:rsidR="00CF1C1D">
        <w:rPr>
          <w:rFonts w:cs="Univers LT Std 55"/>
          <w:color w:val="000000"/>
        </w:rPr>
        <w:t>sobre</w:t>
      </w:r>
      <w:r w:rsidR="00F86532">
        <w:rPr>
          <w:rFonts w:cs="Univers LT Std 55"/>
          <w:color w:val="000000"/>
        </w:rPr>
        <w:t xml:space="preserve"> </w:t>
      </w:r>
      <w:r w:rsidR="00401B7F">
        <w:rPr>
          <w:rFonts w:cs="Univers LT Std 55"/>
          <w:color w:val="000000"/>
        </w:rPr>
        <w:t>os impactos da</w:t>
      </w:r>
      <w:r w:rsidR="00F86532">
        <w:rPr>
          <w:rFonts w:cs="Univers LT Std 55"/>
          <w:color w:val="000000"/>
        </w:rPr>
        <w:t xml:space="preserve"> introdução de produtos novos ou aprimorados e </w:t>
      </w:r>
      <w:r w:rsidR="00182626">
        <w:rPr>
          <w:rFonts w:cs="Univers LT Std 55"/>
          <w:color w:val="000000"/>
        </w:rPr>
        <w:t>seu</w:t>
      </w:r>
      <w:r w:rsidR="00F86532">
        <w:rPr>
          <w:rFonts w:cs="Univers LT Std 55"/>
          <w:color w:val="000000"/>
        </w:rPr>
        <w:t xml:space="preserve"> alinhamento aos objetivos da</w:t>
      </w:r>
      <w:r w:rsidR="00CF1C1D">
        <w:rPr>
          <w:rFonts w:cs="Univers LT Std 55"/>
          <w:color w:val="000000"/>
        </w:rPr>
        <w:t xml:space="preserve"> empresa</w:t>
      </w:r>
      <w:r w:rsidR="00460FA5">
        <w:rPr>
          <w:rFonts w:cs="Univers LT Std 55"/>
          <w:color w:val="000000"/>
        </w:rPr>
        <w:t xml:space="preserve"> em 2024</w:t>
      </w:r>
      <w:r w:rsidR="00CF1C1D">
        <w:rPr>
          <w:rFonts w:cs="Univers LT Std 55"/>
          <w:color w:val="000000"/>
        </w:rPr>
        <w:t xml:space="preserve">, </w:t>
      </w:r>
      <w:r w:rsidR="00A82F9A">
        <w:rPr>
          <w:rFonts w:cs="Univers LT Std 55"/>
          <w:color w:val="000000"/>
        </w:rPr>
        <w:t>o Gráfico 5 mostra que</w:t>
      </w:r>
      <w:r w:rsidR="00310BAA">
        <w:rPr>
          <w:rFonts w:cs="Univers LT Std 55"/>
          <w:color w:val="000000"/>
        </w:rPr>
        <w:t xml:space="preserve"> </w:t>
      </w:r>
      <w:r w:rsidR="00A82F9A">
        <w:rPr>
          <w:rFonts w:cs="Univers LT Std 55"/>
          <w:color w:val="000000"/>
        </w:rPr>
        <w:t xml:space="preserve">65,7% </w:t>
      </w:r>
      <w:r w:rsidR="00310BAA">
        <w:rPr>
          <w:rFonts w:cs="Univers LT Std 55"/>
          <w:color w:val="000000"/>
        </w:rPr>
        <w:t xml:space="preserve">das empresas </w:t>
      </w:r>
      <w:r w:rsidR="00843CDA">
        <w:rPr>
          <w:rFonts w:cs="Univers LT Std 55"/>
          <w:color w:val="000000"/>
        </w:rPr>
        <w:t xml:space="preserve">avaliaram que </w:t>
      </w:r>
      <w:r w:rsidR="00A82F9A">
        <w:rPr>
          <w:rFonts w:cs="Univers LT Std 55"/>
          <w:color w:val="000000"/>
        </w:rPr>
        <w:t>os resultados</w:t>
      </w:r>
      <w:r w:rsidR="00955868">
        <w:rPr>
          <w:rFonts w:cs="Univers LT Std 55"/>
          <w:color w:val="000000"/>
        </w:rPr>
        <w:t xml:space="preserve"> </w:t>
      </w:r>
      <w:r w:rsidR="00310BAA">
        <w:rPr>
          <w:rFonts w:cs="Univers LT Std 55"/>
          <w:color w:val="000000"/>
        </w:rPr>
        <w:t>corresponderam ao esperado</w:t>
      </w:r>
      <w:r w:rsidR="00787690">
        <w:rPr>
          <w:rFonts w:cs="Univers LT Std 55"/>
          <w:color w:val="000000"/>
        </w:rPr>
        <w:t xml:space="preserve">, </w:t>
      </w:r>
      <w:r w:rsidR="003E441B">
        <w:rPr>
          <w:rFonts w:cs="Univers LT Std 55"/>
          <w:color w:val="000000"/>
        </w:rPr>
        <w:t>percentual</w:t>
      </w:r>
      <w:r w:rsidR="00787690">
        <w:rPr>
          <w:rFonts w:cs="Univers LT Std 55"/>
          <w:color w:val="000000"/>
        </w:rPr>
        <w:t xml:space="preserve"> superior a</w:t>
      </w:r>
      <w:r w:rsidR="00732684">
        <w:rPr>
          <w:rFonts w:cs="Univers LT Std 55"/>
          <w:color w:val="000000"/>
        </w:rPr>
        <w:t>o observado em</w:t>
      </w:r>
      <w:r w:rsidR="00787690">
        <w:rPr>
          <w:rFonts w:cs="Univers LT Std 55"/>
          <w:color w:val="000000"/>
        </w:rPr>
        <w:t xml:space="preserve"> </w:t>
      </w:r>
      <w:r w:rsidR="00440AF3">
        <w:rPr>
          <w:rFonts w:cs="Univers LT Std 55"/>
          <w:color w:val="000000"/>
        </w:rPr>
        <w:t>2023</w:t>
      </w:r>
      <w:r w:rsidR="00787690">
        <w:rPr>
          <w:rFonts w:cs="Univers LT Std 55"/>
          <w:color w:val="000000"/>
        </w:rPr>
        <w:t xml:space="preserve"> (57,4%)</w:t>
      </w:r>
      <w:r w:rsidR="00440AF3">
        <w:rPr>
          <w:rFonts w:cs="Univers LT Std 55"/>
          <w:color w:val="000000"/>
        </w:rPr>
        <w:t>.</w:t>
      </w:r>
      <w:r w:rsidR="00A531C9">
        <w:rPr>
          <w:rFonts w:cs="Univers LT Std 55"/>
          <w:color w:val="000000"/>
        </w:rPr>
        <w:t xml:space="preserve"> Em comparação a</w:t>
      </w:r>
      <w:r w:rsidR="000421D0">
        <w:rPr>
          <w:rFonts w:cs="Univers LT Std 55"/>
          <w:color w:val="000000"/>
        </w:rPr>
        <w:t xml:space="preserve"> </w:t>
      </w:r>
      <w:r w:rsidR="00A531C9">
        <w:rPr>
          <w:rFonts w:cs="Univers LT Std 55"/>
          <w:color w:val="000000"/>
        </w:rPr>
        <w:t>2023, o</w:t>
      </w:r>
      <w:r w:rsidR="00E66D1E">
        <w:rPr>
          <w:rFonts w:cs="Univers LT Std 55"/>
          <w:color w:val="000000"/>
        </w:rPr>
        <w:t>bserv</w:t>
      </w:r>
      <w:r w:rsidR="0005419E">
        <w:rPr>
          <w:rFonts w:cs="Univers LT Std 55"/>
          <w:color w:val="000000"/>
        </w:rPr>
        <w:t>ou</w:t>
      </w:r>
      <w:r w:rsidR="00E66D1E">
        <w:rPr>
          <w:rFonts w:cs="Univers LT Std 55"/>
          <w:color w:val="000000"/>
        </w:rPr>
        <w:t xml:space="preserve">-se uma diminuição da proporção de empresas </w:t>
      </w:r>
      <w:r w:rsidR="00311BA0">
        <w:rPr>
          <w:rFonts w:cs="Univers LT Std 55"/>
          <w:color w:val="000000"/>
        </w:rPr>
        <w:t xml:space="preserve">que </w:t>
      </w:r>
      <w:r w:rsidR="00D36F66">
        <w:rPr>
          <w:rFonts w:cs="Univers LT Std 55"/>
          <w:color w:val="000000"/>
        </w:rPr>
        <w:t>consideraram</w:t>
      </w:r>
      <w:r w:rsidR="00311BA0">
        <w:rPr>
          <w:rFonts w:cs="Univers LT Std 55"/>
          <w:color w:val="000000"/>
        </w:rPr>
        <w:t xml:space="preserve"> </w:t>
      </w:r>
      <w:r w:rsidR="00221D19">
        <w:rPr>
          <w:rFonts w:cs="Univers LT Std 55"/>
          <w:color w:val="000000"/>
        </w:rPr>
        <w:t>que ainda era cedo para avaliar</w:t>
      </w:r>
      <w:r w:rsidR="00522B99">
        <w:rPr>
          <w:rFonts w:cs="Univers LT Std 55"/>
          <w:color w:val="000000"/>
        </w:rPr>
        <w:t xml:space="preserve"> os resultados da introdução das principais inovações de produto</w:t>
      </w:r>
      <w:r w:rsidR="003975A1">
        <w:rPr>
          <w:rFonts w:cs="Univers LT Std 55"/>
          <w:color w:val="000000"/>
        </w:rPr>
        <w:t xml:space="preserve">, passando de </w:t>
      </w:r>
      <w:r w:rsidR="00AE1833">
        <w:rPr>
          <w:rFonts w:cs="Univers LT Std 55"/>
          <w:color w:val="000000"/>
        </w:rPr>
        <w:t xml:space="preserve">19,5% para </w:t>
      </w:r>
      <w:r w:rsidR="00442A86">
        <w:rPr>
          <w:rFonts w:cs="Univers LT Std 55"/>
          <w:color w:val="000000"/>
        </w:rPr>
        <w:t>14,5%</w:t>
      </w:r>
      <w:r w:rsidR="00854109">
        <w:rPr>
          <w:rFonts w:cs="Univers LT Std 55"/>
          <w:color w:val="000000"/>
        </w:rPr>
        <w:t>, bem como</w:t>
      </w:r>
      <w:r w:rsidR="009D55F9">
        <w:rPr>
          <w:rFonts w:cs="Univers LT Std 55"/>
          <w:color w:val="000000"/>
        </w:rPr>
        <w:t xml:space="preserve"> daquelas </w:t>
      </w:r>
      <w:r w:rsidR="00925E57">
        <w:rPr>
          <w:rFonts w:cs="Univers LT Std 55"/>
          <w:color w:val="000000"/>
        </w:rPr>
        <w:t>que interpretaram que os resultados ficaram abaixo do esperado</w:t>
      </w:r>
      <w:r w:rsidR="00AE1833">
        <w:rPr>
          <w:rFonts w:cs="Univers LT Std 55"/>
          <w:color w:val="000000"/>
        </w:rPr>
        <w:t xml:space="preserve">, de 5,9% para </w:t>
      </w:r>
      <w:r w:rsidR="006E35B7">
        <w:rPr>
          <w:rFonts w:cs="Univers LT Std 55"/>
          <w:color w:val="000000"/>
        </w:rPr>
        <w:t xml:space="preserve">5,5%. </w:t>
      </w:r>
      <w:r w:rsidR="00C149CE">
        <w:rPr>
          <w:rFonts w:cs="Univers LT Std 55"/>
          <w:color w:val="000000"/>
        </w:rPr>
        <w:t xml:space="preserve">Essa tendência de queda também </w:t>
      </w:r>
      <w:r w:rsidR="00F86E2B">
        <w:rPr>
          <w:rFonts w:cs="Univers LT Std 55"/>
          <w:color w:val="000000"/>
        </w:rPr>
        <w:t>se verific</w:t>
      </w:r>
      <w:r w:rsidR="005B4D6A">
        <w:rPr>
          <w:rFonts w:cs="Univers LT Std 55"/>
          <w:color w:val="000000"/>
        </w:rPr>
        <w:t>a</w:t>
      </w:r>
      <w:r w:rsidR="00F86E2B">
        <w:rPr>
          <w:rFonts w:cs="Univers LT Std 55"/>
          <w:color w:val="000000"/>
        </w:rPr>
        <w:t xml:space="preserve"> entre as empresas que declararam </w:t>
      </w:r>
      <w:r w:rsidR="0094372A">
        <w:rPr>
          <w:rFonts w:cs="Univers LT Std 55"/>
          <w:color w:val="000000"/>
        </w:rPr>
        <w:t>resultados melhores do que o esperado, cuja proporção</w:t>
      </w:r>
      <w:r w:rsidR="003A3F64">
        <w:rPr>
          <w:rFonts w:cs="Univers LT Std 55"/>
          <w:color w:val="000000"/>
        </w:rPr>
        <w:t xml:space="preserve"> recuou de 17,1% em 2023 para</w:t>
      </w:r>
      <w:r w:rsidR="00264590">
        <w:rPr>
          <w:rFonts w:cs="Univers LT Std 55"/>
          <w:color w:val="000000"/>
        </w:rPr>
        <w:t xml:space="preserve"> </w:t>
      </w:r>
      <w:r w:rsidR="002A1274">
        <w:rPr>
          <w:rFonts w:cs="Univers LT Std 55"/>
          <w:color w:val="000000"/>
        </w:rPr>
        <w:t xml:space="preserve">14,3% </w:t>
      </w:r>
      <w:r w:rsidR="003A3F64">
        <w:rPr>
          <w:rFonts w:cs="Univers LT Std 55"/>
          <w:color w:val="000000"/>
        </w:rPr>
        <w:t>em 2024.</w:t>
      </w:r>
    </w:p>
    <w:p w14:paraId="09BD116E" w14:textId="59FE6CE8" w:rsidR="007D3C33" w:rsidRPr="007D3C33" w:rsidRDefault="4AC7675A" w:rsidP="007D3C33">
      <w:pPr>
        <w:spacing w:after="240" w:line="324" w:lineRule="auto"/>
        <w:jc w:val="both"/>
        <w:textAlignment w:val="center"/>
        <w:rPr>
          <w:rFonts w:cs="Univers LT Std 55"/>
          <w:b/>
          <w:bCs/>
          <w:color w:val="000000"/>
        </w:rPr>
      </w:pPr>
      <w:r w:rsidRPr="5F61F714">
        <w:rPr>
          <w:rFonts w:cs="Univers LT Std 55"/>
          <w:b/>
          <w:bCs/>
          <w:color w:val="000000" w:themeColor="text1"/>
        </w:rPr>
        <w:lastRenderedPageBreak/>
        <w:t>Gráfico 4 – Distribuição de empresas segundo grau de novidade da principal inovação em produto – Brasil – 2021/2022/2023</w:t>
      </w:r>
      <w:r w:rsidR="002361CC">
        <w:rPr>
          <w:rFonts w:cs="Univers LT Std 55"/>
          <w:b/>
          <w:bCs/>
          <w:color w:val="000000" w:themeColor="text1"/>
        </w:rPr>
        <w:t>/2024</w:t>
      </w:r>
      <w:r w:rsidRPr="5F61F714">
        <w:rPr>
          <w:rFonts w:cs="Univers LT Std 55"/>
          <w:b/>
          <w:bCs/>
          <w:color w:val="000000" w:themeColor="text1"/>
        </w:rPr>
        <w:t xml:space="preserve"> (%)</w:t>
      </w:r>
    </w:p>
    <w:p w14:paraId="355267C0" w14:textId="5CFEDCCD" w:rsidR="007D3C33" w:rsidRPr="007D3C33" w:rsidRDefault="008B1BC7" w:rsidP="007D3C33">
      <w:pPr>
        <w:spacing w:after="240" w:line="324" w:lineRule="auto"/>
        <w:jc w:val="both"/>
        <w:textAlignment w:val="center"/>
        <w:rPr>
          <w:rFonts w:cs="Univers LT Std 55"/>
          <w:b/>
          <w:bCs/>
          <w:color w:val="000000"/>
        </w:rPr>
      </w:pPr>
      <w:r>
        <w:rPr>
          <w:noProof/>
        </w:rPr>
        <w:drawing>
          <wp:inline distT="0" distB="0" distL="0" distR="0" wp14:anchorId="386983DB" wp14:editId="1C6B89FF">
            <wp:extent cx="5039360" cy="2918129"/>
            <wp:effectExtent l="0" t="0" r="8890" b="15875"/>
            <wp:docPr id="1893049767" name="Gráfico 1">
              <a:extLst xmlns:a="http://schemas.openxmlformats.org/drawingml/2006/main">
                <a:ext uri="{FF2B5EF4-FFF2-40B4-BE49-F238E27FC236}">
                  <a16:creationId xmlns:a16="http://schemas.microsoft.com/office/drawing/2014/main" id="{BC772EFC-6AAD-EB73-B1FE-25EB8A4B19AA}"/>
                </a:ext>
                <a:ext uri="{147F2762-F138-4A5C-976F-8EAC2B608ADB}">
                  <a16:predDERef xmlns:a16="http://schemas.microsoft.com/office/drawing/2014/main" pred="{0A713B44-D658-E992-0447-418E85387C3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356312D5" w14:textId="2310BDBE" w:rsidR="007D3C33" w:rsidRPr="007D3C33" w:rsidRDefault="007D3C33" w:rsidP="007D3C33">
      <w:pPr>
        <w:spacing w:after="120" w:line="324" w:lineRule="auto"/>
        <w:jc w:val="both"/>
        <w:textAlignment w:val="center"/>
        <w:rPr>
          <w:rFonts w:cs="Univers LT Std 55"/>
          <w:noProof/>
          <w:color w:val="000000"/>
          <w:sz w:val="16"/>
          <w:szCs w:val="16"/>
        </w:rPr>
      </w:pPr>
      <w:r w:rsidRPr="007D3C33">
        <w:rPr>
          <w:rFonts w:cs="Univers LT Std 55"/>
          <w:noProof/>
          <w:color w:val="000000"/>
          <w:sz w:val="16"/>
          <w:szCs w:val="16"/>
        </w:rPr>
        <w:t>Fonte: IBGE, Diretoria de Pesquisas, Coordenação de Estatísticas Estruturais e Temáticas em Empresas, Pesquisa de Inovação Semestral 202</w:t>
      </w:r>
      <w:r w:rsidR="002361CC">
        <w:rPr>
          <w:rFonts w:cs="Univers LT Std 55"/>
          <w:noProof/>
          <w:color w:val="000000"/>
          <w:sz w:val="16"/>
          <w:szCs w:val="16"/>
        </w:rPr>
        <w:t>4</w:t>
      </w:r>
      <w:r w:rsidRPr="007D3C33">
        <w:rPr>
          <w:rFonts w:cs="Univers LT Std 55"/>
          <w:noProof/>
          <w:color w:val="000000"/>
          <w:sz w:val="16"/>
          <w:szCs w:val="16"/>
        </w:rPr>
        <w:t>.</w:t>
      </w:r>
    </w:p>
    <w:p w14:paraId="3E881792" w14:textId="77777777" w:rsidR="008C393D" w:rsidRDefault="008C393D" w:rsidP="007D3C33">
      <w:pPr>
        <w:spacing w:after="120" w:line="324" w:lineRule="auto"/>
        <w:jc w:val="both"/>
        <w:textAlignment w:val="center"/>
        <w:rPr>
          <w:rFonts w:cs="Univers LT Std 55"/>
          <w:b/>
          <w:bCs/>
          <w:color w:val="000000" w:themeColor="text1"/>
        </w:rPr>
      </w:pPr>
    </w:p>
    <w:p w14:paraId="2EEF3F91" w14:textId="16E3DC53" w:rsidR="007D3C33" w:rsidRPr="007D3C33" w:rsidRDefault="4AC7675A" w:rsidP="007D3C33">
      <w:pPr>
        <w:spacing w:after="120" w:line="324" w:lineRule="auto"/>
        <w:jc w:val="both"/>
        <w:textAlignment w:val="center"/>
        <w:rPr>
          <w:rFonts w:cs="Univers LT Std 55"/>
          <w:b/>
          <w:bCs/>
          <w:color w:val="000000"/>
        </w:rPr>
      </w:pPr>
      <w:r w:rsidRPr="5F61F714">
        <w:rPr>
          <w:rFonts w:cs="Univers LT Std 55"/>
          <w:b/>
          <w:bCs/>
          <w:color w:val="000000" w:themeColor="text1"/>
        </w:rPr>
        <w:t>Gráfico 5 – Distribuição de empresas segundo o resultado da principal inovação em produto – Brasil – 2021/2022/2023</w:t>
      </w:r>
      <w:r w:rsidR="00B37B2E">
        <w:rPr>
          <w:rFonts w:cs="Univers LT Std 55"/>
          <w:b/>
          <w:bCs/>
          <w:color w:val="000000" w:themeColor="text1"/>
        </w:rPr>
        <w:t>/2024</w:t>
      </w:r>
      <w:r w:rsidRPr="5F61F714">
        <w:rPr>
          <w:rFonts w:cs="Univers LT Std 55"/>
          <w:b/>
          <w:bCs/>
          <w:color w:val="000000" w:themeColor="text1"/>
        </w:rPr>
        <w:t xml:space="preserve"> (%)</w:t>
      </w:r>
    </w:p>
    <w:p w14:paraId="2B666695" w14:textId="1DA96191" w:rsidR="007D3C33" w:rsidRPr="007D3C33" w:rsidRDefault="00226E26" w:rsidP="007D3C33">
      <w:pPr>
        <w:spacing w:after="120" w:line="324" w:lineRule="auto"/>
        <w:jc w:val="both"/>
        <w:textAlignment w:val="center"/>
        <w:rPr>
          <w:rFonts w:cs="Univers LT Std 55"/>
          <w:b/>
          <w:bCs/>
          <w:color w:val="000000"/>
        </w:rPr>
      </w:pPr>
      <w:r>
        <w:rPr>
          <w:noProof/>
        </w:rPr>
        <w:drawing>
          <wp:inline distT="0" distB="0" distL="0" distR="0" wp14:anchorId="0610AB28" wp14:editId="05DA93D5">
            <wp:extent cx="5039360" cy="3057525"/>
            <wp:effectExtent l="0" t="0" r="8890" b="9525"/>
            <wp:docPr id="1936374669" name="Gráfico 1">
              <a:extLst xmlns:a="http://schemas.openxmlformats.org/drawingml/2006/main">
                <a:ext uri="{FF2B5EF4-FFF2-40B4-BE49-F238E27FC236}">
                  <a16:creationId xmlns:a16="http://schemas.microsoft.com/office/drawing/2014/main" id="{0C52E8F5-BF1B-4548-B2CD-686D3699433F}"/>
                </a:ext>
                <a:ext uri="{147F2762-F138-4A5C-976F-8EAC2B608ADB}">
                  <a16:predDERef xmlns:a16="http://schemas.microsoft.com/office/drawing/2014/main" pred="{0A713B44-D658-E992-0447-418E85387C3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127A31DB" w14:textId="10A1A0A1" w:rsidR="007D3C33" w:rsidRDefault="007D3C33" w:rsidP="007D3C33">
      <w:pPr>
        <w:spacing w:after="120" w:line="324" w:lineRule="auto"/>
        <w:jc w:val="both"/>
        <w:textAlignment w:val="center"/>
        <w:rPr>
          <w:rFonts w:cs="Univers LT Std 55"/>
          <w:noProof/>
          <w:color w:val="000000"/>
          <w:sz w:val="16"/>
          <w:szCs w:val="16"/>
        </w:rPr>
      </w:pPr>
      <w:r w:rsidRPr="007D3C33">
        <w:rPr>
          <w:rFonts w:cs="Univers LT Std 55"/>
          <w:noProof/>
          <w:color w:val="000000"/>
          <w:sz w:val="16"/>
          <w:szCs w:val="16"/>
        </w:rPr>
        <w:t>Fonte: IBGE, Diretoria de Pesquisas, Coordenação de Estatísticas Estruturais e Temáticas em Empresas, Pesquisa de Inovação Semestral 202</w:t>
      </w:r>
      <w:r w:rsidR="00B37B2E">
        <w:rPr>
          <w:rFonts w:cs="Univers LT Std 55"/>
          <w:noProof/>
          <w:color w:val="000000"/>
          <w:sz w:val="16"/>
          <w:szCs w:val="16"/>
        </w:rPr>
        <w:t>4</w:t>
      </w:r>
      <w:r w:rsidRPr="007D3C33">
        <w:rPr>
          <w:rFonts w:cs="Univers LT Std 55"/>
          <w:noProof/>
          <w:color w:val="000000"/>
          <w:sz w:val="16"/>
          <w:szCs w:val="16"/>
        </w:rPr>
        <w:t>.</w:t>
      </w:r>
    </w:p>
    <w:p w14:paraId="597987B1" w14:textId="77777777" w:rsidR="008C393D" w:rsidRPr="007D3C33" w:rsidRDefault="008C393D" w:rsidP="007D3C33">
      <w:pPr>
        <w:spacing w:after="120" w:line="324" w:lineRule="auto"/>
        <w:jc w:val="both"/>
        <w:textAlignment w:val="center"/>
        <w:rPr>
          <w:rFonts w:cs="Univers LT Std 55"/>
          <w:noProof/>
          <w:color w:val="000000"/>
          <w:sz w:val="16"/>
          <w:szCs w:val="16"/>
        </w:rPr>
      </w:pPr>
    </w:p>
    <w:p w14:paraId="04F9E35B" w14:textId="2ECDF263" w:rsidR="007D3C33" w:rsidRPr="007D3C33" w:rsidRDefault="007D3C33" w:rsidP="007D3C33">
      <w:pPr>
        <w:spacing w:after="120" w:line="324" w:lineRule="auto"/>
        <w:ind w:firstLine="567"/>
        <w:jc w:val="both"/>
        <w:textAlignment w:val="center"/>
        <w:rPr>
          <w:rFonts w:cs="Univers LT Std 55"/>
          <w:color w:val="000000"/>
        </w:rPr>
      </w:pPr>
      <w:r w:rsidRPr="007D3C33">
        <w:rPr>
          <w:rFonts w:cs="Univers LT Std 55"/>
          <w:color w:val="000000"/>
        </w:rPr>
        <w:lastRenderedPageBreak/>
        <w:t xml:space="preserve">A </w:t>
      </w:r>
      <w:proofErr w:type="spellStart"/>
      <w:r w:rsidRPr="007D3C33">
        <w:rPr>
          <w:rFonts w:cs="Arial"/>
          <w:smallCaps/>
          <w:color w:val="000000"/>
        </w:rPr>
        <w:t>Pintec</w:t>
      </w:r>
      <w:proofErr w:type="spellEnd"/>
      <w:r w:rsidRPr="007D3C33">
        <w:rPr>
          <w:rFonts w:cs="Univers LT Std 55"/>
          <w:color w:val="000000"/>
        </w:rPr>
        <w:t xml:space="preserve"> </w:t>
      </w:r>
      <w:r w:rsidR="008B1AB9">
        <w:rPr>
          <w:rFonts w:cs="Univers LT Std 55"/>
          <w:color w:val="000000"/>
        </w:rPr>
        <w:t>S</w:t>
      </w:r>
      <w:r w:rsidRPr="007D3C33">
        <w:rPr>
          <w:rFonts w:cs="Univers LT Std 55"/>
          <w:color w:val="000000"/>
        </w:rPr>
        <w:t>emestral mostrou que 51,</w:t>
      </w:r>
      <w:r w:rsidR="00A82510">
        <w:rPr>
          <w:rFonts w:cs="Univers LT Std 55"/>
          <w:color w:val="000000"/>
        </w:rPr>
        <w:t>9</w:t>
      </w:r>
      <w:r w:rsidRPr="007D3C33">
        <w:rPr>
          <w:rFonts w:cs="Univers LT Std 55"/>
          <w:color w:val="000000"/>
        </w:rPr>
        <w:t>% das empresas industriais com 100 ou mais pessoas ocupadas introduziram um processo de negócios novo ou aprimorado em 202</w:t>
      </w:r>
      <w:r w:rsidR="00A82510">
        <w:rPr>
          <w:rFonts w:cs="Univers LT Std 55"/>
          <w:color w:val="000000"/>
        </w:rPr>
        <w:t>4</w:t>
      </w:r>
      <w:r w:rsidRPr="007D3C33">
        <w:rPr>
          <w:rFonts w:cs="Univers LT Std 55"/>
          <w:color w:val="000000"/>
        </w:rPr>
        <w:t xml:space="preserve">, percentual </w:t>
      </w:r>
      <w:r w:rsidR="00100D90">
        <w:rPr>
          <w:rFonts w:cs="Univers LT Std 55"/>
          <w:color w:val="000000"/>
        </w:rPr>
        <w:t>maior</w:t>
      </w:r>
      <w:r w:rsidRPr="007D3C33">
        <w:rPr>
          <w:rFonts w:cs="Univers LT Std 55"/>
          <w:color w:val="000000"/>
        </w:rPr>
        <w:t xml:space="preserve"> do que o observado no ano anterior</w:t>
      </w:r>
      <w:r w:rsidR="00100D90">
        <w:rPr>
          <w:rFonts w:cs="Univers LT Std 55"/>
          <w:color w:val="000000"/>
        </w:rPr>
        <w:t xml:space="preserve"> </w:t>
      </w:r>
      <w:r w:rsidRPr="007D3C33">
        <w:rPr>
          <w:rFonts w:cs="Univers LT Std 55"/>
          <w:color w:val="000000"/>
        </w:rPr>
        <w:t>(5</w:t>
      </w:r>
      <w:r w:rsidR="00094B0B">
        <w:rPr>
          <w:rFonts w:cs="Univers LT Std 55"/>
          <w:color w:val="000000"/>
        </w:rPr>
        <w:t>1</w:t>
      </w:r>
      <w:r w:rsidRPr="007D3C33">
        <w:rPr>
          <w:rFonts w:cs="Univers LT Std 55"/>
          <w:color w:val="000000"/>
        </w:rPr>
        <w:t>,</w:t>
      </w:r>
      <w:r w:rsidR="00094B0B">
        <w:rPr>
          <w:rFonts w:cs="Univers LT Std 55"/>
          <w:color w:val="000000"/>
        </w:rPr>
        <w:t>0</w:t>
      </w:r>
      <w:r w:rsidRPr="007D3C33">
        <w:rPr>
          <w:rFonts w:cs="Univers LT Std 55"/>
          <w:color w:val="000000"/>
        </w:rPr>
        <w:t>%</w:t>
      </w:r>
      <w:r w:rsidR="00094B0B">
        <w:rPr>
          <w:rFonts w:cs="Univers LT Std 55"/>
          <w:color w:val="000000"/>
        </w:rPr>
        <w:t>)</w:t>
      </w:r>
      <w:r w:rsidRPr="007D3C33">
        <w:rPr>
          <w:rFonts w:cs="Univers LT Std 55"/>
          <w:color w:val="000000"/>
        </w:rPr>
        <w:t>, conforme apresent</w:t>
      </w:r>
      <w:r w:rsidR="00BB44CE">
        <w:rPr>
          <w:rFonts w:cs="Univers LT Std 55"/>
          <w:color w:val="000000"/>
        </w:rPr>
        <w:t>a</w:t>
      </w:r>
      <w:r w:rsidRPr="007D3C33">
        <w:rPr>
          <w:rFonts w:cs="Univers LT Std 55"/>
          <w:color w:val="000000"/>
        </w:rPr>
        <w:t xml:space="preserve"> o Gráfico 6, que também exibe as taxas de inovação </w:t>
      </w:r>
      <w:r w:rsidR="00FC3435">
        <w:rPr>
          <w:rFonts w:cs="Univers LT Std 55"/>
          <w:color w:val="000000"/>
        </w:rPr>
        <w:t xml:space="preserve">de acordo com </w:t>
      </w:r>
      <w:r w:rsidRPr="007D3C33">
        <w:rPr>
          <w:rFonts w:cs="Univers LT Std 55"/>
          <w:color w:val="000000"/>
        </w:rPr>
        <w:t xml:space="preserve">as categorias de </w:t>
      </w:r>
      <w:proofErr w:type="spellStart"/>
      <w:r w:rsidRPr="007D3C33">
        <w:rPr>
          <w:rFonts w:cs="Univers LT Std 55"/>
          <w:color w:val="000000"/>
        </w:rPr>
        <w:t>processo</w:t>
      </w:r>
      <w:proofErr w:type="spellEnd"/>
      <w:r w:rsidRPr="007D3C33">
        <w:rPr>
          <w:rFonts w:cs="Univers LT Std 55"/>
          <w:color w:val="000000"/>
        </w:rPr>
        <w:t xml:space="preserve"> de negócios </w:t>
      </w:r>
      <w:r w:rsidR="00CD6520">
        <w:rPr>
          <w:rFonts w:cs="Univers LT Std 55"/>
          <w:color w:val="000000"/>
        </w:rPr>
        <w:t xml:space="preserve">para o total da Indústria </w:t>
      </w:r>
      <w:r w:rsidRPr="007D3C33">
        <w:rPr>
          <w:rFonts w:cs="Univers LT Std 55"/>
          <w:color w:val="000000"/>
        </w:rPr>
        <w:t>entre 2021 e 202</w:t>
      </w:r>
      <w:r w:rsidR="00FC3435">
        <w:rPr>
          <w:rFonts w:cs="Univers LT Std 55"/>
          <w:color w:val="000000"/>
        </w:rPr>
        <w:t>4</w:t>
      </w:r>
      <w:r w:rsidRPr="007D3C33">
        <w:rPr>
          <w:rFonts w:cs="Univers LT Std 55"/>
          <w:color w:val="000000"/>
        </w:rPr>
        <w:t xml:space="preserve">. </w:t>
      </w:r>
      <w:r w:rsidR="00D63B2F">
        <w:rPr>
          <w:rFonts w:cs="Univers LT Std 55"/>
          <w:color w:val="000000"/>
        </w:rPr>
        <w:t xml:space="preserve"> </w:t>
      </w:r>
    </w:p>
    <w:p w14:paraId="696DB752" w14:textId="08F81D45" w:rsidR="00AC6F50" w:rsidRDefault="007D3C33" w:rsidP="007D3C33">
      <w:pPr>
        <w:spacing w:after="120" w:line="324" w:lineRule="auto"/>
        <w:ind w:firstLine="567"/>
        <w:jc w:val="both"/>
        <w:textAlignment w:val="center"/>
        <w:rPr>
          <w:rFonts w:cs="Univers LT Std 55"/>
          <w:color w:val="000000"/>
        </w:rPr>
      </w:pPr>
      <w:r w:rsidRPr="007D3C33">
        <w:rPr>
          <w:rFonts w:cs="Univers LT Std 55"/>
          <w:color w:val="000000"/>
        </w:rPr>
        <w:t xml:space="preserve">O Gráfico 6 </w:t>
      </w:r>
      <w:r w:rsidR="00F90A0F">
        <w:rPr>
          <w:rFonts w:cs="Univers LT Std 55"/>
          <w:color w:val="000000"/>
        </w:rPr>
        <w:t xml:space="preserve">indica que a principal categoria de inovação de </w:t>
      </w:r>
      <w:proofErr w:type="spellStart"/>
      <w:r w:rsidR="00F90A0F">
        <w:rPr>
          <w:rFonts w:cs="Univers LT Std 55"/>
          <w:color w:val="000000"/>
        </w:rPr>
        <w:t>proce</w:t>
      </w:r>
      <w:r w:rsidR="00D346EE">
        <w:rPr>
          <w:rFonts w:cs="Univers LT Std 55"/>
          <w:color w:val="000000"/>
        </w:rPr>
        <w:t>sso</w:t>
      </w:r>
      <w:proofErr w:type="spellEnd"/>
      <w:r w:rsidR="00A0196C">
        <w:rPr>
          <w:rFonts w:cs="Univers LT Std 55"/>
          <w:color w:val="000000"/>
        </w:rPr>
        <w:t xml:space="preserve"> de negócios </w:t>
      </w:r>
      <w:r w:rsidR="0011315F">
        <w:rPr>
          <w:rFonts w:cs="Univers LT Std 55"/>
          <w:color w:val="000000"/>
        </w:rPr>
        <w:t>refere-se</w:t>
      </w:r>
      <w:r w:rsidR="00D7569B">
        <w:rPr>
          <w:rFonts w:cs="Univers LT Std 55"/>
          <w:color w:val="000000"/>
        </w:rPr>
        <w:t xml:space="preserve"> aos </w:t>
      </w:r>
      <w:r w:rsidR="00D7569B" w:rsidRPr="00D7569B">
        <w:rPr>
          <w:rFonts w:cs="Univers LT Std 55"/>
          <w:i/>
          <w:iCs/>
          <w:color w:val="000000"/>
        </w:rPr>
        <w:t>método</w:t>
      </w:r>
      <w:r w:rsidR="00D7569B">
        <w:rPr>
          <w:rFonts w:cs="Univers LT Std 55"/>
          <w:i/>
          <w:iCs/>
          <w:color w:val="000000"/>
        </w:rPr>
        <w:t>s</w:t>
      </w:r>
      <w:r w:rsidR="00D7569B" w:rsidRPr="00D7569B">
        <w:rPr>
          <w:rFonts w:cs="Univers LT Std 55"/>
          <w:i/>
          <w:iCs/>
          <w:color w:val="000000"/>
        </w:rPr>
        <w:t xml:space="preserve"> de o</w:t>
      </w:r>
      <w:r w:rsidR="00A0196C" w:rsidRPr="00D7569B">
        <w:rPr>
          <w:rFonts w:cs="Univers LT Std 55"/>
          <w:i/>
          <w:iCs/>
          <w:color w:val="000000"/>
        </w:rPr>
        <w:t xml:space="preserve">rganização do </w:t>
      </w:r>
      <w:r w:rsidR="009178A8" w:rsidRPr="00D7569B">
        <w:rPr>
          <w:rFonts w:cs="Univers LT Std 55"/>
          <w:i/>
          <w:iCs/>
          <w:color w:val="000000"/>
        </w:rPr>
        <w:t>trabalho</w:t>
      </w:r>
      <w:r w:rsidR="0008001A">
        <w:rPr>
          <w:rFonts w:cs="Univers LT Std 55"/>
          <w:i/>
          <w:iCs/>
          <w:color w:val="000000"/>
        </w:rPr>
        <w:t>,</w:t>
      </w:r>
      <w:r w:rsidR="0008001A" w:rsidRPr="0008001A">
        <w:rPr>
          <w:rFonts w:cs="Univers LT Std 55"/>
          <w:i/>
          <w:iCs/>
          <w:color w:val="000000"/>
        </w:rPr>
        <w:t xml:space="preserve"> </w:t>
      </w:r>
      <w:r w:rsidR="0008001A" w:rsidRPr="007D3C33">
        <w:rPr>
          <w:rFonts w:cs="Univers LT Std 55"/>
          <w:i/>
          <w:iCs/>
          <w:color w:val="000000"/>
        </w:rPr>
        <w:t>de tomada de decisão ou de gestão de recursos humanos</w:t>
      </w:r>
      <w:r w:rsidR="00593672">
        <w:rPr>
          <w:rFonts w:cs="Univers LT Std 55"/>
          <w:i/>
          <w:iCs/>
          <w:color w:val="000000"/>
        </w:rPr>
        <w:t xml:space="preserve">, </w:t>
      </w:r>
      <w:r w:rsidR="00593672">
        <w:rPr>
          <w:rFonts w:cs="Univers LT Std 55"/>
          <w:color w:val="000000"/>
        </w:rPr>
        <w:t>que apresentou taxa de inovação de 31,8% em 2024</w:t>
      </w:r>
      <w:r w:rsidR="004D7B87">
        <w:rPr>
          <w:rFonts w:cs="Univers LT Std 55"/>
          <w:color w:val="000000"/>
        </w:rPr>
        <w:t>, correspondendo a</w:t>
      </w:r>
      <w:r w:rsidR="003769CB">
        <w:rPr>
          <w:rFonts w:cs="Univers LT Std 55"/>
          <w:color w:val="000000"/>
        </w:rPr>
        <w:t xml:space="preserve"> um aumento de</w:t>
      </w:r>
      <w:r w:rsidR="004D7B87">
        <w:rPr>
          <w:rFonts w:cs="Univers LT Std 55"/>
          <w:color w:val="000000"/>
        </w:rPr>
        <w:t xml:space="preserve"> 0,1 ponto percentual em relação a 2023</w:t>
      </w:r>
      <w:r w:rsidR="004D7B87" w:rsidRPr="009F2D36">
        <w:rPr>
          <w:rFonts w:cs="Univers LT Std 55"/>
        </w:rPr>
        <w:t xml:space="preserve">. </w:t>
      </w:r>
      <w:r w:rsidR="004A0B51" w:rsidRPr="009F2D36">
        <w:rPr>
          <w:rFonts w:cs="Univers LT Std 55"/>
        </w:rPr>
        <w:t>Em termos de ganhos relativos, e</w:t>
      </w:r>
      <w:r w:rsidR="006D333E" w:rsidRPr="009F2D36">
        <w:rPr>
          <w:rFonts w:cs="Univers LT Std 55"/>
        </w:rPr>
        <w:t xml:space="preserve">sta </w:t>
      </w:r>
      <w:r w:rsidR="006D333E">
        <w:rPr>
          <w:rFonts w:cs="Univers LT Std 55"/>
          <w:color w:val="000000"/>
        </w:rPr>
        <w:t xml:space="preserve">categoria </w:t>
      </w:r>
      <w:r w:rsidR="00500746">
        <w:rPr>
          <w:rFonts w:cs="Univers LT Std 55"/>
          <w:color w:val="000000"/>
        </w:rPr>
        <w:t xml:space="preserve">foi </w:t>
      </w:r>
      <w:r w:rsidR="00651BCF">
        <w:rPr>
          <w:rFonts w:cs="Univers LT Std 55"/>
          <w:color w:val="000000"/>
        </w:rPr>
        <w:t>seguid</w:t>
      </w:r>
      <w:r w:rsidR="006D333E">
        <w:rPr>
          <w:rFonts w:cs="Univers LT Std 55"/>
          <w:color w:val="000000"/>
        </w:rPr>
        <w:t>a</w:t>
      </w:r>
      <w:r w:rsidR="0008001A">
        <w:rPr>
          <w:rFonts w:cs="Univers LT Std 55"/>
          <w:color w:val="000000"/>
        </w:rPr>
        <w:t xml:space="preserve"> </w:t>
      </w:r>
      <w:r w:rsidR="00500746">
        <w:rPr>
          <w:rFonts w:cs="Univers LT Std 55"/>
          <w:color w:val="000000"/>
        </w:rPr>
        <w:t>pelos</w:t>
      </w:r>
      <w:r w:rsidR="0008001A">
        <w:rPr>
          <w:rFonts w:cs="Univers LT Std 55"/>
          <w:color w:val="000000"/>
        </w:rPr>
        <w:t xml:space="preserve"> </w:t>
      </w:r>
      <w:r w:rsidR="0008001A" w:rsidRPr="00FD1BB3">
        <w:rPr>
          <w:rFonts w:cs="Univers LT Std 55"/>
          <w:i/>
          <w:iCs/>
          <w:color w:val="000000"/>
        </w:rPr>
        <w:t xml:space="preserve">métodos </w:t>
      </w:r>
      <w:r w:rsidR="00521C7B" w:rsidRPr="00FD1BB3">
        <w:rPr>
          <w:rFonts w:cs="Univers LT Std 55"/>
          <w:i/>
          <w:iCs/>
          <w:color w:val="000000"/>
        </w:rPr>
        <w:t>para</w:t>
      </w:r>
      <w:r w:rsidR="0008001A" w:rsidRPr="00FD1BB3">
        <w:rPr>
          <w:rFonts w:cs="Univers LT Std 55"/>
          <w:i/>
          <w:iCs/>
          <w:color w:val="000000"/>
        </w:rPr>
        <w:t xml:space="preserve"> processamento de informação</w:t>
      </w:r>
      <w:r w:rsidR="00917C71" w:rsidRPr="00FD1BB3">
        <w:rPr>
          <w:rFonts w:cs="Univers LT Std 55"/>
          <w:i/>
          <w:iCs/>
          <w:color w:val="000000"/>
        </w:rPr>
        <w:t xml:space="preserve"> ou comunicação</w:t>
      </w:r>
      <w:r w:rsidR="00FD03EC">
        <w:rPr>
          <w:rFonts w:cs="Univers LT Std 55"/>
          <w:color w:val="000000"/>
        </w:rPr>
        <w:t xml:space="preserve"> </w:t>
      </w:r>
      <w:r w:rsidR="00FD03EC" w:rsidRPr="00D8292C">
        <w:rPr>
          <w:rFonts w:cs="Univers LT Std 55"/>
          <w:color w:val="000000"/>
        </w:rPr>
        <w:t>(29,3%)</w:t>
      </w:r>
      <w:r w:rsidR="00FD03EC">
        <w:rPr>
          <w:rFonts w:cs="Univers LT Std 55"/>
          <w:color w:val="000000"/>
        </w:rPr>
        <w:t xml:space="preserve">, </w:t>
      </w:r>
      <w:r w:rsidR="009140E6">
        <w:rPr>
          <w:rFonts w:cs="Univers LT Std 55"/>
          <w:color w:val="000000"/>
        </w:rPr>
        <w:t xml:space="preserve">pelas </w:t>
      </w:r>
      <w:r w:rsidR="00D8292C">
        <w:rPr>
          <w:rFonts w:cs="Univers LT Std 55"/>
          <w:i/>
          <w:iCs/>
          <w:color w:val="000000"/>
        </w:rPr>
        <w:t>p</w:t>
      </w:r>
      <w:r w:rsidR="00FD1BB3" w:rsidRPr="007D3C33">
        <w:rPr>
          <w:rFonts w:cs="Univers LT Std 55"/>
          <w:i/>
          <w:iCs/>
          <w:color w:val="000000"/>
        </w:rPr>
        <w:t>ráticas de gestão para organizar procedimentos organizativos ou relações externas</w:t>
      </w:r>
      <w:r w:rsidR="002E7B8D">
        <w:rPr>
          <w:rFonts w:cs="Univers LT Std 55"/>
          <w:i/>
          <w:iCs/>
          <w:color w:val="000000"/>
        </w:rPr>
        <w:t xml:space="preserve"> </w:t>
      </w:r>
      <w:r w:rsidR="002E7B8D" w:rsidRPr="00D8292C">
        <w:rPr>
          <w:rFonts w:cs="Univers LT Std 55"/>
          <w:color w:val="000000"/>
        </w:rPr>
        <w:t>(27,0%)</w:t>
      </w:r>
      <w:r w:rsidR="002E7B8D">
        <w:rPr>
          <w:rFonts w:cs="Univers LT Std 55"/>
          <w:i/>
          <w:iCs/>
          <w:color w:val="000000"/>
        </w:rPr>
        <w:t xml:space="preserve"> </w:t>
      </w:r>
      <w:r w:rsidR="002E7B8D" w:rsidRPr="00D8292C">
        <w:rPr>
          <w:rFonts w:cs="Univers LT Std 55"/>
          <w:color w:val="000000"/>
        </w:rPr>
        <w:t>e</w:t>
      </w:r>
      <w:r w:rsidR="009140E6">
        <w:rPr>
          <w:rFonts w:cs="Univers LT Std 55"/>
          <w:color w:val="000000"/>
        </w:rPr>
        <w:t xml:space="preserve"> pelos</w:t>
      </w:r>
      <w:r w:rsidR="002E7B8D">
        <w:rPr>
          <w:rFonts w:cs="Univers LT Std 55"/>
          <w:i/>
          <w:iCs/>
          <w:color w:val="000000"/>
        </w:rPr>
        <w:t xml:space="preserve"> </w:t>
      </w:r>
      <w:r w:rsidR="004C0BF1" w:rsidRPr="007D3C33">
        <w:rPr>
          <w:rFonts w:cs="Univers LT Std 55"/>
          <w:i/>
          <w:iCs/>
          <w:color w:val="000000"/>
        </w:rPr>
        <w:t>métodos de contabilidade ou outras operações administrativas</w:t>
      </w:r>
      <w:r w:rsidR="00D8292C">
        <w:rPr>
          <w:rFonts w:cs="Univers LT Std 55"/>
          <w:i/>
          <w:iCs/>
          <w:color w:val="000000"/>
        </w:rPr>
        <w:t xml:space="preserve"> </w:t>
      </w:r>
      <w:r w:rsidR="00D8292C" w:rsidRPr="00D8292C">
        <w:rPr>
          <w:rFonts w:cs="Univers LT Std 55"/>
          <w:color w:val="000000"/>
        </w:rPr>
        <w:t>(19,2%)</w:t>
      </w:r>
      <w:r w:rsidR="009140E6">
        <w:rPr>
          <w:rFonts w:cs="Univers LT Std 55"/>
          <w:color w:val="000000"/>
        </w:rPr>
        <w:t xml:space="preserve">, </w:t>
      </w:r>
      <w:r w:rsidR="008B49D7">
        <w:rPr>
          <w:rFonts w:cs="Univers LT Std 55"/>
          <w:color w:val="000000"/>
        </w:rPr>
        <w:t>que</w:t>
      </w:r>
      <w:r w:rsidR="00B7260E">
        <w:rPr>
          <w:rFonts w:cs="Univers LT Std 55"/>
          <w:color w:val="000000"/>
        </w:rPr>
        <w:t>,</w:t>
      </w:r>
      <w:r w:rsidR="00F96337">
        <w:rPr>
          <w:rFonts w:cs="Univers LT Std 55"/>
          <w:color w:val="000000"/>
        </w:rPr>
        <w:t xml:space="preserve"> em 2023</w:t>
      </w:r>
      <w:r w:rsidR="00B7260E">
        <w:rPr>
          <w:rFonts w:cs="Univers LT Std 55"/>
          <w:color w:val="000000"/>
        </w:rPr>
        <w:t xml:space="preserve">, </w:t>
      </w:r>
      <w:r w:rsidR="0021432E">
        <w:rPr>
          <w:rFonts w:cs="Univers LT Std 55"/>
          <w:color w:val="000000"/>
        </w:rPr>
        <w:t>apresentaram os percentuais</w:t>
      </w:r>
      <w:r w:rsidR="007E2A02">
        <w:rPr>
          <w:rFonts w:cs="Univers LT Std 55"/>
          <w:color w:val="000000"/>
        </w:rPr>
        <w:t xml:space="preserve"> de 27,6%, </w:t>
      </w:r>
      <w:r w:rsidR="000A2C48">
        <w:rPr>
          <w:rFonts w:cs="Univers LT Std 55"/>
          <w:color w:val="000000"/>
        </w:rPr>
        <w:t>25,7% e 18,0%, respectivamente. Dentre es</w:t>
      </w:r>
      <w:r w:rsidR="003360FF">
        <w:rPr>
          <w:rFonts w:cs="Univers LT Std 55"/>
          <w:color w:val="000000"/>
        </w:rPr>
        <w:t>sas categorias,</w:t>
      </w:r>
      <w:r w:rsidR="00B7260E">
        <w:rPr>
          <w:rFonts w:cs="Univers LT Std 55"/>
          <w:color w:val="000000"/>
        </w:rPr>
        <w:t xml:space="preserve"> </w:t>
      </w:r>
      <w:r w:rsidR="00F36E19">
        <w:rPr>
          <w:rFonts w:cs="Univers LT Std 55"/>
          <w:color w:val="000000"/>
        </w:rPr>
        <w:t xml:space="preserve">os </w:t>
      </w:r>
      <w:r w:rsidR="00F36E19" w:rsidRPr="00FD1BB3">
        <w:rPr>
          <w:rFonts w:cs="Univers LT Std 55"/>
          <w:i/>
          <w:iCs/>
          <w:color w:val="000000"/>
        </w:rPr>
        <w:t>métodos para processamento de informação ou comunicação</w:t>
      </w:r>
      <w:r w:rsidR="00F36E19">
        <w:rPr>
          <w:rFonts w:cs="Univers LT Std 55"/>
          <w:color w:val="000000"/>
        </w:rPr>
        <w:t xml:space="preserve"> </w:t>
      </w:r>
      <w:r w:rsidR="002F115D">
        <w:rPr>
          <w:rFonts w:cs="Univers LT Std 55"/>
          <w:color w:val="000000"/>
        </w:rPr>
        <w:t>exibiram</w:t>
      </w:r>
      <w:r w:rsidR="003360FF">
        <w:rPr>
          <w:rFonts w:cs="Univers LT Std 55"/>
          <w:color w:val="000000"/>
        </w:rPr>
        <w:t xml:space="preserve"> o maior aumento relativo</w:t>
      </w:r>
      <w:r w:rsidR="00174CA0">
        <w:rPr>
          <w:rFonts w:cs="Univers LT Std 55"/>
          <w:color w:val="000000"/>
        </w:rPr>
        <w:t xml:space="preserve"> na proporção de empresas inovadoras</w:t>
      </w:r>
      <w:r w:rsidR="00B25142">
        <w:rPr>
          <w:rFonts w:cs="Univers LT Std 55"/>
          <w:color w:val="000000"/>
        </w:rPr>
        <w:t xml:space="preserve">, </w:t>
      </w:r>
      <w:r w:rsidR="00943E00">
        <w:rPr>
          <w:rFonts w:cs="Univers LT Std 55"/>
          <w:color w:val="000000"/>
        </w:rPr>
        <w:t>com</w:t>
      </w:r>
      <w:r w:rsidR="001B6CAE">
        <w:rPr>
          <w:rFonts w:cs="Univers LT Std 55"/>
          <w:color w:val="000000"/>
        </w:rPr>
        <w:t xml:space="preserve"> acréscimo de</w:t>
      </w:r>
      <w:r w:rsidR="00D2541E">
        <w:rPr>
          <w:rFonts w:cs="Univers LT Std 55"/>
          <w:color w:val="000000"/>
        </w:rPr>
        <w:t xml:space="preserve"> 1,7 pontos percentuais</w:t>
      </w:r>
      <w:r w:rsidR="009E5E23">
        <w:rPr>
          <w:rFonts w:cs="Univers LT Std 55"/>
          <w:color w:val="000000"/>
        </w:rPr>
        <w:t xml:space="preserve"> </w:t>
      </w:r>
      <w:r w:rsidR="00943E00">
        <w:rPr>
          <w:rFonts w:cs="Univers LT Std 55"/>
          <w:color w:val="000000"/>
        </w:rPr>
        <w:t>em</w:t>
      </w:r>
      <w:r w:rsidR="00A223C7">
        <w:rPr>
          <w:rFonts w:cs="Univers LT Std 55"/>
          <w:color w:val="000000"/>
        </w:rPr>
        <w:t xml:space="preserve"> relação a</w:t>
      </w:r>
      <w:r w:rsidR="009E5E23">
        <w:rPr>
          <w:rFonts w:cs="Univers LT Std 55"/>
          <w:color w:val="000000"/>
        </w:rPr>
        <w:t xml:space="preserve"> 2023.</w:t>
      </w:r>
    </w:p>
    <w:p w14:paraId="7D8DD9B9" w14:textId="0A450047" w:rsidR="00E75AF7" w:rsidRDefault="00C51205" w:rsidP="007D3C33">
      <w:pPr>
        <w:spacing w:after="120" w:line="324" w:lineRule="auto"/>
        <w:ind w:firstLine="567"/>
        <w:jc w:val="both"/>
        <w:textAlignment w:val="center"/>
        <w:rPr>
          <w:rFonts w:cs="Univers LT Std 55"/>
          <w:color w:val="000000"/>
        </w:rPr>
      </w:pPr>
      <w:r w:rsidRPr="39F0A308">
        <w:rPr>
          <w:rFonts w:cs="Univers LT Std 55"/>
          <w:color w:val="000000" w:themeColor="text1"/>
        </w:rPr>
        <w:t xml:space="preserve">Em contrapartida, </w:t>
      </w:r>
      <w:r w:rsidR="00D31CED" w:rsidRPr="39F0A308">
        <w:rPr>
          <w:rFonts w:cs="Univers LT Std 55"/>
          <w:color w:val="000000" w:themeColor="text1"/>
        </w:rPr>
        <w:t xml:space="preserve">destacam-se as perdas de posição relativa </w:t>
      </w:r>
      <w:r w:rsidR="009E4CA3" w:rsidRPr="39F0A308">
        <w:rPr>
          <w:rFonts w:cs="Univers LT Std 55"/>
          <w:color w:val="000000" w:themeColor="text1"/>
        </w:rPr>
        <w:t xml:space="preserve">dos </w:t>
      </w:r>
      <w:r w:rsidR="00BA25BA" w:rsidRPr="39F0A308">
        <w:rPr>
          <w:rFonts w:cs="Univers LT Std 55"/>
          <w:i/>
          <w:color w:val="000000" w:themeColor="text1"/>
        </w:rPr>
        <w:t>métodos para produzir bens ou fornecer serviços</w:t>
      </w:r>
      <w:r w:rsidR="00E8023E" w:rsidRPr="39F0A308">
        <w:rPr>
          <w:rFonts w:cs="Univers LT Std 55"/>
          <w:color w:val="000000" w:themeColor="text1"/>
        </w:rPr>
        <w:t xml:space="preserve">, que </w:t>
      </w:r>
      <w:r w:rsidR="00902008" w:rsidRPr="39F0A308">
        <w:rPr>
          <w:rFonts w:cs="Univers LT Std 55"/>
          <w:color w:val="000000" w:themeColor="text1"/>
        </w:rPr>
        <w:t>passa</w:t>
      </w:r>
      <w:r w:rsidR="00AE78D8" w:rsidRPr="39F0A308">
        <w:rPr>
          <w:rFonts w:cs="Univers LT Std 55"/>
          <w:color w:val="000000" w:themeColor="text1"/>
        </w:rPr>
        <w:t>ram</w:t>
      </w:r>
      <w:r w:rsidR="00902008" w:rsidRPr="39F0A308">
        <w:rPr>
          <w:rFonts w:cs="Univers LT Std 55"/>
          <w:color w:val="000000" w:themeColor="text1"/>
        </w:rPr>
        <w:t xml:space="preserve"> de 29,4%</w:t>
      </w:r>
      <w:r w:rsidR="00FC5392" w:rsidRPr="39F0A308">
        <w:rPr>
          <w:rFonts w:cs="Univers LT Std 55"/>
          <w:color w:val="000000" w:themeColor="text1"/>
        </w:rPr>
        <w:t xml:space="preserve"> e</w:t>
      </w:r>
      <w:r w:rsidR="004465B4" w:rsidRPr="39F0A308">
        <w:rPr>
          <w:rFonts w:cs="Univers LT Std 55"/>
          <w:color w:val="000000" w:themeColor="text1"/>
        </w:rPr>
        <w:t>m</w:t>
      </w:r>
      <w:r w:rsidR="00FC5392" w:rsidRPr="39F0A308">
        <w:rPr>
          <w:rFonts w:cs="Univers LT Std 55"/>
          <w:color w:val="000000" w:themeColor="text1"/>
        </w:rPr>
        <w:t xml:space="preserve"> 2023</w:t>
      </w:r>
      <w:r w:rsidR="00902008" w:rsidRPr="39F0A308">
        <w:rPr>
          <w:rFonts w:cs="Univers LT Std 55"/>
          <w:color w:val="000000" w:themeColor="text1"/>
        </w:rPr>
        <w:t xml:space="preserve"> para 28,7%</w:t>
      </w:r>
      <w:r w:rsidR="00FC5392" w:rsidRPr="39F0A308">
        <w:rPr>
          <w:rFonts w:cs="Univers LT Std 55"/>
          <w:color w:val="000000" w:themeColor="text1"/>
        </w:rPr>
        <w:t xml:space="preserve"> em 2024.</w:t>
      </w:r>
      <w:r w:rsidR="00AD23BA" w:rsidRPr="39F0A308">
        <w:rPr>
          <w:rFonts w:cs="Univers LT Std 55"/>
          <w:color w:val="000000" w:themeColor="text1"/>
        </w:rPr>
        <w:t xml:space="preserve"> </w:t>
      </w:r>
      <w:r w:rsidR="007D3C33" w:rsidRPr="39F0A308">
        <w:rPr>
          <w:rFonts w:cs="Univers LT Std 55"/>
          <w:color w:val="000000" w:themeColor="text1"/>
        </w:rPr>
        <w:t xml:space="preserve">Os </w:t>
      </w:r>
      <w:r w:rsidR="007D3C33" w:rsidRPr="39F0A308">
        <w:rPr>
          <w:rFonts w:cs="Univers LT Std 55"/>
          <w:i/>
          <w:color w:val="000000" w:themeColor="text1"/>
        </w:rPr>
        <w:t>métodos de marketing para promoção, embalagem, preços, colocação de produtos e serviços pós-venda</w:t>
      </w:r>
      <w:r w:rsidR="008E39BA" w:rsidRPr="39F0A308">
        <w:rPr>
          <w:rFonts w:cs="Univers LT Std 55"/>
          <w:i/>
          <w:color w:val="000000" w:themeColor="text1"/>
        </w:rPr>
        <w:t xml:space="preserve"> </w:t>
      </w:r>
      <w:r w:rsidR="007D3C33" w:rsidRPr="39F0A308">
        <w:rPr>
          <w:rFonts w:cs="Univers LT Std 55"/>
          <w:color w:val="000000" w:themeColor="text1"/>
        </w:rPr>
        <w:t xml:space="preserve">também </w:t>
      </w:r>
      <w:r w:rsidR="008E39BA" w:rsidRPr="39F0A308">
        <w:rPr>
          <w:rFonts w:cs="Univers LT Std 55"/>
          <w:color w:val="000000" w:themeColor="text1"/>
        </w:rPr>
        <w:t>perde</w:t>
      </w:r>
      <w:r w:rsidR="00AE78D8" w:rsidRPr="39F0A308">
        <w:rPr>
          <w:rFonts w:cs="Univers LT Std 55"/>
          <w:color w:val="000000" w:themeColor="text1"/>
        </w:rPr>
        <w:t>ra</w:t>
      </w:r>
      <w:r w:rsidR="007D3C33" w:rsidRPr="39F0A308">
        <w:rPr>
          <w:rFonts w:cs="Univers LT Std 55"/>
          <w:color w:val="000000" w:themeColor="text1"/>
        </w:rPr>
        <w:t xml:space="preserve">m importância relativa frente às demais categorias, </w:t>
      </w:r>
      <w:r w:rsidR="00F85EC4" w:rsidRPr="39F0A308">
        <w:rPr>
          <w:rFonts w:cs="Univers LT Std 55"/>
          <w:color w:val="000000" w:themeColor="text1"/>
        </w:rPr>
        <w:t xml:space="preserve">apresentando </w:t>
      </w:r>
      <w:r w:rsidR="00E75AF7" w:rsidRPr="39F0A308">
        <w:rPr>
          <w:rFonts w:cs="Univers LT Std 55"/>
          <w:color w:val="000000" w:themeColor="text1"/>
        </w:rPr>
        <w:t>uma</w:t>
      </w:r>
      <w:r w:rsidR="00F85EC4" w:rsidRPr="39F0A308">
        <w:rPr>
          <w:rFonts w:cs="Univers LT Std 55"/>
          <w:color w:val="000000" w:themeColor="text1"/>
        </w:rPr>
        <w:t xml:space="preserve"> redução</w:t>
      </w:r>
      <w:r w:rsidR="00BE79F0" w:rsidRPr="39F0A308">
        <w:rPr>
          <w:rFonts w:cs="Univers LT Std 55"/>
          <w:color w:val="000000" w:themeColor="text1"/>
        </w:rPr>
        <w:t xml:space="preserve"> </w:t>
      </w:r>
      <w:r w:rsidR="00E75AF7" w:rsidRPr="39F0A308">
        <w:rPr>
          <w:rFonts w:cs="Univers LT Std 55"/>
          <w:color w:val="000000" w:themeColor="text1"/>
        </w:rPr>
        <w:t xml:space="preserve">de 1,8 </w:t>
      </w:r>
      <w:r w:rsidR="00BE79F0" w:rsidRPr="39F0A308">
        <w:rPr>
          <w:rFonts w:cs="Univers LT Std 55"/>
          <w:color w:val="000000" w:themeColor="text1"/>
        </w:rPr>
        <w:t xml:space="preserve">pontos </w:t>
      </w:r>
      <w:r w:rsidR="00BE79F0" w:rsidRPr="00F22EE0">
        <w:rPr>
          <w:rFonts w:cs="Univers LT Std 55"/>
          <w:color w:val="000000" w:themeColor="text1"/>
        </w:rPr>
        <w:t>percentuais</w:t>
      </w:r>
      <w:r w:rsidR="00022E2E" w:rsidRPr="00F22EE0">
        <w:rPr>
          <w:rFonts w:cs="Univers LT Std 55"/>
          <w:color w:val="000000" w:themeColor="text1"/>
        </w:rPr>
        <w:t xml:space="preserve">, de </w:t>
      </w:r>
      <w:r w:rsidR="1557E8CD" w:rsidRPr="00F22EE0">
        <w:rPr>
          <w:rFonts w:cs="Univers LT Std 55"/>
          <w:color w:val="000000" w:themeColor="text1"/>
        </w:rPr>
        <w:t>27,9</w:t>
      </w:r>
      <w:r w:rsidR="2FAB3F05" w:rsidRPr="00F22EE0">
        <w:rPr>
          <w:rFonts w:cs="Univers LT Std 55"/>
          <w:color w:val="000000" w:themeColor="text1"/>
        </w:rPr>
        <w:t>%</w:t>
      </w:r>
      <w:r w:rsidR="00961DAB" w:rsidRPr="00F22EE0">
        <w:rPr>
          <w:rFonts w:cs="Univers LT Std 55"/>
          <w:color w:val="000000" w:themeColor="text1"/>
        </w:rPr>
        <w:t xml:space="preserve"> para </w:t>
      </w:r>
      <w:r w:rsidR="67A9B6E4" w:rsidRPr="00F22EE0">
        <w:rPr>
          <w:rFonts w:cs="Univers LT Std 55"/>
          <w:color w:val="000000" w:themeColor="text1"/>
        </w:rPr>
        <w:t>26,1</w:t>
      </w:r>
      <w:r w:rsidR="00975DFF" w:rsidRPr="00F22EE0">
        <w:rPr>
          <w:rFonts w:cs="Univers LT Std 55"/>
          <w:color w:val="000000" w:themeColor="text1"/>
        </w:rPr>
        <w:t>%</w:t>
      </w:r>
      <w:r w:rsidR="00961DAB" w:rsidRPr="39F0A308">
        <w:rPr>
          <w:rFonts w:cs="Univers LT Std 55"/>
          <w:color w:val="000000" w:themeColor="text1"/>
        </w:rPr>
        <w:t xml:space="preserve"> entre 2023 e 2024.</w:t>
      </w:r>
      <w:r w:rsidR="00164956" w:rsidRPr="39F0A308">
        <w:rPr>
          <w:rFonts w:cs="Univers LT Std 55"/>
          <w:color w:val="000000" w:themeColor="text1"/>
        </w:rPr>
        <w:t xml:space="preserve"> </w:t>
      </w:r>
      <w:r w:rsidR="00C92F08" w:rsidRPr="39F0A308">
        <w:rPr>
          <w:rFonts w:cs="Univers LT Std 55"/>
          <w:color w:val="000000" w:themeColor="text1"/>
        </w:rPr>
        <w:t>Desde 2021, a</w:t>
      </w:r>
      <w:r w:rsidR="00164956" w:rsidRPr="39F0A308">
        <w:rPr>
          <w:rFonts w:cs="Univers LT Std 55"/>
          <w:color w:val="000000" w:themeColor="text1"/>
        </w:rPr>
        <w:t xml:space="preserve"> última posição</w:t>
      </w:r>
      <w:r w:rsidR="005A14C5" w:rsidRPr="39F0A308">
        <w:rPr>
          <w:rFonts w:cs="Univers LT Std 55"/>
          <w:color w:val="000000" w:themeColor="text1"/>
        </w:rPr>
        <w:t xml:space="preserve"> relativa</w:t>
      </w:r>
      <w:r w:rsidR="00164956" w:rsidRPr="39F0A308">
        <w:rPr>
          <w:rFonts w:cs="Univers LT Std 55"/>
          <w:color w:val="000000" w:themeColor="text1"/>
        </w:rPr>
        <w:t xml:space="preserve"> </w:t>
      </w:r>
      <w:r w:rsidR="00570B9C" w:rsidRPr="39F0A308">
        <w:rPr>
          <w:rFonts w:cs="Univers LT Std 55"/>
          <w:color w:val="000000" w:themeColor="text1"/>
        </w:rPr>
        <w:t>tem sido ocupada</w:t>
      </w:r>
      <w:r w:rsidR="00C92F08" w:rsidRPr="39F0A308">
        <w:rPr>
          <w:rFonts w:cs="Univers LT Std 55"/>
          <w:color w:val="000000" w:themeColor="text1"/>
        </w:rPr>
        <w:t xml:space="preserve"> pela categoria de </w:t>
      </w:r>
      <w:r w:rsidR="00EC21DC" w:rsidRPr="39F0A308">
        <w:rPr>
          <w:rFonts w:cs="Univers LT Std 55"/>
          <w:i/>
          <w:color w:val="000000" w:themeColor="text1"/>
        </w:rPr>
        <w:t>métodos de logística, entrega ou distribuição</w:t>
      </w:r>
      <w:r w:rsidR="00D111D9" w:rsidRPr="39F0A308">
        <w:rPr>
          <w:rFonts w:cs="Univers LT Std 55"/>
          <w:color w:val="000000" w:themeColor="text1"/>
        </w:rPr>
        <w:t>, c</w:t>
      </w:r>
      <w:r w:rsidR="00804F12" w:rsidRPr="39F0A308">
        <w:rPr>
          <w:rFonts w:cs="Univers LT Std 55"/>
          <w:color w:val="000000" w:themeColor="text1"/>
        </w:rPr>
        <w:t>uja</w:t>
      </w:r>
      <w:r w:rsidR="00D111D9" w:rsidRPr="39F0A308">
        <w:rPr>
          <w:rFonts w:cs="Univers LT Std 55"/>
          <w:color w:val="000000" w:themeColor="text1"/>
        </w:rPr>
        <w:t xml:space="preserve"> taxa de inovação </w:t>
      </w:r>
      <w:r w:rsidR="00943E00" w:rsidRPr="39F0A308">
        <w:rPr>
          <w:rFonts w:cs="Univers LT Std 55"/>
          <w:color w:val="000000" w:themeColor="text1"/>
        </w:rPr>
        <w:t xml:space="preserve">foi </w:t>
      </w:r>
      <w:r w:rsidR="00D111D9" w:rsidRPr="39F0A308">
        <w:rPr>
          <w:rFonts w:cs="Univers LT Std 55"/>
          <w:color w:val="000000" w:themeColor="text1"/>
        </w:rPr>
        <w:t xml:space="preserve">de </w:t>
      </w:r>
      <w:r w:rsidR="00F178AB" w:rsidRPr="39F0A308">
        <w:rPr>
          <w:rFonts w:cs="Univers LT Std 55"/>
          <w:color w:val="000000" w:themeColor="text1"/>
        </w:rPr>
        <w:t>17,0%</w:t>
      </w:r>
      <w:r w:rsidR="00C17569" w:rsidRPr="39F0A308">
        <w:rPr>
          <w:rFonts w:cs="Univers LT Std 55"/>
          <w:color w:val="000000" w:themeColor="text1"/>
        </w:rPr>
        <w:t xml:space="preserve"> em 2024.</w:t>
      </w:r>
    </w:p>
    <w:p w14:paraId="25BF2503" w14:textId="2D043F2F" w:rsidR="007D3C33" w:rsidRPr="007D3C33" w:rsidRDefault="007D3C33" w:rsidP="007D3C33">
      <w:pPr>
        <w:spacing w:before="240" w:after="120" w:line="324" w:lineRule="auto"/>
        <w:jc w:val="both"/>
        <w:textAlignment w:val="center"/>
        <w:rPr>
          <w:rFonts w:cs="Univers LT Std 55"/>
          <w:b/>
          <w:bCs/>
          <w:color w:val="000000"/>
        </w:rPr>
      </w:pPr>
      <w:r w:rsidRPr="007D3C33">
        <w:rPr>
          <w:rFonts w:cs="Univers LT Std 55"/>
          <w:b/>
          <w:bCs/>
          <w:color w:val="000000"/>
        </w:rPr>
        <w:t>Gráfico 6 – Taxa de inovação em processo de negócios, segundo suas categorias, para o total da Indústria – Brasil – 2021/2022/2023</w:t>
      </w:r>
      <w:r w:rsidR="006A0F7D">
        <w:rPr>
          <w:rFonts w:cs="Univers LT Std 55"/>
          <w:b/>
          <w:bCs/>
          <w:color w:val="000000"/>
        </w:rPr>
        <w:t>/2024</w:t>
      </w:r>
      <w:r w:rsidRPr="007D3C33">
        <w:rPr>
          <w:rFonts w:cs="Univers LT Std 55"/>
          <w:b/>
          <w:bCs/>
          <w:color w:val="000000"/>
        </w:rPr>
        <w:t xml:space="preserve"> (%)</w:t>
      </w:r>
    </w:p>
    <w:p w14:paraId="30FBBA85" w14:textId="26F6420F" w:rsidR="007D3C33" w:rsidRPr="007D3C33" w:rsidRDefault="0000408D" w:rsidP="007D3C33">
      <w:pPr>
        <w:spacing w:before="240" w:after="120" w:line="324" w:lineRule="auto"/>
        <w:jc w:val="both"/>
        <w:textAlignment w:val="center"/>
        <w:rPr>
          <w:rFonts w:cs="Univers LT Std 55"/>
          <w:b/>
          <w:bCs/>
          <w:color w:val="000000"/>
        </w:rPr>
      </w:pPr>
      <w:r>
        <w:rPr>
          <w:noProof/>
        </w:rPr>
        <w:lastRenderedPageBreak/>
        <w:drawing>
          <wp:inline distT="0" distB="0" distL="0" distR="0" wp14:anchorId="50510DAB" wp14:editId="342B6024">
            <wp:extent cx="5039360" cy="5019675"/>
            <wp:effectExtent l="0" t="0" r="8890" b="9525"/>
            <wp:docPr id="675420109" name="Gráfico 1">
              <a:extLst xmlns:a="http://schemas.openxmlformats.org/drawingml/2006/main">
                <a:ext uri="{FF2B5EF4-FFF2-40B4-BE49-F238E27FC236}">
                  <a16:creationId xmlns:a16="http://schemas.microsoft.com/office/drawing/2014/main" id="{0A95DB26-8D08-3D36-A351-7817BECEE94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442F5B04" w14:textId="60035A39" w:rsidR="007D3C33" w:rsidRPr="007D3C33" w:rsidRDefault="007D3C33" w:rsidP="007D3C33">
      <w:pPr>
        <w:spacing w:after="120" w:line="324" w:lineRule="auto"/>
        <w:jc w:val="both"/>
        <w:textAlignment w:val="center"/>
        <w:rPr>
          <w:rFonts w:cs="Univers LT Std 55"/>
          <w:noProof/>
          <w:color w:val="000000"/>
          <w:sz w:val="16"/>
          <w:szCs w:val="16"/>
        </w:rPr>
      </w:pPr>
      <w:r w:rsidRPr="007D3C33">
        <w:rPr>
          <w:rFonts w:cs="Univers LT Std 55"/>
          <w:noProof/>
          <w:color w:val="000000"/>
          <w:sz w:val="16"/>
          <w:szCs w:val="16"/>
        </w:rPr>
        <w:t>Fonte: IBGE, Diretoria de Pesquisas, Coordenação de Estatísticas Estruturais e Temáticas em Empresas, Pesquisa de Inovação Semestral 202</w:t>
      </w:r>
      <w:r w:rsidR="006A0F7D">
        <w:rPr>
          <w:rFonts w:cs="Univers LT Std 55"/>
          <w:noProof/>
          <w:color w:val="000000"/>
          <w:sz w:val="16"/>
          <w:szCs w:val="16"/>
        </w:rPr>
        <w:t>4</w:t>
      </w:r>
      <w:r w:rsidRPr="007D3C33">
        <w:rPr>
          <w:rFonts w:cs="Univers LT Std 55"/>
          <w:noProof/>
          <w:color w:val="000000"/>
          <w:sz w:val="16"/>
          <w:szCs w:val="16"/>
        </w:rPr>
        <w:t>.</w:t>
      </w:r>
    </w:p>
    <w:p w14:paraId="67C390B7" w14:textId="77777777" w:rsidR="007D3C33" w:rsidRPr="007D3C33" w:rsidRDefault="007D3C33" w:rsidP="007D3C33">
      <w:pPr>
        <w:spacing w:after="120" w:line="324" w:lineRule="auto"/>
        <w:ind w:firstLine="567"/>
        <w:jc w:val="both"/>
        <w:textAlignment w:val="center"/>
        <w:rPr>
          <w:rFonts w:cs="Univers LT Std 55"/>
          <w:color w:val="000000"/>
        </w:rPr>
      </w:pPr>
    </w:p>
    <w:p w14:paraId="3E6D68C7" w14:textId="06BE7A7B" w:rsidR="007D3C33" w:rsidRDefault="007D3C33" w:rsidP="007D3C33">
      <w:pPr>
        <w:spacing w:after="120" w:line="324" w:lineRule="auto"/>
        <w:ind w:firstLine="567"/>
        <w:jc w:val="both"/>
        <w:textAlignment w:val="center"/>
        <w:rPr>
          <w:rFonts w:cs="Univers LT Std 55"/>
          <w:color w:val="000000"/>
        </w:rPr>
      </w:pPr>
      <w:r w:rsidRPr="007D3C33">
        <w:rPr>
          <w:rFonts w:cs="Univers LT Std 55"/>
          <w:color w:val="000000"/>
        </w:rPr>
        <w:t xml:space="preserve">O Gráfico 7 </w:t>
      </w:r>
      <w:r w:rsidR="001A6DE0">
        <w:rPr>
          <w:rFonts w:cs="Univers LT Std 55"/>
          <w:color w:val="000000"/>
        </w:rPr>
        <w:t>apresenta</w:t>
      </w:r>
      <w:r w:rsidR="00270C09">
        <w:rPr>
          <w:rFonts w:cs="Univers LT Std 55"/>
          <w:color w:val="000000"/>
        </w:rPr>
        <w:t xml:space="preserve"> </w:t>
      </w:r>
      <w:r w:rsidRPr="007D3C33">
        <w:rPr>
          <w:rFonts w:cs="Univers LT Std 55"/>
          <w:color w:val="000000"/>
        </w:rPr>
        <w:t xml:space="preserve">a frequência das inovações de </w:t>
      </w:r>
      <w:proofErr w:type="spellStart"/>
      <w:r w:rsidRPr="007D3C33">
        <w:rPr>
          <w:rFonts w:cs="Univers LT Std 55"/>
          <w:color w:val="000000"/>
        </w:rPr>
        <w:t>processo</w:t>
      </w:r>
      <w:proofErr w:type="spellEnd"/>
      <w:r w:rsidRPr="007D3C33">
        <w:rPr>
          <w:rFonts w:cs="Univers LT Std 55"/>
          <w:color w:val="000000"/>
        </w:rPr>
        <w:t xml:space="preserve"> de negócios introduzidas pelas empresas entre 2021 e 202</w:t>
      </w:r>
      <w:r w:rsidR="00270C09">
        <w:rPr>
          <w:rFonts w:cs="Univers LT Std 55"/>
          <w:color w:val="000000"/>
        </w:rPr>
        <w:t>4</w:t>
      </w:r>
      <w:r w:rsidRPr="007D3C33">
        <w:rPr>
          <w:rFonts w:cs="Univers LT Std 55"/>
          <w:color w:val="000000"/>
        </w:rPr>
        <w:t xml:space="preserve">. </w:t>
      </w:r>
      <w:r w:rsidR="00963B2E">
        <w:rPr>
          <w:rFonts w:cs="Univers LT Std 55"/>
          <w:color w:val="000000"/>
        </w:rPr>
        <w:t xml:space="preserve">Observa-se </w:t>
      </w:r>
      <w:r w:rsidR="00876F00">
        <w:rPr>
          <w:rFonts w:cs="Univers LT Std 55"/>
          <w:color w:val="000000"/>
        </w:rPr>
        <w:t>um crescimento</w:t>
      </w:r>
      <w:r w:rsidR="00EB61B3">
        <w:rPr>
          <w:rFonts w:cs="Univers LT Std 55"/>
          <w:color w:val="000000"/>
        </w:rPr>
        <w:t xml:space="preserve"> no percentual de empresas que inovaram</w:t>
      </w:r>
      <w:r w:rsidR="002E36EA">
        <w:rPr>
          <w:rFonts w:cs="Univers LT Std 55"/>
          <w:color w:val="000000"/>
        </w:rPr>
        <w:t xml:space="preserve"> em </w:t>
      </w:r>
      <w:r w:rsidR="00562FA5">
        <w:rPr>
          <w:rFonts w:cs="Univers LT Std 55"/>
          <w:color w:val="000000"/>
        </w:rPr>
        <w:t xml:space="preserve">todos os grupos </w:t>
      </w:r>
      <w:r w:rsidR="00EF3E2C">
        <w:rPr>
          <w:rFonts w:cs="Univers LT Std 55"/>
          <w:color w:val="000000"/>
        </w:rPr>
        <w:t>analisados</w:t>
      </w:r>
      <w:r w:rsidR="00D25704">
        <w:rPr>
          <w:rFonts w:cs="Univers LT Std 55"/>
          <w:color w:val="000000"/>
        </w:rPr>
        <w:t xml:space="preserve"> </w:t>
      </w:r>
      <w:r w:rsidR="00B904C9">
        <w:rPr>
          <w:rFonts w:cs="Univers LT Std 55"/>
          <w:color w:val="000000"/>
        </w:rPr>
        <w:t xml:space="preserve">em </w:t>
      </w:r>
      <w:r w:rsidR="00D25704">
        <w:rPr>
          <w:rFonts w:cs="Univers LT Std 55"/>
          <w:color w:val="000000"/>
        </w:rPr>
        <w:t>compara</w:t>
      </w:r>
      <w:r w:rsidR="00B904C9">
        <w:rPr>
          <w:rFonts w:cs="Univers LT Std 55"/>
          <w:color w:val="000000"/>
        </w:rPr>
        <w:t>ção</w:t>
      </w:r>
      <w:r w:rsidR="00D25704">
        <w:rPr>
          <w:rFonts w:cs="Univers LT Std 55"/>
          <w:color w:val="000000"/>
        </w:rPr>
        <w:t xml:space="preserve"> ao ano anterior</w:t>
      </w:r>
      <w:r w:rsidR="009504F1">
        <w:rPr>
          <w:rFonts w:cs="Univers LT Std 55"/>
          <w:color w:val="000000"/>
        </w:rPr>
        <w:t>.</w:t>
      </w:r>
      <w:r w:rsidR="00EF3E2C">
        <w:rPr>
          <w:rFonts w:cs="Univers LT Std 55"/>
          <w:color w:val="000000"/>
        </w:rPr>
        <w:t xml:space="preserve"> </w:t>
      </w:r>
      <w:r w:rsidR="00D25704">
        <w:rPr>
          <w:rFonts w:cs="Univers LT Std 55"/>
          <w:color w:val="000000"/>
        </w:rPr>
        <w:t>Em 2024, a</w:t>
      </w:r>
      <w:r w:rsidR="00963B2E" w:rsidRPr="007D3C33">
        <w:rPr>
          <w:rFonts w:cs="Univers LT Std 55"/>
          <w:color w:val="000000"/>
        </w:rPr>
        <w:t xml:space="preserve"> maior proporção de empresas inovou em 3 a 5 categorias de </w:t>
      </w:r>
      <w:proofErr w:type="spellStart"/>
      <w:r w:rsidR="00963B2E" w:rsidRPr="007D3C33">
        <w:rPr>
          <w:rFonts w:cs="Univers LT Std 55"/>
          <w:color w:val="000000"/>
        </w:rPr>
        <w:t>processo</w:t>
      </w:r>
      <w:proofErr w:type="spellEnd"/>
      <w:r w:rsidR="00963B2E" w:rsidRPr="007D3C33">
        <w:rPr>
          <w:rFonts w:cs="Univers LT Std 55"/>
          <w:color w:val="000000"/>
        </w:rPr>
        <w:t xml:space="preserve"> de negócios</w:t>
      </w:r>
      <w:r w:rsidR="00B43DAA">
        <w:rPr>
          <w:rFonts w:cs="Univers LT Std 55"/>
          <w:color w:val="000000"/>
        </w:rPr>
        <w:t xml:space="preserve">, </w:t>
      </w:r>
      <w:r w:rsidR="00767B58">
        <w:rPr>
          <w:rFonts w:cs="Univers LT Std 55"/>
          <w:color w:val="000000"/>
        </w:rPr>
        <w:t xml:space="preserve">alcançando uma frequência de 21,4% </w:t>
      </w:r>
      <w:r w:rsidR="00221511">
        <w:rPr>
          <w:rFonts w:cs="Univers LT Std 55"/>
          <w:color w:val="000000"/>
        </w:rPr>
        <w:t xml:space="preserve">frente a 21,2% em 2023. </w:t>
      </w:r>
      <w:r w:rsidRPr="007D3C33">
        <w:rPr>
          <w:rFonts w:cs="Univers LT Std 55"/>
          <w:color w:val="000000"/>
        </w:rPr>
        <w:t>D</w:t>
      </w:r>
      <w:r w:rsidR="00BF18A4">
        <w:rPr>
          <w:rFonts w:cs="Univers LT Std 55"/>
          <w:color w:val="000000"/>
        </w:rPr>
        <w:t>e forma semelhante</w:t>
      </w:r>
      <w:r w:rsidRPr="007D3C33">
        <w:rPr>
          <w:rFonts w:cs="Univers LT Std 55"/>
          <w:color w:val="000000"/>
        </w:rPr>
        <w:t xml:space="preserve">, verifica-se </w:t>
      </w:r>
      <w:r w:rsidR="007B3FB5">
        <w:rPr>
          <w:rFonts w:cs="Univers LT Std 55"/>
          <w:color w:val="000000"/>
        </w:rPr>
        <w:t>um</w:t>
      </w:r>
      <w:r w:rsidR="00EC1EB8">
        <w:rPr>
          <w:rFonts w:cs="Univers LT Std 55"/>
          <w:color w:val="000000"/>
        </w:rPr>
        <w:t xml:space="preserve"> aumento</w:t>
      </w:r>
      <w:r w:rsidRPr="007D3C33">
        <w:rPr>
          <w:rFonts w:cs="Univers LT Std 55"/>
          <w:color w:val="000000"/>
        </w:rPr>
        <w:t xml:space="preserve"> na frequência de empresas que inovaram em 6 ou 7 categorias, </w:t>
      </w:r>
      <w:r w:rsidR="007B3FB5">
        <w:rPr>
          <w:rFonts w:cs="Univers LT Std 55"/>
          <w:color w:val="000000"/>
        </w:rPr>
        <w:t>que passou</w:t>
      </w:r>
      <w:r w:rsidRPr="007D3C33">
        <w:rPr>
          <w:rFonts w:cs="Univers LT Std 55"/>
          <w:color w:val="000000"/>
        </w:rPr>
        <w:t xml:space="preserve"> de </w:t>
      </w:r>
      <w:r w:rsidR="00CF4E44">
        <w:rPr>
          <w:rFonts w:cs="Univers LT Std 55"/>
          <w:color w:val="000000"/>
        </w:rPr>
        <w:t>9,6</w:t>
      </w:r>
      <w:r w:rsidRPr="007D3C33">
        <w:rPr>
          <w:rFonts w:cs="Univers LT Std 55"/>
          <w:color w:val="000000"/>
        </w:rPr>
        <w:t xml:space="preserve">% para </w:t>
      </w:r>
      <w:r w:rsidR="00247E2E">
        <w:rPr>
          <w:rFonts w:cs="Univers LT Std 55"/>
          <w:color w:val="000000"/>
        </w:rPr>
        <w:t>10,3</w:t>
      </w:r>
      <w:r w:rsidRPr="007D3C33">
        <w:rPr>
          <w:rFonts w:cs="Univers LT Std 55"/>
          <w:color w:val="000000"/>
        </w:rPr>
        <w:t>%.</w:t>
      </w:r>
      <w:r w:rsidR="004D7101">
        <w:rPr>
          <w:rFonts w:cs="Univers LT Std 55"/>
          <w:color w:val="000000"/>
        </w:rPr>
        <w:t xml:space="preserve"> </w:t>
      </w:r>
      <w:r w:rsidR="00E42739">
        <w:rPr>
          <w:rFonts w:cs="Univers LT Std 55"/>
          <w:color w:val="000000"/>
        </w:rPr>
        <w:t>E</w:t>
      </w:r>
      <w:r w:rsidR="004D7101">
        <w:rPr>
          <w:rFonts w:cs="Univers LT Std 55"/>
          <w:color w:val="000000"/>
        </w:rPr>
        <w:t>ss</w:t>
      </w:r>
      <w:r w:rsidR="001D2751">
        <w:rPr>
          <w:rFonts w:cs="Univers LT Std 55"/>
          <w:color w:val="000000"/>
        </w:rPr>
        <w:t>es dois grupo</w:t>
      </w:r>
      <w:r w:rsidR="00CD4CE1">
        <w:rPr>
          <w:rFonts w:cs="Univers LT Std 55"/>
          <w:color w:val="000000"/>
        </w:rPr>
        <w:t>s</w:t>
      </w:r>
      <w:r w:rsidR="00E42739">
        <w:rPr>
          <w:rFonts w:cs="Univers LT Std 55"/>
          <w:color w:val="000000"/>
        </w:rPr>
        <w:t xml:space="preserve"> </w:t>
      </w:r>
      <w:r w:rsidR="006E57DF">
        <w:rPr>
          <w:rFonts w:cs="Univers LT Std 55"/>
          <w:color w:val="000000"/>
        </w:rPr>
        <w:t>apresentaram</w:t>
      </w:r>
      <w:r w:rsidR="00E42739">
        <w:rPr>
          <w:rFonts w:cs="Univers LT Std 55"/>
          <w:color w:val="000000"/>
        </w:rPr>
        <w:t xml:space="preserve"> </w:t>
      </w:r>
      <w:r w:rsidR="00097754">
        <w:rPr>
          <w:rFonts w:cs="Univers LT Std 55"/>
          <w:color w:val="000000"/>
        </w:rPr>
        <w:t xml:space="preserve">frequências </w:t>
      </w:r>
      <w:r w:rsidR="0057427C">
        <w:rPr>
          <w:rFonts w:cs="Univers LT Std 55"/>
          <w:color w:val="000000"/>
        </w:rPr>
        <w:t>decrescentes</w:t>
      </w:r>
      <w:r w:rsidR="00EC02F7">
        <w:rPr>
          <w:rFonts w:cs="Univers LT Std 55"/>
          <w:color w:val="000000"/>
        </w:rPr>
        <w:t xml:space="preserve"> no período de 2021 a 2023</w:t>
      </w:r>
      <w:r w:rsidR="005366A3">
        <w:rPr>
          <w:rFonts w:cs="Univers LT Std 55"/>
          <w:color w:val="000000"/>
        </w:rPr>
        <w:t xml:space="preserve">, </w:t>
      </w:r>
      <w:r w:rsidR="0057427C">
        <w:rPr>
          <w:rFonts w:cs="Univers LT Std 55"/>
          <w:color w:val="000000"/>
        </w:rPr>
        <w:t>contudo</w:t>
      </w:r>
      <w:r w:rsidR="005366A3">
        <w:rPr>
          <w:rFonts w:cs="Univers LT Std 55"/>
          <w:color w:val="000000"/>
        </w:rPr>
        <w:t xml:space="preserve">, é possível </w:t>
      </w:r>
      <w:r w:rsidR="00CD4CE1">
        <w:rPr>
          <w:rFonts w:cs="Univers LT Std 55"/>
          <w:color w:val="000000"/>
        </w:rPr>
        <w:t>observar</w:t>
      </w:r>
      <w:r w:rsidR="00CA5DB9">
        <w:rPr>
          <w:rFonts w:cs="Univers LT Std 55"/>
          <w:color w:val="000000"/>
        </w:rPr>
        <w:t xml:space="preserve"> um crescimento </w:t>
      </w:r>
      <w:r w:rsidR="00457BAC">
        <w:rPr>
          <w:rFonts w:cs="Univers LT Std 55"/>
          <w:color w:val="000000"/>
        </w:rPr>
        <w:t>discreto</w:t>
      </w:r>
      <w:r w:rsidR="00CB172D">
        <w:rPr>
          <w:rFonts w:cs="Univers LT Std 55"/>
          <w:color w:val="000000"/>
        </w:rPr>
        <w:t xml:space="preserve"> </w:t>
      </w:r>
      <w:r w:rsidR="00675DE2">
        <w:rPr>
          <w:rFonts w:cs="Univers LT Std 55"/>
          <w:color w:val="000000"/>
        </w:rPr>
        <w:t>em 2024. Já</w:t>
      </w:r>
      <w:r w:rsidR="00457BAC">
        <w:rPr>
          <w:rFonts w:cs="Univers LT Std 55"/>
          <w:color w:val="000000"/>
        </w:rPr>
        <w:t xml:space="preserve"> entre as</w:t>
      </w:r>
      <w:r w:rsidRPr="007D3C33">
        <w:rPr>
          <w:rFonts w:cs="Univers LT Std 55"/>
          <w:color w:val="000000"/>
        </w:rPr>
        <w:t xml:space="preserve"> empresas que inov</w:t>
      </w:r>
      <w:r w:rsidR="00457BAC">
        <w:rPr>
          <w:rFonts w:cs="Univers LT Std 55"/>
          <w:color w:val="000000"/>
        </w:rPr>
        <w:t>aram</w:t>
      </w:r>
      <w:r w:rsidRPr="007D3C33">
        <w:rPr>
          <w:rFonts w:cs="Univers LT Std 55"/>
          <w:color w:val="000000"/>
        </w:rPr>
        <w:t xml:space="preserve"> em uma ou duas categorias de </w:t>
      </w:r>
      <w:proofErr w:type="spellStart"/>
      <w:r w:rsidRPr="007D3C33">
        <w:rPr>
          <w:rFonts w:cs="Univers LT Std 55"/>
          <w:color w:val="000000"/>
        </w:rPr>
        <w:t>processo</w:t>
      </w:r>
      <w:proofErr w:type="spellEnd"/>
      <w:r w:rsidRPr="007D3C33">
        <w:rPr>
          <w:rFonts w:cs="Univers LT Std 55"/>
          <w:color w:val="000000"/>
        </w:rPr>
        <w:t xml:space="preserve"> de negócios</w:t>
      </w:r>
      <w:r w:rsidR="00577992">
        <w:rPr>
          <w:rFonts w:cs="Univers LT Std 55"/>
          <w:color w:val="000000"/>
        </w:rPr>
        <w:t xml:space="preserve">, </w:t>
      </w:r>
      <w:r w:rsidR="00040640">
        <w:rPr>
          <w:rFonts w:cs="Univers LT Std 55"/>
          <w:color w:val="000000"/>
        </w:rPr>
        <w:t>verifica-se</w:t>
      </w:r>
      <w:r w:rsidR="00AC0674">
        <w:rPr>
          <w:rFonts w:cs="Univers LT Std 55"/>
          <w:color w:val="000000"/>
        </w:rPr>
        <w:t xml:space="preserve"> u</w:t>
      </w:r>
      <w:r w:rsidR="00666FD3">
        <w:rPr>
          <w:rFonts w:cs="Univers LT Std 55"/>
          <w:color w:val="000000"/>
        </w:rPr>
        <w:t>m</w:t>
      </w:r>
      <w:r w:rsidRPr="007D3C33">
        <w:rPr>
          <w:rFonts w:cs="Univers LT Std 55"/>
          <w:color w:val="000000"/>
        </w:rPr>
        <w:t xml:space="preserve"> crescimento</w:t>
      </w:r>
      <w:r w:rsidR="00177A32">
        <w:rPr>
          <w:rFonts w:cs="Univers LT Std 55"/>
          <w:color w:val="000000"/>
        </w:rPr>
        <w:t xml:space="preserve"> contínuo</w:t>
      </w:r>
      <w:r w:rsidRPr="007D3C33">
        <w:rPr>
          <w:rFonts w:cs="Univers LT Std 55"/>
          <w:color w:val="000000"/>
        </w:rPr>
        <w:t xml:space="preserve"> no percentual de empresas inovadoras </w:t>
      </w:r>
      <w:r w:rsidR="00A40A2A">
        <w:rPr>
          <w:rFonts w:cs="Univers LT Std 55"/>
          <w:color w:val="000000"/>
        </w:rPr>
        <w:t>no período, passando de 18</w:t>
      </w:r>
      <w:r w:rsidRPr="007D3C33">
        <w:rPr>
          <w:rFonts w:cs="Univers LT Std 55"/>
          <w:color w:val="000000"/>
        </w:rPr>
        <w:t>,0% em 2021</w:t>
      </w:r>
      <w:r w:rsidR="00A40A2A">
        <w:rPr>
          <w:rFonts w:cs="Univers LT Std 55"/>
          <w:color w:val="000000"/>
        </w:rPr>
        <w:t xml:space="preserve"> para </w:t>
      </w:r>
      <w:r w:rsidR="00DA4E87">
        <w:rPr>
          <w:rFonts w:cs="Univers LT Std 55"/>
          <w:color w:val="000000"/>
        </w:rPr>
        <w:t>20</w:t>
      </w:r>
      <w:r w:rsidR="00E84FB3">
        <w:rPr>
          <w:rFonts w:cs="Univers LT Std 55"/>
          <w:color w:val="000000"/>
        </w:rPr>
        <w:t>,2% e</w:t>
      </w:r>
      <w:r w:rsidR="00F2081D">
        <w:rPr>
          <w:rFonts w:cs="Univers LT Std 55"/>
          <w:color w:val="000000"/>
        </w:rPr>
        <w:t>m</w:t>
      </w:r>
      <w:r w:rsidR="00E84FB3">
        <w:rPr>
          <w:rFonts w:cs="Univers LT Std 55"/>
          <w:color w:val="000000"/>
        </w:rPr>
        <w:t xml:space="preserve"> 2024</w:t>
      </w:r>
      <w:r w:rsidRPr="007D3C33">
        <w:rPr>
          <w:rFonts w:cs="Univers LT Std 55"/>
          <w:color w:val="000000"/>
        </w:rPr>
        <w:t xml:space="preserve">.  </w:t>
      </w:r>
    </w:p>
    <w:p w14:paraId="0F1400BB" w14:textId="77777777" w:rsidR="00EB3EA6" w:rsidRDefault="00EB3EA6" w:rsidP="007D3C33">
      <w:pPr>
        <w:spacing w:after="120" w:line="324" w:lineRule="auto"/>
        <w:ind w:firstLine="567"/>
        <w:jc w:val="both"/>
        <w:textAlignment w:val="center"/>
        <w:rPr>
          <w:rFonts w:cs="Univers LT Std 55"/>
          <w:color w:val="000000"/>
        </w:rPr>
      </w:pPr>
    </w:p>
    <w:p w14:paraId="06597928" w14:textId="4649FB6C" w:rsidR="007D3C33" w:rsidRPr="007D3C33" w:rsidRDefault="007D3C33" w:rsidP="007D3C33">
      <w:pPr>
        <w:spacing w:before="240" w:after="120" w:line="324" w:lineRule="auto"/>
        <w:jc w:val="both"/>
        <w:textAlignment w:val="center"/>
        <w:rPr>
          <w:rFonts w:cs="Univers LT Std 55"/>
          <w:b/>
          <w:bCs/>
          <w:color w:val="000000"/>
        </w:rPr>
      </w:pPr>
      <w:r w:rsidRPr="007D3C33">
        <w:rPr>
          <w:rFonts w:cs="Univers LT Std 55"/>
          <w:b/>
          <w:bCs/>
          <w:color w:val="000000"/>
        </w:rPr>
        <w:lastRenderedPageBreak/>
        <w:t>Gráfico 7 – Distribuição de empresas, segundo frequência das inovações em processo de negócios – Brasil – 2021/2022/2023</w:t>
      </w:r>
      <w:r w:rsidR="00647262">
        <w:rPr>
          <w:rFonts w:cs="Univers LT Std 55"/>
          <w:b/>
          <w:bCs/>
          <w:color w:val="000000"/>
        </w:rPr>
        <w:t>/2024</w:t>
      </w:r>
      <w:r w:rsidRPr="007D3C33">
        <w:rPr>
          <w:rFonts w:cs="Univers LT Std 55"/>
          <w:b/>
          <w:bCs/>
          <w:color w:val="000000"/>
        </w:rPr>
        <w:t xml:space="preserve"> (%)</w:t>
      </w:r>
    </w:p>
    <w:p w14:paraId="3189A55C" w14:textId="1ECA1A57" w:rsidR="007D3C33" w:rsidRPr="007D3C33" w:rsidRDefault="00D31F64" w:rsidP="007D3C33">
      <w:pPr>
        <w:spacing w:before="240" w:after="120" w:line="324" w:lineRule="auto"/>
        <w:jc w:val="both"/>
        <w:textAlignment w:val="center"/>
        <w:rPr>
          <w:rFonts w:cs="Univers LT Std 55"/>
          <w:b/>
          <w:bCs/>
          <w:color w:val="000000"/>
        </w:rPr>
      </w:pPr>
      <w:r>
        <w:rPr>
          <w:noProof/>
        </w:rPr>
        <w:drawing>
          <wp:inline distT="0" distB="0" distL="0" distR="0" wp14:anchorId="4A612C89" wp14:editId="0D496CC5">
            <wp:extent cx="5039360" cy="3198495"/>
            <wp:effectExtent l="0" t="0" r="8890" b="1905"/>
            <wp:docPr id="697686254" name="Gráfico 1">
              <a:extLst xmlns:a="http://schemas.openxmlformats.org/drawingml/2006/main">
                <a:ext uri="{FF2B5EF4-FFF2-40B4-BE49-F238E27FC236}">
                  <a16:creationId xmlns:a16="http://schemas.microsoft.com/office/drawing/2014/main" id="{FA18F2FD-96F8-2AB8-EB2D-2CA27D23439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08998C3F" w14:textId="5939ECD9" w:rsidR="007D3C33" w:rsidRPr="007D3C33" w:rsidRDefault="4AC7675A" w:rsidP="007D3C33">
      <w:pPr>
        <w:spacing w:after="120" w:line="324" w:lineRule="auto"/>
        <w:jc w:val="both"/>
        <w:textAlignment w:val="center"/>
        <w:rPr>
          <w:rFonts w:cs="Univers LT Std 55"/>
          <w:noProof/>
          <w:color w:val="000000"/>
          <w:sz w:val="16"/>
          <w:szCs w:val="16"/>
        </w:rPr>
      </w:pPr>
      <w:r w:rsidRPr="5F61F714">
        <w:rPr>
          <w:rFonts w:cs="Univers LT Std 55"/>
          <w:noProof/>
          <w:color w:val="000000" w:themeColor="text1"/>
          <w:sz w:val="16"/>
          <w:szCs w:val="16"/>
        </w:rPr>
        <w:t>Fonte: IBGE, Diretoria de Pesquisas, Coordenação de Estatísticas Estruturais e Temáticas em Empresas, Pesquisa de Inovação Semestral 202</w:t>
      </w:r>
      <w:r w:rsidR="00647262">
        <w:rPr>
          <w:rFonts w:cs="Univers LT Std 55"/>
          <w:noProof/>
          <w:color w:val="000000" w:themeColor="text1"/>
          <w:sz w:val="16"/>
          <w:szCs w:val="16"/>
        </w:rPr>
        <w:t>4</w:t>
      </w:r>
      <w:r w:rsidRPr="5F61F714">
        <w:rPr>
          <w:rFonts w:cs="Univers LT Std 55"/>
          <w:noProof/>
          <w:color w:val="000000" w:themeColor="text1"/>
          <w:sz w:val="16"/>
          <w:szCs w:val="16"/>
        </w:rPr>
        <w:t>.</w:t>
      </w:r>
    </w:p>
    <w:p w14:paraId="1ADC0772" w14:textId="77777777" w:rsidR="00DE3A43" w:rsidRDefault="00DE3A43" w:rsidP="007D3C33">
      <w:pPr>
        <w:spacing w:after="120" w:line="324" w:lineRule="auto"/>
        <w:ind w:firstLine="567"/>
        <w:jc w:val="both"/>
        <w:textAlignment w:val="center"/>
        <w:rPr>
          <w:rFonts w:cs="Univers LT Std 55"/>
          <w:color w:val="000000"/>
        </w:rPr>
      </w:pPr>
    </w:p>
    <w:p w14:paraId="7D374DC5" w14:textId="7DC42C14" w:rsidR="007D7F61" w:rsidRPr="007D3C33" w:rsidRDefault="007D3C33" w:rsidP="007D7F61">
      <w:pPr>
        <w:spacing w:after="120" w:line="324" w:lineRule="auto"/>
        <w:ind w:firstLine="567"/>
        <w:jc w:val="both"/>
        <w:textAlignment w:val="center"/>
        <w:rPr>
          <w:rFonts w:cs="Univers LT Std 55"/>
          <w:color w:val="000000"/>
        </w:rPr>
      </w:pPr>
      <w:r w:rsidRPr="0F2581E9">
        <w:rPr>
          <w:rFonts w:cs="Univers LT Std 55"/>
          <w:color w:val="000000" w:themeColor="text1"/>
        </w:rPr>
        <w:t>Em 202</w:t>
      </w:r>
      <w:r w:rsidR="00DC1756" w:rsidRPr="0F2581E9">
        <w:rPr>
          <w:rFonts w:cs="Univers LT Std 55"/>
          <w:color w:val="000000" w:themeColor="text1"/>
        </w:rPr>
        <w:t>4</w:t>
      </w:r>
      <w:r w:rsidRPr="0F2581E9">
        <w:rPr>
          <w:rFonts w:cs="Univers LT Std 55"/>
          <w:color w:val="000000" w:themeColor="text1"/>
        </w:rPr>
        <w:t>, os setores</w:t>
      </w:r>
      <w:r w:rsidR="005F7E1F" w:rsidRPr="0F2581E9">
        <w:rPr>
          <w:rFonts w:cs="Univers LT Std 55"/>
          <w:color w:val="000000" w:themeColor="text1"/>
        </w:rPr>
        <w:t xml:space="preserve"> com maior incidência de</w:t>
      </w:r>
      <w:r w:rsidRPr="0F2581E9">
        <w:rPr>
          <w:rFonts w:cs="Univers LT Std 55"/>
          <w:color w:val="000000" w:themeColor="text1"/>
        </w:rPr>
        <w:t xml:space="preserve"> </w:t>
      </w:r>
      <w:r w:rsidR="00AB15AE" w:rsidRPr="0F2581E9">
        <w:rPr>
          <w:rFonts w:cs="Univers LT Std 55"/>
          <w:color w:val="000000" w:themeColor="text1"/>
        </w:rPr>
        <w:t>inov</w:t>
      </w:r>
      <w:r w:rsidR="005F7E1F" w:rsidRPr="0F2581E9">
        <w:rPr>
          <w:rFonts w:cs="Univers LT Std 55"/>
          <w:color w:val="000000" w:themeColor="text1"/>
        </w:rPr>
        <w:t>ação</w:t>
      </w:r>
      <w:r w:rsidRPr="0F2581E9">
        <w:rPr>
          <w:rFonts w:cs="Univers LT Std 55"/>
          <w:color w:val="000000" w:themeColor="text1"/>
        </w:rPr>
        <w:t xml:space="preserve"> em processo de negócios foram: </w:t>
      </w:r>
      <w:r w:rsidR="00D536C5" w:rsidRPr="0F2581E9">
        <w:rPr>
          <w:rFonts w:cs="Univers LT Std 55"/>
          <w:i/>
          <w:color w:val="000000" w:themeColor="text1"/>
        </w:rPr>
        <w:t>Fabricação de produtos químicos</w:t>
      </w:r>
      <w:r w:rsidR="00D536C5" w:rsidRPr="0F2581E9">
        <w:rPr>
          <w:rFonts w:cs="Univers LT Std 55"/>
          <w:color w:val="000000" w:themeColor="text1"/>
        </w:rPr>
        <w:t xml:space="preserve"> (65,9%)</w:t>
      </w:r>
      <w:r w:rsidR="00D536C5">
        <w:rPr>
          <w:rFonts w:cs="Univers LT Std 55"/>
          <w:color w:val="000000" w:themeColor="text1"/>
        </w:rPr>
        <w:t xml:space="preserve">, </w:t>
      </w:r>
      <w:r w:rsidR="0045521F" w:rsidRPr="0F2581E9">
        <w:rPr>
          <w:rFonts w:cs="Univers LT Std 55"/>
          <w:i/>
          <w:color w:val="000000" w:themeColor="text1"/>
        </w:rPr>
        <w:t>Fabricação de máquinas, aparelhos e materiais elétricos</w:t>
      </w:r>
      <w:r w:rsidR="0045521F" w:rsidRPr="0F2581E9">
        <w:rPr>
          <w:rFonts w:cs="Univers LT Std 55"/>
          <w:color w:val="000000" w:themeColor="text1"/>
        </w:rPr>
        <w:t xml:space="preserve"> (6</w:t>
      </w:r>
      <w:r w:rsidR="00AC6E15" w:rsidRPr="0F2581E9">
        <w:rPr>
          <w:rFonts w:cs="Univers LT Std 55"/>
          <w:color w:val="000000" w:themeColor="text1"/>
        </w:rPr>
        <w:t>5</w:t>
      </w:r>
      <w:r w:rsidR="0045521F" w:rsidRPr="0F2581E9">
        <w:rPr>
          <w:rFonts w:cs="Univers LT Std 55"/>
          <w:color w:val="000000" w:themeColor="text1"/>
        </w:rPr>
        <w:t>,</w:t>
      </w:r>
      <w:r w:rsidR="00BE73CA" w:rsidRPr="0F2581E9">
        <w:rPr>
          <w:rFonts w:cs="Univers LT Std 55"/>
          <w:color w:val="000000" w:themeColor="text1"/>
        </w:rPr>
        <w:t>8</w:t>
      </w:r>
      <w:r w:rsidR="0045521F" w:rsidRPr="0F2581E9">
        <w:rPr>
          <w:rFonts w:cs="Univers LT Std 55"/>
          <w:color w:val="000000" w:themeColor="text1"/>
        </w:rPr>
        <w:t>%)</w:t>
      </w:r>
      <w:r w:rsidR="00AC6E15" w:rsidRPr="0F2581E9">
        <w:rPr>
          <w:rFonts w:cs="Univers LT Std 55"/>
          <w:color w:val="000000" w:themeColor="text1"/>
        </w:rPr>
        <w:t xml:space="preserve">, </w:t>
      </w:r>
      <w:r w:rsidR="00AB15AE" w:rsidRPr="0F2581E9">
        <w:rPr>
          <w:rFonts w:cs="Univers LT Std 55"/>
          <w:color w:val="000000" w:themeColor="text1"/>
        </w:rPr>
        <w:t>e</w:t>
      </w:r>
      <w:r w:rsidR="00A5785C" w:rsidRPr="0F2581E9">
        <w:rPr>
          <w:rFonts w:cs="Univers LT Std 55"/>
          <w:color w:val="000000" w:themeColor="text1"/>
        </w:rPr>
        <w:t xml:space="preserve"> </w:t>
      </w:r>
      <w:r w:rsidR="00A5785C" w:rsidRPr="0F2581E9">
        <w:rPr>
          <w:rFonts w:cs="Univers LT Std 55"/>
          <w:i/>
          <w:color w:val="000000" w:themeColor="text1"/>
        </w:rPr>
        <w:t>Fabricação de produtos de minerais não</w:t>
      </w:r>
      <w:r w:rsidR="00926F8D" w:rsidRPr="0F2581E9">
        <w:rPr>
          <w:rFonts w:cs="Univers LT Std 55"/>
          <w:i/>
          <w:color w:val="000000" w:themeColor="text1"/>
        </w:rPr>
        <w:t>-</w:t>
      </w:r>
      <w:r w:rsidR="00A5785C" w:rsidRPr="0F2581E9">
        <w:rPr>
          <w:rFonts w:cs="Univers LT Std 55"/>
          <w:i/>
          <w:color w:val="000000" w:themeColor="text1"/>
        </w:rPr>
        <w:t>metálicos</w:t>
      </w:r>
      <w:r w:rsidR="00926F8D" w:rsidRPr="0F2581E9">
        <w:rPr>
          <w:rFonts w:cs="Univers LT Std 55"/>
          <w:color w:val="000000" w:themeColor="text1"/>
        </w:rPr>
        <w:t xml:space="preserve"> (59,6%)</w:t>
      </w:r>
      <w:r w:rsidR="00C60BD2" w:rsidRPr="0F2581E9">
        <w:rPr>
          <w:rFonts w:cs="Univers LT Std 55"/>
          <w:color w:val="000000" w:themeColor="text1"/>
        </w:rPr>
        <w:t xml:space="preserve">, </w:t>
      </w:r>
      <w:r w:rsidR="00A93C05" w:rsidRPr="0F2581E9">
        <w:rPr>
          <w:rFonts w:cs="Univers LT Std 55"/>
          <w:color w:val="000000" w:themeColor="text1"/>
        </w:rPr>
        <w:t xml:space="preserve">todos com </w:t>
      </w:r>
      <w:r w:rsidR="00C60BD2" w:rsidRPr="0F2581E9">
        <w:rPr>
          <w:rFonts w:cs="Univers LT Std 55"/>
          <w:color w:val="000000" w:themeColor="text1"/>
        </w:rPr>
        <w:t>aument</w:t>
      </w:r>
      <w:r w:rsidR="00FF2E6A" w:rsidRPr="0F2581E9">
        <w:rPr>
          <w:rFonts w:cs="Univers LT Std 55"/>
          <w:color w:val="000000" w:themeColor="text1"/>
        </w:rPr>
        <w:t>o</w:t>
      </w:r>
      <w:r w:rsidR="00C60BD2" w:rsidRPr="0F2581E9">
        <w:rPr>
          <w:rFonts w:cs="Univers LT Std 55"/>
          <w:color w:val="000000" w:themeColor="text1"/>
        </w:rPr>
        <w:t xml:space="preserve"> </w:t>
      </w:r>
      <w:r w:rsidR="00FF2E6A" w:rsidRPr="0F2581E9">
        <w:rPr>
          <w:rFonts w:cs="Univers LT Std 55"/>
          <w:color w:val="000000" w:themeColor="text1"/>
        </w:rPr>
        <w:t>da</w:t>
      </w:r>
      <w:r w:rsidR="00C60BD2" w:rsidRPr="0F2581E9">
        <w:rPr>
          <w:rFonts w:cs="Univers LT Std 55"/>
          <w:color w:val="000000" w:themeColor="text1"/>
        </w:rPr>
        <w:t xml:space="preserve"> </w:t>
      </w:r>
      <w:r w:rsidR="00BA118A" w:rsidRPr="0F2581E9">
        <w:rPr>
          <w:rFonts w:cs="Univers LT Std 55"/>
          <w:color w:val="000000" w:themeColor="text1"/>
        </w:rPr>
        <w:t xml:space="preserve">taxa </w:t>
      </w:r>
      <w:r w:rsidR="00206A5C" w:rsidRPr="0F2581E9">
        <w:rPr>
          <w:rFonts w:cs="Univers LT Std 55"/>
          <w:color w:val="000000" w:themeColor="text1"/>
        </w:rPr>
        <w:t>de inovação em relação a 2023.</w:t>
      </w:r>
      <w:r w:rsidR="006F0031" w:rsidRPr="0F2581E9">
        <w:rPr>
          <w:rFonts w:cs="Univers LT Std 55"/>
          <w:color w:val="000000" w:themeColor="text1"/>
        </w:rPr>
        <w:t xml:space="preserve"> </w:t>
      </w:r>
      <w:r w:rsidR="00FF2E6A" w:rsidRPr="0F2581E9">
        <w:rPr>
          <w:rFonts w:cs="Univers LT Std 55"/>
          <w:color w:val="000000" w:themeColor="text1"/>
        </w:rPr>
        <w:t>Em contrapartida</w:t>
      </w:r>
      <w:r w:rsidR="006F0031" w:rsidRPr="0F2581E9">
        <w:rPr>
          <w:rFonts w:cs="Univers LT Std 55"/>
          <w:color w:val="000000" w:themeColor="text1"/>
        </w:rPr>
        <w:t xml:space="preserve">, os setores </w:t>
      </w:r>
      <w:r w:rsidR="00452EED" w:rsidRPr="0F2581E9">
        <w:rPr>
          <w:rFonts w:cs="Univers LT Std 55"/>
          <w:color w:val="000000" w:themeColor="text1"/>
        </w:rPr>
        <w:t>com menor participação em atividades</w:t>
      </w:r>
      <w:r w:rsidR="0098122B" w:rsidRPr="0F2581E9">
        <w:rPr>
          <w:rFonts w:cs="Univers LT Std 55"/>
          <w:color w:val="000000" w:themeColor="text1"/>
        </w:rPr>
        <w:t xml:space="preserve"> inovativas foram </w:t>
      </w:r>
      <w:r w:rsidR="008814A6" w:rsidRPr="0F2581E9">
        <w:rPr>
          <w:rFonts w:cs="Univers LT Std 55"/>
          <w:color w:val="000000" w:themeColor="text1"/>
        </w:rPr>
        <w:t>a</w:t>
      </w:r>
      <w:r w:rsidR="002B1B05" w:rsidRPr="0F2581E9">
        <w:rPr>
          <w:rFonts w:cs="Univers LT Std 55"/>
          <w:color w:val="000000" w:themeColor="text1"/>
        </w:rPr>
        <w:t xml:space="preserve"> </w:t>
      </w:r>
      <w:r w:rsidR="0004486E" w:rsidRPr="0F2581E9">
        <w:rPr>
          <w:rFonts w:cs="Univers LT Std 55"/>
          <w:i/>
          <w:color w:val="000000" w:themeColor="text1"/>
        </w:rPr>
        <w:t>Metalu</w:t>
      </w:r>
      <w:r w:rsidR="00915977" w:rsidRPr="0F2581E9">
        <w:rPr>
          <w:rFonts w:cs="Univers LT Std 55"/>
          <w:i/>
          <w:color w:val="000000" w:themeColor="text1"/>
        </w:rPr>
        <w:t>r</w:t>
      </w:r>
      <w:r w:rsidR="0004486E" w:rsidRPr="0F2581E9">
        <w:rPr>
          <w:rFonts w:cs="Univers LT Std 55"/>
          <w:i/>
          <w:color w:val="000000" w:themeColor="text1"/>
        </w:rPr>
        <w:t>gia</w:t>
      </w:r>
      <w:r w:rsidR="0004486E" w:rsidRPr="0F2581E9">
        <w:rPr>
          <w:rFonts w:cs="Univers LT Std 55"/>
          <w:color w:val="000000" w:themeColor="text1"/>
        </w:rPr>
        <w:t xml:space="preserve"> </w:t>
      </w:r>
      <w:r w:rsidR="007D7F61" w:rsidRPr="0F2581E9">
        <w:rPr>
          <w:rFonts w:cs="Univers LT Std 55"/>
          <w:color w:val="000000" w:themeColor="text1"/>
        </w:rPr>
        <w:t xml:space="preserve">(32,8%), </w:t>
      </w:r>
      <w:r w:rsidR="008814A6" w:rsidRPr="0F2581E9">
        <w:rPr>
          <w:rFonts w:cs="Univers LT Std 55"/>
          <w:color w:val="000000" w:themeColor="text1"/>
        </w:rPr>
        <w:t xml:space="preserve">a </w:t>
      </w:r>
      <w:r w:rsidR="007D7F61" w:rsidRPr="0F2581E9">
        <w:rPr>
          <w:rFonts w:cs="Univers LT Std 55"/>
          <w:i/>
          <w:color w:val="000000" w:themeColor="text1"/>
        </w:rPr>
        <w:t xml:space="preserve">Fabricação de produtos do fumo </w:t>
      </w:r>
      <w:r w:rsidR="007D7F61" w:rsidRPr="0F2581E9">
        <w:rPr>
          <w:rFonts w:cs="Univers LT Std 55"/>
          <w:color w:val="000000" w:themeColor="text1"/>
        </w:rPr>
        <w:t>(</w:t>
      </w:r>
      <w:r w:rsidR="0013150B" w:rsidRPr="0F2581E9">
        <w:rPr>
          <w:rFonts w:cs="Univers LT Std 55"/>
          <w:color w:val="000000" w:themeColor="text1"/>
        </w:rPr>
        <w:t>29</w:t>
      </w:r>
      <w:r w:rsidR="007D7F61" w:rsidRPr="0F2581E9">
        <w:rPr>
          <w:rFonts w:cs="Univers LT Std 55"/>
          <w:color w:val="000000" w:themeColor="text1"/>
        </w:rPr>
        <w:t xml:space="preserve">,8%) e </w:t>
      </w:r>
      <w:r w:rsidR="008814A6" w:rsidRPr="0F2581E9">
        <w:rPr>
          <w:rFonts w:cs="Univers LT Std 55"/>
          <w:color w:val="000000" w:themeColor="text1"/>
        </w:rPr>
        <w:t xml:space="preserve">a </w:t>
      </w:r>
      <w:r w:rsidR="00A14D7F" w:rsidRPr="0F2581E9">
        <w:rPr>
          <w:rFonts w:cs="Univers LT Std 55"/>
          <w:i/>
          <w:color w:val="000000" w:themeColor="text1"/>
        </w:rPr>
        <w:t>Manutenção, reparação e instalação de máquinas e equipamentos</w:t>
      </w:r>
      <w:r w:rsidR="00A41E27" w:rsidRPr="0F2581E9">
        <w:rPr>
          <w:rFonts w:cs="Univers LT Std 55"/>
          <w:color w:val="000000" w:themeColor="text1"/>
        </w:rPr>
        <w:t xml:space="preserve"> (28,7%).</w:t>
      </w:r>
    </w:p>
    <w:p w14:paraId="2E74D7B8" w14:textId="506BFC14" w:rsidR="007656F0" w:rsidRPr="001E0499" w:rsidRDefault="00B41BC9" w:rsidP="002B7B9A">
      <w:pPr>
        <w:spacing w:after="120" w:line="324" w:lineRule="auto"/>
        <w:ind w:firstLine="567"/>
        <w:jc w:val="both"/>
        <w:textAlignment w:val="center"/>
        <w:rPr>
          <w:rFonts w:cs="Univers LT Std 55"/>
          <w:color w:val="000000"/>
        </w:rPr>
      </w:pPr>
      <w:r>
        <w:rPr>
          <w:rFonts w:cs="Univers LT Std 55"/>
          <w:color w:val="000000"/>
        </w:rPr>
        <w:t xml:space="preserve">Embora a </w:t>
      </w:r>
      <w:r w:rsidR="005A274E" w:rsidRPr="00B41BC9">
        <w:rPr>
          <w:rFonts w:cs="Univers LT Std 55"/>
          <w:color w:val="000000"/>
        </w:rPr>
        <w:t>categoria</w:t>
      </w:r>
      <w:r w:rsidR="001A0804">
        <w:rPr>
          <w:rFonts w:cs="Univers LT Std 55"/>
          <w:color w:val="000000"/>
        </w:rPr>
        <w:t xml:space="preserve"> de </w:t>
      </w:r>
      <w:r w:rsidR="00BA761D" w:rsidRPr="00FD1BB3">
        <w:rPr>
          <w:rFonts w:cs="Univers LT Std 55"/>
          <w:i/>
          <w:iCs/>
          <w:color w:val="000000"/>
        </w:rPr>
        <w:t>métodos para processamento de informação ou comunicação</w:t>
      </w:r>
      <w:r w:rsidR="00BA761D">
        <w:rPr>
          <w:rFonts w:cs="Univers LT Std 55"/>
          <w:color w:val="000000"/>
        </w:rPr>
        <w:t xml:space="preserve"> </w:t>
      </w:r>
      <w:r w:rsidR="00E4598B">
        <w:rPr>
          <w:rFonts w:cs="Univers LT Std 55"/>
          <w:color w:val="000000"/>
        </w:rPr>
        <w:t xml:space="preserve">tenha </w:t>
      </w:r>
      <w:r w:rsidR="00FF320D">
        <w:rPr>
          <w:rFonts w:cs="Univers LT Std 55"/>
          <w:color w:val="000000"/>
        </w:rPr>
        <w:t>registrado</w:t>
      </w:r>
      <w:r w:rsidR="00E4598B">
        <w:rPr>
          <w:rFonts w:cs="Univers LT Std 55"/>
          <w:color w:val="000000"/>
        </w:rPr>
        <w:t xml:space="preserve"> o maior aumento relativo na proporção de empresas inovadoras </w:t>
      </w:r>
      <w:r w:rsidR="002D2F42">
        <w:rPr>
          <w:rFonts w:cs="Univers LT Std 55"/>
          <w:color w:val="000000"/>
        </w:rPr>
        <w:t>em comparação</w:t>
      </w:r>
      <w:r w:rsidR="006F2F52">
        <w:rPr>
          <w:rFonts w:cs="Univers LT Std 55"/>
          <w:color w:val="000000"/>
        </w:rPr>
        <w:t xml:space="preserve"> a 2023, </w:t>
      </w:r>
      <w:r w:rsidR="002D2F42">
        <w:rPr>
          <w:rFonts w:cs="Univers LT Std 55"/>
          <w:color w:val="000000"/>
        </w:rPr>
        <w:t>menos de</w:t>
      </w:r>
      <w:r w:rsidR="00946090">
        <w:rPr>
          <w:rFonts w:cs="Univers LT Std 55"/>
          <w:color w:val="000000"/>
        </w:rPr>
        <w:t xml:space="preserve"> </w:t>
      </w:r>
      <w:r w:rsidR="002B7B9A">
        <w:rPr>
          <w:rFonts w:cs="Univers LT Std 55"/>
          <w:color w:val="000000"/>
        </w:rPr>
        <w:t xml:space="preserve">40% </w:t>
      </w:r>
      <w:r w:rsidR="00946090">
        <w:rPr>
          <w:rFonts w:cs="Univers LT Std 55"/>
          <w:color w:val="000000"/>
        </w:rPr>
        <w:t>dos setores</w:t>
      </w:r>
      <w:r w:rsidR="004A4756">
        <w:rPr>
          <w:rFonts w:cs="Univers LT Std 55"/>
          <w:color w:val="000000"/>
        </w:rPr>
        <w:t xml:space="preserve"> promoveram</w:t>
      </w:r>
      <w:r w:rsidR="00946090">
        <w:rPr>
          <w:rFonts w:cs="Univers LT Std 55"/>
          <w:color w:val="000000"/>
        </w:rPr>
        <w:t xml:space="preserve"> inova</w:t>
      </w:r>
      <w:r w:rsidR="004A4756">
        <w:rPr>
          <w:rFonts w:cs="Univers LT Std 55"/>
          <w:color w:val="000000"/>
        </w:rPr>
        <w:t>ções nessa</w:t>
      </w:r>
      <w:r w:rsidR="004C79B8">
        <w:rPr>
          <w:rFonts w:cs="Univers LT Std 55"/>
          <w:color w:val="000000"/>
        </w:rPr>
        <w:t xml:space="preserve"> categoria</w:t>
      </w:r>
      <w:r w:rsidR="004A4756">
        <w:rPr>
          <w:rFonts w:cs="Univers LT Std 55"/>
          <w:color w:val="000000"/>
        </w:rPr>
        <w:t xml:space="preserve">. </w:t>
      </w:r>
      <w:r w:rsidR="00B86D83">
        <w:rPr>
          <w:rFonts w:cs="Univers LT Std 55"/>
          <w:color w:val="000000"/>
        </w:rPr>
        <w:t>Nesse grupo, destaca</w:t>
      </w:r>
      <w:r w:rsidR="00503FFA">
        <w:rPr>
          <w:rFonts w:cs="Univers LT Std 55"/>
          <w:color w:val="000000"/>
        </w:rPr>
        <w:t>ra</w:t>
      </w:r>
      <w:r w:rsidR="00B86D83">
        <w:rPr>
          <w:rFonts w:cs="Univers LT Std 55"/>
          <w:color w:val="000000"/>
        </w:rPr>
        <w:t xml:space="preserve">m-se a </w:t>
      </w:r>
      <w:r w:rsidR="000A2CB7" w:rsidRPr="001E0499">
        <w:rPr>
          <w:rFonts w:cs="Univers LT Std 55"/>
          <w:i/>
          <w:iCs/>
          <w:color w:val="000000"/>
        </w:rPr>
        <w:t>Fabricação de veículos automotores, reboques e carrocerias</w:t>
      </w:r>
      <w:r w:rsidR="000A2CB7" w:rsidRPr="001E0499">
        <w:rPr>
          <w:rFonts w:cs="Univers LT Std 55"/>
          <w:color w:val="000000"/>
        </w:rPr>
        <w:t xml:space="preserve"> (</w:t>
      </w:r>
      <w:r w:rsidR="001D7A0D" w:rsidRPr="001E0499">
        <w:rPr>
          <w:rFonts w:cs="Univers LT Std 55"/>
          <w:color w:val="000000"/>
        </w:rPr>
        <w:t>38,</w:t>
      </w:r>
      <w:r w:rsidR="00FC1297">
        <w:rPr>
          <w:rFonts w:cs="Univers LT Std 55"/>
          <w:color w:val="000000"/>
        </w:rPr>
        <w:t>7</w:t>
      </w:r>
      <w:r w:rsidR="001D7A0D" w:rsidRPr="001E0499">
        <w:rPr>
          <w:rFonts w:cs="Univers LT Std 55"/>
          <w:color w:val="000000"/>
        </w:rPr>
        <w:t>%),</w:t>
      </w:r>
      <w:r w:rsidR="001E0499">
        <w:rPr>
          <w:rFonts w:cs="Univers LT Std 55"/>
          <w:color w:val="000000"/>
        </w:rPr>
        <w:t xml:space="preserve"> </w:t>
      </w:r>
      <w:r w:rsidR="00B86D83">
        <w:rPr>
          <w:rFonts w:cs="Univers LT Std 55"/>
          <w:color w:val="000000"/>
        </w:rPr>
        <w:t xml:space="preserve">a </w:t>
      </w:r>
      <w:r w:rsidR="001D7A0D" w:rsidRPr="00B86D83">
        <w:rPr>
          <w:rFonts w:cs="Univers LT Std 55"/>
          <w:i/>
          <w:iCs/>
          <w:color w:val="000000"/>
        </w:rPr>
        <w:t>Fabricação de móveis</w:t>
      </w:r>
      <w:r w:rsidR="001D7A0D" w:rsidRPr="001E0499">
        <w:rPr>
          <w:rFonts w:cs="Univers LT Std 55"/>
          <w:color w:val="000000"/>
        </w:rPr>
        <w:t xml:space="preserve"> </w:t>
      </w:r>
      <w:r w:rsidR="00466481">
        <w:rPr>
          <w:rFonts w:cs="Univers LT Std 55"/>
          <w:color w:val="000000"/>
        </w:rPr>
        <w:t xml:space="preserve">e a </w:t>
      </w:r>
      <w:r w:rsidR="007656F0" w:rsidRPr="001E0499">
        <w:rPr>
          <w:rFonts w:cs="Univers LT Std 55"/>
          <w:i/>
          <w:iCs/>
          <w:color w:val="000000"/>
        </w:rPr>
        <w:t>Fabricação de máquinas e equipamentos</w:t>
      </w:r>
      <w:r w:rsidR="009559E0">
        <w:rPr>
          <w:rFonts w:cs="Univers LT Std 55"/>
          <w:i/>
          <w:iCs/>
          <w:color w:val="000000"/>
        </w:rPr>
        <w:t xml:space="preserve">, </w:t>
      </w:r>
      <w:r w:rsidR="009559E0">
        <w:rPr>
          <w:rFonts w:cs="Univers LT Std 55"/>
          <w:color w:val="000000"/>
        </w:rPr>
        <w:t>ambos com</w:t>
      </w:r>
      <w:r w:rsidR="007656F0" w:rsidRPr="001E0499">
        <w:rPr>
          <w:rFonts w:cs="Univers LT Std 55"/>
          <w:color w:val="000000"/>
        </w:rPr>
        <w:t xml:space="preserve"> 38,2%.</w:t>
      </w:r>
      <w:r w:rsidR="002B7B9A">
        <w:rPr>
          <w:rFonts w:cs="Univers LT Std 55"/>
          <w:color w:val="000000"/>
        </w:rPr>
        <w:t xml:space="preserve"> </w:t>
      </w:r>
      <w:r w:rsidR="00466481">
        <w:rPr>
          <w:rFonts w:cs="Univers LT Std 55"/>
          <w:color w:val="000000"/>
        </w:rPr>
        <w:t>Em contraste,</w:t>
      </w:r>
      <w:r w:rsidR="002B7B9A">
        <w:rPr>
          <w:rFonts w:cs="Univers LT Std 55"/>
          <w:color w:val="000000"/>
        </w:rPr>
        <w:t xml:space="preserve"> </w:t>
      </w:r>
      <w:r w:rsidR="0006232B" w:rsidRPr="5F61F714">
        <w:rPr>
          <w:rFonts w:cs="Univers LT Std 55"/>
          <w:color w:val="000000" w:themeColor="text1"/>
        </w:rPr>
        <w:t xml:space="preserve">as atividades econômicas </w:t>
      </w:r>
      <w:r w:rsidR="00466481">
        <w:rPr>
          <w:rFonts w:cs="Univers LT Std 55"/>
          <w:color w:val="000000" w:themeColor="text1"/>
        </w:rPr>
        <w:t>com menor incidência de inovação</w:t>
      </w:r>
      <w:r w:rsidR="00D9490D">
        <w:rPr>
          <w:rFonts w:cs="Univers LT Std 55"/>
          <w:color w:val="000000" w:themeColor="text1"/>
        </w:rPr>
        <w:t xml:space="preserve"> nesses métodos </w:t>
      </w:r>
      <w:r w:rsidR="0006232B" w:rsidRPr="5F61F714">
        <w:rPr>
          <w:rFonts w:cs="Univers LT Std 55"/>
          <w:color w:val="000000" w:themeColor="text1"/>
        </w:rPr>
        <w:t>em 202</w:t>
      </w:r>
      <w:r w:rsidR="00AB1743">
        <w:rPr>
          <w:rFonts w:cs="Univers LT Std 55"/>
          <w:color w:val="000000" w:themeColor="text1"/>
        </w:rPr>
        <w:t xml:space="preserve">4 </w:t>
      </w:r>
      <w:r w:rsidR="00AB1743" w:rsidRPr="00AB1743">
        <w:rPr>
          <w:rFonts w:cs="Univers LT Std 55"/>
          <w:i/>
          <w:iCs/>
          <w:color w:val="000000" w:themeColor="text1"/>
        </w:rPr>
        <w:t>foram</w:t>
      </w:r>
      <w:r w:rsidR="00C9246C" w:rsidRPr="00AB1743">
        <w:rPr>
          <w:rFonts w:cs="Univers LT Std 55"/>
          <w:i/>
          <w:iCs/>
          <w:color w:val="000000" w:themeColor="text1"/>
        </w:rPr>
        <w:t xml:space="preserve"> </w:t>
      </w:r>
      <w:r w:rsidR="00D9490D">
        <w:rPr>
          <w:rFonts w:cs="Univers LT Std 55"/>
          <w:i/>
          <w:iCs/>
          <w:color w:val="000000" w:themeColor="text1"/>
        </w:rPr>
        <w:t>a</w:t>
      </w:r>
      <w:r w:rsidR="00C9246C" w:rsidRPr="00AB1743">
        <w:rPr>
          <w:rFonts w:cs="Univers LT Std 55"/>
          <w:i/>
          <w:iCs/>
          <w:color w:val="000000" w:themeColor="text1"/>
        </w:rPr>
        <w:t xml:space="preserve"> Fabricação de outros equipamentos de transporte</w:t>
      </w:r>
      <w:r w:rsidR="00C9246C">
        <w:rPr>
          <w:rFonts w:cs="Univers LT Std 55"/>
          <w:color w:val="000000" w:themeColor="text1"/>
        </w:rPr>
        <w:t xml:space="preserve"> (1</w:t>
      </w:r>
      <w:r w:rsidR="00210680">
        <w:rPr>
          <w:rFonts w:cs="Univers LT Std 55"/>
          <w:color w:val="000000" w:themeColor="text1"/>
        </w:rPr>
        <w:t>8</w:t>
      </w:r>
      <w:r w:rsidR="00C9246C">
        <w:rPr>
          <w:rFonts w:cs="Univers LT Std 55"/>
          <w:color w:val="000000" w:themeColor="text1"/>
        </w:rPr>
        <w:t>,</w:t>
      </w:r>
      <w:r w:rsidR="00210680">
        <w:rPr>
          <w:rFonts w:cs="Univers LT Std 55"/>
          <w:color w:val="000000" w:themeColor="text1"/>
        </w:rPr>
        <w:t>0</w:t>
      </w:r>
      <w:r w:rsidR="00C9246C">
        <w:rPr>
          <w:rFonts w:cs="Univers LT Std 55"/>
          <w:color w:val="000000" w:themeColor="text1"/>
        </w:rPr>
        <w:t xml:space="preserve">%), </w:t>
      </w:r>
      <w:r w:rsidR="00D9490D">
        <w:rPr>
          <w:rFonts w:cs="Univers LT Std 55"/>
          <w:color w:val="000000" w:themeColor="text1"/>
        </w:rPr>
        <w:t xml:space="preserve">a </w:t>
      </w:r>
      <w:r w:rsidR="007703C2" w:rsidRPr="00AB1743">
        <w:rPr>
          <w:rFonts w:cs="Univers LT Std 55"/>
          <w:i/>
          <w:iCs/>
          <w:color w:val="000000" w:themeColor="text1"/>
        </w:rPr>
        <w:t>Impressão e reprodução de gravações</w:t>
      </w:r>
      <w:r w:rsidR="007703C2">
        <w:rPr>
          <w:rFonts w:cs="Univers LT Std 55"/>
          <w:color w:val="000000" w:themeColor="text1"/>
        </w:rPr>
        <w:t xml:space="preserve"> (13,</w:t>
      </w:r>
      <w:r w:rsidR="00F554E4">
        <w:rPr>
          <w:rFonts w:cs="Univers LT Std 55"/>
          <w:color w:val="000000" w:themeColor="text1"/>
        </w:rPr>
        <w:t>3</w:t>
      </w:r>
      <w:r w:rsidR="007703C2">
        <w:rPr>
          <w:rFonts w:cs="Univers LT Std 55"/>
          <w:color w:val="000000" w:themeColor="text1"/>
        </w:rPr>
        <w:t xml:space="preserve">%) e </w:t>
      </w:r>
      <w:r w:rsidR="00D9490D">
        <w:rPr>
          <w:rFonts w:cs="Univers LT Std 55"/>
          <w:color w:val="000000" w:themeColor="text1"/>
        </w:rPr>
        <w:t xml:space="preserve">a </w:t>
      </w:r>
      <w:r w:rsidR="00B13DB2" w:rsidRPr="00AB1743">
        <w:rPr>
          <w:rFonts w:cs="Univers LT Std 55"/>
          <w:i/>
          <w:iCs/>
          <w:color w:val="000000" w:themeColor="text1"/>
        </w:rPr>
        <w:t>Fabricação de produtos do fumo</w:t>
      </w:r>
      <w:r w:rsidR="00B13DB2">
        <w:rPr>
          <w:rFonts w:cs="Univers LT Std 55"/>
          <w:color w:val="000000" w:themeColor="text1"/>
        </w:rPr>
        <w:t xml:space="preserve"> (4,5%).</w:t>
      </w:r>
    </w:p>
    <w:p w14:paraId="2237740C" w14:textId="61F49E86" w:rsidR="007D3C33" w:rsidRDefault="007D3C33" w:rsidP="007D3C33">
      <w:pPr>
        <w:spacing w:after="120" w:line="324" w:lineRule="auto"/>
        <w:ind w:firstLine="567"/>
        <w:jc w:val="both"/>
        <w:textAlignment w:val="center"/>
        <w:rPr>
          <w:rFonts w:cs="Univers LT Std 55"/>
          <w:color w:val="000000"/>
        </w:rPr>
      </w:pPr>
      <w:r w:rsidRPr="007D3C33">
        <w:rPr>
          <w:rFonts w:cs="Univers LT Std 55"/>
          <w:color w:val="000000"/>
        </w:rPr>
        <w:t xml:space="preserve">O Gráfico 8 </w:t>
      </w:r>
      <w:r w:rsidR="00C37059">
        <w:rPr>
          <w:rFonts w:cs="Univers LT Std 55"/>
          <w:color w:val="000000"/>
        </w:rPr>
        <w:t>evidencia</w:t>
      </w:r>
      <w:r w:rsidRPr="007D3C33">
        <w:rPr>
          <w:rFonts w:cs="Univers LT Std 55"/>
          <w:color w:val="000000"/>
        </w:rPr>
        <w:t xml:space="preserve"> </w:t>
      </w:r>
      <w:r w:rsidR="00645B2F">
        <w:rPr>
          <w:rFonts w:cs="Univers LT Std 55"/>
          <w:color w:val="000000"/>
        </w:rPr>
        <w:t>que a</w:t>
      </w:r>
      <w:r w:rsidR="005859F2">
        <w:rPr>
          <w:rFonts w:cs="Univers LT Std 55"/>
          <w:color w:val="000000"/>
        </w:rPr>
        <w:t>s</w:t>
      </w:r>
      <w:r w:rsidR="00645B2F">
        <w:rPr>
          <w:rFonts w:cs="Univers LT Std 55"/>
          <w:color w:val="000000"/>
        </w:rPr>
        <w:t xml:space="preserve"> empresas</w:t>
      </w:r>
      <w:r w:rsidR="005859F2">
        <w:rPr>
          <w:rFonts w:cs="Univers LT Std 55"/>
          <w:color w:val="000000"/>
        </w:rPr>
        <w:t xml:space="preserve"> de</w:t>
      </w:r>
      <w:r w:rsidR="00645B2F">
        <w:rPr>
          <w:rFonts w:cs="Univers LT Std 55"/>
          <w:color w:val="000000"/>
        </w:rPr>
        <w:t xml:space="preserve"> </w:t>
      </w:r>
      <w:r w:rsidR="005859F2">
        <w:rPr>
          <w:rFonts w:cs="Univers LT Std 55"/>
          <w:color w:val="000000"/>
        </w:rPr>
        <w:t>grande porte</w:t>
      </w:r>
      <w:r w:rsidR="00006A1D">
        <w:rPr>
          <w:rFonts w:cs="Univers LT Std 55"/>
          <w:color w:val="000000"/>
        </w:rPr>
        <w:t xml:space="preserve"> </w:t>
      </w:r>
      <w:r w:rsidR="00487CAA">
        <w:rPr>
          <w:rFonts w:cs="Univers LT Std 55"/>
          <w:color w:val="000000"/>
        </w:rPr>
        <w:t>apresentam</w:t>
      </w:r>
      <w:r w:rsidR="00006A1D">
        <w:rPr>
          <w:rFonts w:cs="Univers LT Std 55"/>
          <w:color w:val="000000"/>
        </w:rPr>
        <w:t xml:space="preserve"> </w:t>
      </w:r>
      <w:r w:rsidR="00DA12DF">
        <w:rPr>
          <w:rFonts w:cs="Univers LT Std 55"/>
          <w:color w:val="000000"/>
        </w:rPr>
        <w:t>taxas</w:t>
      </w:r>
      <w:r w:rsidR="00487CAA">
        <w:rPr>
          <w:rFonts w:cs="Univers LT Std 55"/>
          <w:color w:val="000000"/>
        </w:rPr>
        <w:t xml:space="preserve"> mais elevadas</w:t>
      </w:r>
      <w:r w:rsidR="00DA12DF">
        <w:rPr>
          <w:rFonts w:cs="Univers LT Std 55"/>
          <w:color w:val="000000"/>
        </w:rPr>
        <w:t xml:space="preserve"> de inovação em processo de negócios</w:t>
      </w:r>
      <w:r w:rsidR="00487CAA">
        <w:rPr>
          <w:rFonts w:cs="Univers LT Std 55"/>
          <w:color w:val="000000"/>
        </w:rPr>
        <w:t>.</w:t>
      </w:r>
      <w:r w:rsidR="00B97572">
        <w:rPr>
          <w:rFonts w:cs="Univers LT Std 55"/>
          <w:color w:val="000000"/>
        </w:rPr>
        <w:t xml:space="preserve"> Em 2024, as empresas com 500 ou mais pessoas ocupadas</w:t>
      </w:r>
      <w:r w:rsidR="00C96474">
        <w:rPr>
          <w:rFonts w:cs="Univers LT Std 55"/>
          <w:color w:val="000000"/>
        </w:rPr>
        <w:t xml:space="preserve"> </w:t>
      </w:r>
      <w:r w:rsidR="007D04CF">
        <w:rPr>
          <w:rFonts w:cs="Univers LT Std 55"/>
          <w:color w:val="000000"/>
        </w:rPr>
        <w:t>registraram</w:t>
      </w:r>
      <w:r w:rsidR="00C96474">
        <w:rPr>
          <w:rFonts w:cs="Univers LT Std 55"/>
          <w:color w:val="000000"/>
        </w:rPr>
        <w:t xml:space="preserve"> </w:t>
      </w:r>
      <w:r w:rsidR="007508F4">
        <w:rPr>
          <w:rFonts w:cs="Univers LT Std 55"/>
          <w:color w:val="000000"/>
        </w:rPr>
        <w:t>o</w:t>
      </w:r>
      <w:r w:rsidR="00C96474">
        <w:rPr>
          <w:rFonts w:cs="Univers LT Std 55"/>
          <w:color w:val="000000"/>
        </w:rPr>
        <w:t xml:space="preserve"> maior </w:t>
      </w:r>
      <w:r w:rsidR="007508F4">
        <w:rPr>
          <w:rFonts w:cs="Univers LT Std 55"/>
          <w:color w:val="000000"/>
        </w:rPr>
        <w:t>aumento relativo</w:t>
      </w:r>
      <w:r w:rsidR="0071352B">
        <w:rPr>
          <w:rFonts w:cs="Univers LT Std 55"/>
          <w:color w:val="000000"/>
        </w:rPr>
        <w:t xml:space="preserve"> em comparação a 2023, </w:t>
      </w:r>
      <w:r w:rsidR="007D04CF">
        <w:rPr>
          <w:rFonts w:cs="Univers LT Std 55"/>
          <w:color w:val="000000"/>
        </w:rPr>
        <w:t xml:space="preserve">com a </w:t>
      </w:r>
      <w:r w:rsidR="007D04CF">
        <w:rPr>
          <w:rFonts w:cs="Univers LT Std 55"/>
          <w:color w:val="000000"/>
        </w:rPr>
        <w:lastRenderedPageBreak/>
        <w:t xml:space="preserve">taxa de inovação </w:t>
      </w:r>
      <w:r w:rsidR="0071352B">
        <w:rPr>
          <w:rFonts w:cs="Univers LT Std 55"/>
          <w:color w:val="000000"/>
        </w:rPr>
        <w:t xml:space="preserve">passando de 58% para 62%, </w:t>
      </w:r>
      <w:r w:rsidR="006D4C33">
        <w:rPr>
          <w:rFonts w:cs="Univers LT Std 55"/>
          <w:color w:val="000000"/>
        </w:rPr>
        <w:t>o que corresponde a</w:t>
      </w:r>
      <w:r w:rsidR="00F04CF9">
        <w:rPr>
          <w:rFonts w:cs="Univers LT Std 55"/>
          <w:color w:val="000000"/>
        </w:rPr>
        <w:t xml:space="preserve"> um aumento de 4</w:t>
      </w:r>
      <w:r w:rsidR="006D4C33">
        <w:rPr>
          <w:rFonts w:cs="Univers LT Std 55"/>
          <w:color w:val="000000"/>
        </w:rPr>
        <w:t>,0</w:t>
      </w:r>
      <w:r w:rsidR="00F04CF9">
        <w:rPr>
          <w:rFonts w:cs="Univers LT Std 55"/>
          <w:color w:val="000000"/>
        </w:rPr>
        <w:t xml:space="preserve"> pontos percentuais. </w:t>
      </w:r>
      <w:r w:rsidR="00182755">
        <w:rPr>
          <w:rFonts w:cs="Univers LT Std 55"/>
          <w:color w:val="000000"/>
        </w:rPr>
        <w:t xml:space="preserve">Também </w:t>
      </w:r>
      <w:r w:rsidR="00406202">
        <w:rPr>
          <w:rFonts w:cs="Univers LT Std 55"/>
          <w:color w:val="000000"/>
        </w:rPr>
        <w:t>se</w:t>
      </w:r>
      <w:r w:rsidR="00182755">
        <w:rPr>
          <w:rFonts w:cs="Univers LT Std 55"/>
          <w:color w:val="000000"/>
        </w:rPr>
        <w:t xml:space="preserve"> observ</w:t>
      </w:r>
      <w:r w:rsidR="00406202">
        <w:rPr>
          <w:rFonts w:cs="Univers LT Std 55"/>
          <w:color w:val="000000"/>
        </w:rPr>
        <w:t>ou um</w:t>
      </w:r>
      <w:r w:rsidR="00182755">
        <w:rPr>
          <w:rFonts w:cs="Univers LT Std 55"/>
          <w:color w:val="000000"/>
        </w:rPr>
        <w:t xml:space="preserve"> </w:t>
      </w:r>
      <w:r w:rsidR="00285A80">
        <w:rPr>
          <w:rFonts w:cs="Univers LT Std 55"/>
          <w:color w:val="000000"/>
        </w:rPr>
        <w:t xml:space="preserve">aumento </w:t>
      </w:r>
      <w:r w:rsidR="00206BA6">
        <w:rPr>
          <w:rFonts w:cs="Univers LT Std 55"/>
          <w:color w:val="000000"/>
        </w:rPr>
        <w:t xml:space="preserve">da taxa </w:t>
      </w:r>
      <w:r w:rsidR="003C5667">
        <w:rPr>
          <w:rFonts w:cs="Univers LT Std 55"/>
          <w:color w:val="000000"/>
        </w:rPr>
        <w:t xml:space="preserve">de inovação </w:t>
      </w:r>
      <w:r w:rsidR="00B2505E">
        <w:rPr>
          <w:rFonts w:cs="Univers LT Std 55"/>
          <w:color w:val="000000"/>
        </w:rPr>
        <w:t xml:space="preserve">na </w:t>
      </w:r>
      <w:r w:rsidR="00C2597E">
        <w:rPr>
          <w:rFonts w:cs="Univers LT Std 55"/>
          <w:color w:val="000000"/>
        </w:rPr>
        <w:t>faixa das empresas co</w:t>
      </w:r>
      <w:r w:rsidR="00182755">
        <w:rPr>
          <w:rFonts w:cs="Univers LT Std 55"/>
          <w:color w:val="000000"/>
        </w:rPr>
        <w:t>m 100 a 249 pessoas ocupadas</w:t>
      </w:r>
      <w:r w:rsidR="00A9796C">
        <w:rPr>
          <w:rFonts w:cs="Univers LT Std 55"/>
          <w:color w:val="000000"/>
        </w:rPr>
        <w:t xml:space="preserve">, </w:t>
      </w:r>
      <w:r w:rsidR="00713400">
        <w:rPr>
          <w:rFonts w:cs="Univers LT Std 55"/>
          <w:color w:val="000000"/>
        </w:rPr>
        <w:t>com avanço</w:t>
      </w:r>
      <w:r w:rsidR="00175D1D">
        <w:rPr>
          <w:rFonts w:cs="Univers LT Std 55"/>
          <w:color w:val="000000"/>
        </w:rPr>
        <w:t xml:space="preserve"> </w:t>
      </w:r>
      <w:r w:rsidR="00285A80">
        <w:rPr>
          <w:rFonts w:cs="Univers LT Std 55"/>
          <w:color w:val="000000"/>
        </w:rPr>
        <w:t xml:space="preserve">de </w:t>
      </w:r>
      <w:r w:rsidR="00EF408E">
        <w:rPr>
          <w:rFonts w:cs="Univers LT Std 55"/>
          <w:color w:val="000000"/>
        </w:rPr>
        <w:t xml:space="preserve">46,4% </w:t>
      </w:r>
      <w:r w:rsidR="00E46A09">
        <w:rPr>
          <w:rFonts w:cs="Univers LT Std 55"/>
          <w:color w:val="000000"/>
        </w:rPr>
        <w:t xml:space="preserve">em 2023 </w:t>
      </w:r>
      <w:r w:rsidR="00713400">
        <w:rPr>
          <w:rFonts w:cs="Univers LT Std 55"/>
          <w:color w:val="000000"/>
        </w:rPr>
        <w:t>para</w:t>
      </w:r>
      <w:r w:rsidR="00EF408E">
        <w:rPr>
          <w:rFonts w:cs="Univers LT Std 55"/>
          <w:color w:val="000000"/>
        </w:rPr>
        <w:t xml:space="preserve"> 47,0% e</w:t>
      </w:r>
      <w:r w:rsidR="00E46A09">
        <w:rPr>
          <w:rFonts w:cs="Univers LT Std 55"/>
          <w:color w:val="000000"/>
        </w:rPr>
        <w:t>m</w:t>
      </w:r>
      <w:r w:rsidR="00EF408E">
        <w:rPr>
          <w:rFonts w:cs="Univers LT Std 55"/>
          <w:color w:val="000000"/>
        </w:rPr>
        <w:t xml:space="preserve"> 2024. </w:t>
      </w:r>
      <w:r w:rsidR="00292864">
        <w:rPr>
          <w:rFonts w:cs="Univers LT Std 55"/>
          <w:color w:val="000000"/>
        </w:rPr>
        <w:t xml:space="preserve">Por outro lado, </w:t>
      </w:r>
      <w:r w:rsidR="00A03B6C">
        <w:rPr>
          <w:rFonts w:cs="Univers LT Std 55"/>
          <w:color w:val="000000"/>
        </w:rPr>
        <w:t>verificou</w:t>
      </w:r>
      <w:r w:rsidR="00292864">
        <w:rPr>
          <w:rFonts w:cs="Univers LT Std 55"/>
          <w:color w:val="000000"/>
        </w:rPr>
        <w:t xml:space="preserve">-se uma redução de 1,9 pontos percentuais </w:t>
      </w:r>
      <w:r w:rsidR="00056650">
        <w:rPr>
          <w:rFonts w:cs="Univers LT Std 55"/>
          <w:color w:val="000000"/>
        </w:rPr>
        <w:t xml:space="preserve">entre as </w:t>
      </w:r>
      <w:r w:rsidR="00000BE1">
        <w:rPr>
          <w:rFonts w:cs="Univers LT Std 55"/>
          <w:color w:val="000000"/>
        </w:rPr>
        <w:t>empresas com 250 a 499</w:t>
      </w:r>
      <w:r w:rsidR="00815FAF">
        <w:rPr>
          <w:rFonts w:cs="Univers LT Std 55"/>
          <w:color w:val="000000"/>
        </w:rPr>
        <w:t xml:space="preserve"> pessoas</w:t>
      </w:r>
      <w:r w:rsidR="00000BE1">
        <w:rPr>
          <w:rFonts w:cs="Univers LT Std 55"/>
          <w:color w:val="000000"/>
        </w:rPr>
        <w:t xml:space="preserve"> </w:t>
      </w:r>
      <w:r w:rsidR="005E1124">
        <w:rPr>
          <w:rFonts w:cs="Univers LT Std 55"/>
          <w:color w:val="000000"/>
        </w:rPr>
        <w:t>ocupadas,</w:t>
      </w:r>
      <w:r w:rsidR="00BE0242">
        <w:rPr>
          <w:rFonts w:cs="Univers LT Std 55"/>
          <w:color w:val="000000"/>
        </w:rPr>
        <w:t xml:space="preserve"> </w:t>
      </w:r>
      <w:r w:rsidR="00815FAF">
        <w:rPr>
          <w:rFonts w:cs="Univers LT Std 55"/>
          <w:color w:val="000000"/>
        </w:rPr>
        <w:t xml:space="preserve">apresentando um </w:t>
      </w:r>
      <w:r w:rsidR="00BE0242">
        <w:rPr>
          <w:rFonts w:cs="Univers LT Std 55"/>
          <w:color w:val="000000"/>
        </w:rPr>
        <w:t>recuo da taxa de</w:t>
      </w:r>
      <w:r w:rsidR="005E1124">
        <w:rPr>
          <w:rFonts w:cs="Univers LT Std 55"/>
          <w:color w:val="000000"/>
        </w:rPr>
        <w:t xml:space="preserve"> </w:t>
      </w:r>
      <w:r w:rsidR="00876D56">
        <w:rPr>
          <w:rFonts w:cs="Univers LT Std 55"/>
          <w:color w:val="000000"/>
        </w:rPr>
        <w:t xml:space="preserve">56,8% em </w:t>
      </w:r>
      <w:r w:rsidR="001D0779">
        <w:rPr>
          <w:rFonts w:cs="Univers LT Std 55"/>
          <w:color w:val="000000"/>
        </w:rPr>
        <w:t>2023 para 54,9% em 2024.</w:t>
      </w:r>
    </w:p>
    <w:p w14:paraId="30045209" w14:textId="77777777" w:rsidR="001D0779" w:rsidRPr="007D3C33" w:rsidRDefault="001D0779" w:rsidP="007D3C33">
      <w:pPr>
        <w:spacing w:after="120" w:line="324" w:lineRule="auto"/>
        <w:ind w:firstLine="567"/>
        <w:jc w:val="both"/>
        <w:textAlignment w:val="center"/>
        <w:rPr>
          <w:rFonts w:cs="Univers LT Std 55"/>
          <w:color w:val="000000"/>
        </w:rPr>
      </w:pPr>
    </w:p>
    <w:p w14:paraId="446BA243" w14:textId="4E02E2C1" w:rsidR="007D3C33" w:rsidRPr="007D3C33" w:rsidRDefault="007D3C33" w:rsidP="007D3C33">
      <w:pPr>
        <w:spacing w:after="120" w:line="324" w:lineRule="auto"/>
        <w:jc w:val="both"/>
        <w:textAlignment w:val="center"/>
        <w:rPr>
          <w:rFonts w:cs="Univers LT Std 55"/>
          <w:b/>
          <w:bCs/>
          <w:color w:val="000000"/>
        </w:rPr>
      </w:pPr>
      <w:r w:rsidRPr="007D3C33">
        <w:rPr>
          <w:rFonts w:cs="Univers LT Std 55"/>
          <w:b/>
          <w:bCs/>
          <w:color w:val="000000"/>
        </w:rPr>
        <w:t>Gráfico 8 – Taxa de inovação em processo de negócios, segundo as faixas de pessoal ocupado, para o total da Indústria – Brasil – 2021/2022/2023</w:t>
      </w:r>
      <w:r w:rsidR="000D560B">
        <w:rPr>
          <w:rFonts w:cs="Univers LT Std 55"/>
          <w:b/>
          <w:bCs/>
          <w:color w:val="000000"/>
        </w:rPr>
        <w:t>/2024</w:t>
      </w:r>
      <w:r w:rsidRPr="007D3C33">
        <w:rPr>
          <w:rFonts w:cs="Univers LT Std 55"/>
          <w:b/>
          <w:bCs/>
          <w:color w:val="000000"/>
        </w:rPr>
        <w:t xml:space="preserve"> (%)</w:t>
      </w:r>
    </w:p>
    <w:p w14:paraId="703CBD21" w14:textId="17C7BD63" w:rsidR="007D3C33" w:rsidRPr="007D3C33" w:rsidRDefault="003F230C" w:rsidP="007D3C33">
      <w:pPr>
        <w:spacing w:after="120" w:line="324" w:lineRule="auto"/>
        <w:jc w:val="both"/>
        <w:textAlignment w:val="center"/>
        <w:rPr>
          <w:rFonts w:cs="Univers LT Std 55"/>
          <w:b/>
          <w:bCs/>
          <w:color w:val="000000"/>
        </w:rPr>
      </w:pPr>
      <w:r>
        <w:rPr>
          <w:noProof/>
        </w:rPr>
        <w:drawing>
          <wp:inline distT="0" distB="0" distL="0" distR="0" wp14:anchorId="64B93330" wp14:editId="068C6061">
            <wp:extent cx="5039360" cy="3468370"/>
            <wp:effectExtent l="0" t="0" r="8890" b="17780"/>
            <wp:docPr id="247893386" name="Gráfico 1">
              <a:extLst xmlns:a="http://schemas.openxmlformats.org/drawingml/2006/main">
                <a:ext uri="{FF2B5EF4-FFF2-40B4-BE49-F238E27FC236}">
                  <a16:creationId xmlns:a16="http://schemas.microsoft.com/office/drawing/2014/main" id="{289FFC6C-FA04-4E52-BA01-35B3F0659DD2}"/>
                </a:ext>
                <a:ext uri="{147F2762-F138-4A5C-976F-8EAC2B608ADB}">
                  <a16:predDERef xmlns:a16="http://schemas.microsoft.com/office/drawing/2014/main" pred="{43F21B7F-04E0-19F5-E763-806D373DC08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65307E31" w14:textId="2837BC7A" w:rsidR="007D3C33" w:rsidRPr="007D3C33" w:rsidRDefault="4AC7675A" w:rsidP="007D3C33">
      <w:pPr>
        <w:spacing w:after="120" w:line="324" w:lineRule="auto"/>
        <w:jc w:val="both"/>
        <w:textAlignment w:val="center"/>
        <w:rPr>
          <w:rFonts w:cs="Univers LT Std 55"/>
          <w:noProof/>
          <w:color w:val="000000"/>
          <w:sz w:val="16"/>
          <w:szCs w:val="16"/>
        </w:rPr>
      </w:pPr>
      <w:r w:rsidRPr="5F61F714">
        <w:rPr>
          <w:rFonts w:cs="Univers LT Std 55"/>
          <w:noProof/>
          <w:color w:val="000000" w:themeColor="text1"/>
          <w:sz w:val="16"/>
          <w:szCs w:val="16"/>
        </w:rPr>
        <w:t>Fonte: IBGE, Diretoria de Pesquisas, Coordenação de Estatísticas Estruturais e Temáticas em Empresas, Pesquisa de Inovação Semestral 202</w:t>
      </w:r>
      <w:r w:rsidR="006A601F">
        <w:rPr>
          <w:rFonts w:cs="Univers LT Std 55"/>
          <w:noProof/>
          <w:color w:val="000000" w:themeColor="text1"/>
          <w:sz w:val="16"/>
          <w:szCs w:val="16"/>
        </w:rPr>
        <w:t>4</w:t>
      </w:r>
      <w:r w:rsidRPr="5F61F714">
        <w:rPr>
          <w:rFonts w:cs="Univers LT Std 55"/>
          <w:noProof/>
          <w:color w:val="000000" w:themeColor="text1"/>
          <w:sz w:val="16"/>
          <w:szCs w:val="16"/>
        </w:rPr>
        <w:t>.</w:t>
      </w:r>
    </w:p>
    <w:p w14:paraId="10660A86" w14:textId="77777777" w:rsidR="007D3C33" w:rsidRPr="007D3C33" w:rsidRDefault="007D3C33" w:rsidP="007D3C33">
      <w:pPr>
        <w:spacing w:after="120" w:line="324" w:lineRule="auto"/>
        <w:ind w:firstLine="567"/>
        <w:jc w:val="both"/>
        <w:textAlignment w:val="center"/>
        <w:rPr>
          <w:rFonts w:cs="Univers LT Std 55"/>
          <w:color w:val="000000"/>
        </w:rPr>
      </w:pPr>
    </w:p>
    <w:p w14:paraId="5CEE24E6" w14:textId="216E78EE" w:rsidR="007D3C33" w:rsidRDefault="007D3C33" w:rsidP="007D3C33">
      <w:pPr>
        <w:spacing w:after="120" w:line="324" w:lineRule="auto"/>
        <w:ind w:firstLine="567"/>
        <w:jc w:val="both"/>
        <w:textAlignment w:val="center"/>
        <w:rPr>
          <w:rFonts w:cs="Univers LT Std 55"/>
        </w:rPr>
      </w:pPr>
      <w:r w:rsidRPr="007D3C33">
        <w:rPr>
          <w:rFonts w:cs="Univers LT Std 55"/>
          <w:color w:val="000000"/>
        </w:rPr>
        <w:t xml:space="preserve">A PINTEC Semestral mostra ainda que </w:t>
      </w:r>
      <w:r w:rsidR="00A31F05">
        <w:rPr>
          <w:rFonts w:cs="Univers LT Std 55"/>
          <w:color w:val="000000"/>
        </w:rPr>
        <w:t>1</w:t>
      </w:r>
      <w:r w:rsidRPr="007D3C33">
        <w:rPr>
          <w:rFonts w:cs="Univers LT Std 55"/>
          <w:color w:val="000000"/>
        </w:rPr>
        <w:t>,</w:t>
      </w:r>
      <w:r w:rsidR="00A31F05">
        <w:rPr>
          <w:rFonts w:cs="Univers LT Std 55"/>
          <w:color w:val="000000"/>
        </w:rPr>
        <w:t>3</w:t>
      </w:r>
      <w:r w:rsidRPr="007D3C33">
        <w:rPr>
          <w:rFonts w:cs="Univers LT Std 55"/>
          <w:color w:val="000000"/>
        </w:rPr>
        <w:t xml:space="preserve">% das empresas industriais com 100 ou mais pessoas ocupadas foram </w:t>
      </w:r>
      <w:r w:rsidRPr="007D3C33">
        <w:rPr>
          <w:rFonts w:cs="Univers LT Std 55"/>
          <w:b/>
          <w:bCs/>
          <w:color w:val="000000"/>
        </w:rPr>
        <w:t>ativas em inovação</w:t>
      </w:r>
      <w:r w:rsidRPr="007D3C33">
        <w:rPr>
          <w:rFonts w:cs="Univers LT Std 55"/>
          <w:color w:val="000000"/>
        </w:rPr>
        <w:t>, isto é, estiveram engajadas em alguma atividade inovativa que estivesse incompleta ou que tivesse sido abandonada em 202</w:t>
      </w:r>
      <w:r w:rsidR="00245D38">
        <w:rPr>
          <w:rFonts w:cs="Univers LT Std 55"/>
          <w:color w:val="000000"/>
        </w:rPr>
        <w:t>4</w:t>
      </w:r>
      <w:r w:rsidRPr="007D3C33">
        <w:rPr>
          <w:rFonts w:cs="Univers LT Std 55"/>
          <w:color w:val="000000"/>
        </w:rPr>
        <w:t xml:space="preserve">, </w:t>
      </w:r>
      <w:r w:rsidR="00297DA6">
        <w:rPr>
          <w:rFonts w:cs="Univers LT Std 55"/>
          <w:color w:val="000000"/>
        </w:rPr>
        <w:t>mesmo sem</w:t>
      </w:r>
      <w:r w:rsidRPr="007D3C33">
        <w:rPr>
          <w:rFonts w:cs="Univers LT Std 55"/>
          <w:color w:val="000000"/>
        </w:rPr>
        <w:t xml:space="preserve"> terem efetivamente </w:t>
      </w:r>
      <w:r w:rsidRPr="007403AA">
        <w:rPr>
          <w:rFonts w:cs="Univers LT Std 55"/>
        </w:rPr>
        <w:t xml:space="preserve">introduzido um novo produto no mercado </w:t>
      </w:r>
      <w:r w:rsidR="00A90E2F">
        <w:rPr>
          <w:rFonts w:cs="Univers LT Std 55"/>
        </w:rPr>
        <w:t>ou</w:t>
      </w:r>
      <w:r w:rsidRPr="007403AA">
        <w:rPr>
          <w:rFonts w:cs="Univers LT Std 55"/>
        </w:rPr>
        <w:t xml:space="preserve"> incorporado um novo processo de negócios </w:t>
      </w:r>
      <w:r w:rsidR="00F54156">
        <w:rPr>
          <w:rFonts w:cs="Univers LT Std 55"/>
        </w:rPr>
        <w:t>naquele ano</w:t>
      </w:r>
      <w:r w:rsidRPr="007403AA">
        <w:rPr>
          <w:rFonts w:cs="Univers LT Std 55"/>
        </w:rPr>
        <w:t>. Deste conjunto, 85,</w:t>
      </w:r>
      <w:r w:rsidR="00D32367">
        <w:rPr>
          <w:rFonts w:cs="Univers LT Std 55"/>
        </w:rPr>
        <w:t>3</w:t>
      </w:r>
      <w:r w:rsidRPr="007403AA">
        <w:rPr>
          <w:rFonts w:cs="Univers LT Std 55"/>
        </w:rPr>
        <w:t xml:space="preserve">% </w:t>
      </w:r>
      <w:r w:rsidR="00F54156">
        <w:rPr>
          <w:rFonts w:cs="Univers LT Std 55"/>
        </w:rPr>
        <w:t xml:space="preserve">mantinham </w:t>
      </w:r>
      <w:r w:rsidRPr="007403AA">
        <w:rPr>
          <w:rFonts w:cs="Univers LT Std 55"/>
        </w:rPr>
        <w:t>alguma atividade inovativa em curso ao final de 202</w:t>
      </w:r>
      <w:r w:rsidR="00A00037" w:rsidRPr="007403AA">
        <w:rPr>
          <w:rFonts w:cs="Univers LT Std 55"/>
        </w:rPr>
        <w:t>4</w:t>
      </w:r>
      <w:r w:rsidRPr="007403AA">
        <w:rPr>
          <w:rFonts w:cs="Univers LT Std 55"/>
        </w:rPr>
        <w:t xml:space="preserve">, </w:t>
      </w:r>
      <w:r w:rsidR="00521F41">
        <w:rPr>
          <w:rFonts w:cs="Univers LT Std 55"/>
        </w:rPr>
        <w:t>enquanto</w:t>
      </w:r>
      <w:r w:rsidRPr="007403AA">
        <w:rPr>
          <w:rFonts w:cs="Univers LT Std 55"/>
        </w:rPr>
        <w:t xml:space="preserve"> </w:t>
      </w:r>
      <w:r w:rsidR="00A00037" w:rsidRPr="007403AA">
        <w:rPr>
          <w:rFonts w:cs="Univers LT Std 55"/>
        </w:rPr>
        <w:t>30</w:t>
      </w:r>
      <w:r w:rsidRPr="007403AA">
        <w:rPr>
          <w:rFonts w:cs="Univers LT Std 55"/>
        </w:rPr>
        <w:t>,</w:t>
      </w:r>
      <w:r w:rsidR="00B1319F">
        <w:rPr>
          <w:rFonts w:cs="Univers LT Std 55"/>
        </w:rPr>
        <w:t>4</w:t>
      </w:r>
      <w:r w:rsidRPr="007403AA">
        <w:rPr>
          <w:rFonts w:cs="Univers LT Std 55"/>
        </w:rPr>
        <w:t xml:space="preserve">% abandonaram ou suspenderam suas atividades inovativas </w:t>
      </w:r>
      <w:r w:rsidR="00A90E2F">
        <w:rPr>
          <w:rFonts w:cs="Univers LT Std 55"/>
        </w:rPr>
        <w:t>ao longo do período</w:t>
      </w:r>
      <w:r w:rsidRPr="007403AA">
        <w:rPr>
          <w:rFonts w:cs="Univers LT Std 55"/>
        </w:rPr>
        <w:t>.</w:t>
      </w:r>
    </w:p>
    <w:p w14:paraId="5CC2979C" w14:textId="77777777" w:rsidR="003C3946" w:rsidRDefault="003C3946" w:rsidP="007D3C33">
      <w:pPr>
        <w:spacing w:after="120" w:line="324" w:lineRule="auto"/>
        <w:ind w:firstLine="567"/>
        <w:jc w:val="both"/>
        <w:textAlignment w:val="center"/>
        <w:rPr>
          <w:rFonts w:cs="Univers LT Std 55"/>
        </w:rPr>
      </w:pPr>
    </w:p>
    <w:p w14:paraId="01485BD3" w14:textId="77777777" w:rsidR="003C3946" w:rsidRPr="00117B39" w:rsidRDefault="003C3946" w:rsidP="007D3C33">
      <w:pPr>
        <w:spacing w:after="120" w:line="324" w:lineRule="auto"/>
        <w:ind w:firstLine="567"/>
        <w:jc w:val="both"/>
        <w:textAlignment w:val="center"/>
        <w:rPr>
          <w:rFonts w:cs="Arial"/>
          <w:color w:val="EE0000"/>
          <w:lang w:eastAsia="zh-CN"/>
        </w:rPr>
      </w:pPr>
    </w:p>
    <w:p w14:paraId="27C09B43" w14:textId="77777777" w:rsidR="007D3C33" w:rsidRPr="007D3C33" w:rsidRDefault="007D3C33" w:rsidP="007D3C33">
      <w:pPr>
        <w:spacing w:before="400" w:after="240" w:line="280" w:lineRule="atLeast"/>
        <w:textAlignment w:val="center"/>
        <w:outlineLvl w:val="0"/>
        <w:rPr>
          <w:rFonts w:cs="Univers LT Std 45 Light"/>
          <w:b/>
          <w:bCs/>
          <w:sz w:val="28"/>
          <w:szCs w:val="28"/>
        </w:rPr>
      </w:pPr>
      <w:bookmarkStart w:id="41" w:name="_Hlk120556245"/>
      <w:r w:rsidRPr="00DF220B">
        <w:rPr>
          <w:rFonts w:cs="Univers LT Std 45 Light"/>
          <w:b/>
          <w:bCs/>
          <w:sz w:val="28"/>
          <w:szCs w:val="28"/>
        </w:rPr>
        <w:lastRenderedPageBreak/>
        <w:t>Pesquisa</w:t>
      </w:r>
      <w:r w:rsidRPr="007D3C33">
        <w:rPr>
          <w:rFonts w:cs="Univers LT Std 45 Light"/>
          <w:b/>
          <w:bCs/>
          <w:sz w:val="28"/>
          <w:szCs w:val="28"/>
        </w:rPr>
        <w:t xml:space="preserve"> e desenvolvimento (P&amp;D)</w:t>
      </w:r>
    </w:p>
    <w:p w14:paraId="7E5B907D" w14:textId="7A8F80D8" w:rsidR="00083C87" w:rsidRPr="00480A01" w:rsidRDefault="4AC7675A" w:rsidP="007D3C33">
      <w:pPr>
        <w:spacing w:after="120" w:line="324" w:lineRule="auto"/>
        <w:ind w:firstLine="567"/>
        <w:jc w:val="both"/>
        <w:textAlignment w:val="center"/>
        <w:rPr>
          <w:rFonts w:cs="Univers LT Std 55"/>
        </w:rPr>
      </w:pPr>
      <w:r w:rsidRPr="5F61F714">
        <w:rPr>
          <w:rFonts w:cs="Univers LT Std 55"/>
          <w:color w:val="000000" w:themeColor="text1"/>
        </w:rPr>
        <w:t xml:space="preserve">A </w:t>
      </w:r>
      <w:proofErr w:type="spellStart"/>
      <w:r w:rsidRPr="5F61F714">
        <w:rPr>
          <w:rFonts w:cs="Arial"/>
          <w:smallCaps/>
          <w:color w:val="000000" w:themeColor="text1"/>
        </w:rPr>
        <w:t>Pintec</w:t>
      </w:r>
      <w:proofErr w:type="spellEnd"/>
      <w:r w:rsidRPr="5F61F714">
        <w:rPr>
          <w:rFonts w:cs="Univers LT Std 55"/>
          <w:color w:val="000000" w:themeColor="text1"/>
        </w:rPr>
        <w:t xml:space="preserve"> Semestral</w:t>
      </w:r>
      <w:r w:rsidR="00083C87">
        <w:rPr>
          <w:rFonts w:cs="Univers LT Std 55"/>
          <w:color w:val="000000" w:themeColor="text1"/>
        </w:rPr>
        <w:t xml:space="preserve"> </w:t>
      </w:r>
      <w:r w:rsidR="0075323A">
        <w:rPr>
          <w:rFonts w:cs="Univers LT Std 55"/>
          <w:color w:val="000000" w:themeColor="text1"/>
        </w:rPr>
        <w:t>in</w:t>
      </w:r>
      <w:r w:rsidR="00F2176D">
        <w:rPr>
          <w:rFonts w:cs="Univers LT Std 55"/>
          <w:color w:val="000000" w:themeColor="text1"/>
        </w:rPr>
        <w:t>dica</w:t>
      </w:r>
      <w:r w:rsidRPr="5F61F714">
        <w:rPr>
          <w:rFonts w:cs="Univers LT Std 55"/>
          <w:color w:val="000000" w:themeColor="text1"/>
        </w:rPr>
        <w:t xml:space="preserve"> que</w:t>
      </w:r>
      <w:r w:rsidR="008A6D8F">
        <w:rPr>
          <w:rFonts w:cs="Univers LT Std 55"/>
          <w:color w:val="000000" w:themeColor="text1"/>
        </w:rPr>
        <w:t>, em 2024,</w:t>
      </w:r>
      <w:r w:rsidRPr="5F61F714">
        <w:rPr>
          <w:rFonts w:cs="Univers LT Std 55"/>
          <w:color w:val="000000" w:themeColor="text1"/>
        </w:rPr>
        <w:t xml:space="preserve"> 3</w:t>
      </w:r>
      <w:r w:rsidR="00F2176D">
        <w:rPr>
          <w:rFonts w:cs="Univers LT Std 55"/>
          <w:color w:val="000000" w:themeColor="text1"/>
        </w:rPr>
        <w:t>2</w:t>
      </w:r>
      <w:r w:rsidRPr="5F61F714">
        <w:rPr>
          <w:rFonts w:cs="Univers LT Std 55"/>
          <w:color w:val="000000" w:themeColor="text1"/>
        </w:rPr>
        <w:t>,</w:t>
      </w:r>
      <w:r w:rsidR="00224FA9">
        <w:rPr>
          <w:rFonts w:cs="Univers LT Std 55"/>
          <w:color w:val="000000" w:themeColor="text1"/>
        </w:rPr>
        <w:t>9</w:t>
      </w:r>
      <w:r w:rsidR="00DF220B">
        <w:rPr>
          <w:rFonts w:cs="Univers LT Std 55"/>
          <w:color w:val="000000" w:themeColor="text1"/>
        </w:rPr>
        <w:t>%</w:t>
      </w:r>
      <w:r w:rsidRPr="5F61F714">
        <w:rPr>
          <w:rFonts w:cs="Univers LT Std 55"/>
          <w:color w:val="000000" w:themeColor="text1"/>
        </w:rPr>
        <w:t xml:space="preserve"> das empresas industriais com 100 ou mais pessoas ocupadas realizaram dispêndios em atividades internas de P&amp;D (Gráfico </w:t>
      </w:r>
      <w:r w:rsidR="007D3C33" w:rsidRPr="5F61F714">
        <w:rPr>
          <w:rFonts w:cs="Univers LT Std 55"/>
          <w:color w:val="000000" w:themeColor="text1"/>
        </w:rPr>
        <w:t>9)</w:t>
      </w:r>
      <w:r w:rsidRPr="5F61F714">
        <w:rPr>
          <w:rFonts w:cs="Univers LT Std 55"/>
          <w:color w:val="000000" w:themeColor="text1"/>
        </w:rPr>
        <w:t>,</w:t>
      </w:r>
      <w:r w:rsidR="009E18D2">
        <w:rPr>
          <w:rFonts w:cs="Univers LT Std 55"/>
          <w:color w:val="000000" w:themeColor="text1"/>
        </w:rPr>
        <w:t xml:space="preserve"> o</w:t>
      </w:r>
      <w:r w:rsidRPr="5F61F714">
        <w:rPr>
          <w:rFonts w:cs="Univers LT Std 55"/>
          <w:color w:val="000000" w:themeColor="text1"/>
        </w:rPr>
        <w:t xml:space="preserve"> </w:t>
      </w:r>
      <w:r w:rsidR="00570729">
        <w:rPr>
          <w:rFonts w:cs="Univers LT Std 55"/>
          <w:color w:val="000000" w:themeColor="text1"/>
        </w:rPr>
        <w:t>menor percentual observado desde 2021 (</w:t>
      </w:r>
      <w:r w:rsidR="0056245F">
        <w:rPr>
          <w:rFonts w:cs="Univers LT Std 55"/>
          <w:color w:val="000000" w:themeColor="text1"/>
        </w:rPr>
        <w:t>33,9%).</w:t>
      </w:r>
      <w:r w:rsidR="00FB0CBF">
        <w:rPr>
          <w:rFonts w:cs="Univers LT Std 55"/>
          <w:color w:val="000000" w:themeColor="text1"/>
        </w:rPr>
        <w:t xml:space="preserve"> </w:t>
      </w:r>
      <w:r w:rsidR="00441EC8">
        <w:rPr>
          <w:rFonts w:cs="Univers LT Std 55"/>
          <w:color w:val="000000" w:themeColor="text1"/>
        </w:rPr>
        <w:t xml:space="preserve">Os setores que apresentaram </w:t>
      </w:r>
      <w:r w:rsidR="00270992">
        <w:rPr>
          <w:rFonts w:cs="Univers LT Std 55"/>
          <w:color w:val="000000" w:themeColor="text1"/>
        </w:rPr>
        <w:t>taxas</w:t>
      </w:r>
      <w:r w:rsidR="009E18D2">
        <w:rPr>
          <w:rFonts w:cs="Univers LT Std 55"/>
          <w:color w:val="000000" w:themeColor="text1"/>
        </w:rPr>
        <w:t xml:space="preserve"> superiores a</w:t>
      </w:r>
      <w:r w:rsidR="00270992">
        <w:rPr>
          <w:rFonts w:cs="Univers LT Std 55"/>
          <w:color w:val="000000" w:themeColor="text1"/>
        </w:rPr>
        <w:t xml:space="preserve"> 50% incluem</w:t>
      </w:r>
      <w:r w:rsidR="00AB25EB">
        <w:rPr>
          <w:rFonts w:cs="Univers LT Std 55"/>
          <w:color w:val="000000" w:themeColor="text1"/>
        </w:rPr>
        <w:t>:</w:t>
      </w:r>
      <w:r w:rsidR="00F1758A">
        <w:rPr>
          <w:rFonts w:cs="Univers LT Std 55"/>
          <w:color w:val="000000" w:themeColor="text1"/>
        </w:rPr>
        <w:t xml:space="preserve"> </w:t>
      </w:r>
      <w:r w:rsidR="00F1758A" w:rsidRPr="007D3C33">
        <w:rPr>
          <w:rFonts w:cs="Univers LT Std 55"/>
          <w:i/>
          <w:iCs/>
          <w:color w:val="000000"/>
        </w:rPr>
        <w:t>Fabricação de produtos farmoquímicos e farmacêuticos</w:t>
      </w:r>
      <w:r w:rsidR="00F1758A" w:rsidRPr="007D3C33">
        <w:rPr>
          <w:rFonts w:cs="Univers LT Std 55"/>
          <w:color w:val="000000"/>
        </w:rPr>
        <w:t xml:space="preserve"> (</w:t>
      </w:r>
      <w:r w:rsidR="00F1758A">
        <w:rPr>
          <w:rFonts w:cs="Univers LT Std 55"/>
          <w:color w:val="000000"/>
        </w:rPr>
        <w:t>7</w:t>
      </w:r>
      <w:r w:rsidR="00523C1B">
        <w:rPr>
          <w:rFonts w:cs="Univers LT Std 55"/>
          <w:color w:val="000000"/>
        </w:rPr>
        <w:t>1</w:t>
      </w:r>
      <w:r w:rsidR="00F1758A" w:rsidRPr="007D3C33">
        <w:rPr>
          <w:rFonts w:cs="Univers LT Std 55"/>
          <w:color w:val="000000"/>
        </w:rPr>
        <w:t>,</w:t>
      </w:r>
      <w:r w:rsidR="00523C1B">
        <w:rPr>
          <w:rFonts w:cs="Univers LT Std 55"/>
          <w:color w:val="000000"/>
        </w:rPr>
        <w:t>9</w:t>
      </w:r>
      <w:r w:rsidR="00F1758A" w:rsidRPr="007D3C33">
        <w:rPr>
          <w:rFonts w:cs="Univers LT Std 55"/>
          <w:color w:val="000000"/>
        </w:rPr>
        <w:t>%)</w:t>
      </w:r>
      <w:r w:rsidR="00B22746">
        <w:rPr>
          <w:rFonts w:cs="Univers LT Std 55"/>
          <w:color w:val="000000"/>
        </w:rPr>
        <w:t xml:space="preserve">, </w:t>
      </w:r>
      <w:r w:rsidR="00B22746" w:rsidRPr="007D3C33">
        <w:rPr>
          <w:rFonts w:cs="Univers LT Std 55"/>
          <w:i/>
          <w:iCs/>
          <w:color w:val="000000"/>
        </w:rPr>
        <w:t>Fabricação de produtos químicos</w:t>
      </w:r>
      <w:r w:rsidR="00B22746">
        <w:rPr>
          <w:rFonts w:cs="Univers LT Std 55"/>
          <w:i/>
          <w:iCs/>
          <w:color w:val="000000"/>
        </w:rPr>
        <w:t xml:space="preserve"> (65,7%)</w:t>
      </w:r>
      <w:r w:rsidR="00382707">
        <w:rPr>
          <w:rFonts w:cs="Univers LT Std 55"/>
          <w:i/>
          <w:iCs/>
          <w:color w:val="000000"/>
        </w:rPr>
        <w:t xml:space="preserve">, </w:t>
      </w:r>
      <w:r w:rsidR="00382707" w:rsidRPr="007D3C33">
        <w:rPr>
          <w:rFonts w:cs="Univers LT Std 55"/>
          <w:i/>
          <w:iCs/>
          <w:color w:val="000000"/>
        </w:rPr>
        <w:t>Fabricação de equipamentos de informática, produtos eletrônicos e ópticos</w:t>
      </w:r>
      <w:r w:rsidR="00382707" w:rsidRPr="007D3C33">
        <w:rPr>
          <w:rFonts w:cs="Univers LT Std 55"/>
          <w:color w:val="000000"/>
        </w:rPr>
        <w:t xml:space="preserve"> (6</w:t>
      </w:r>
      <w:r w:rsidR="00382707">
        <w:rPr>
          <w:rFonts w:cs="Univers LT Std 55"/>
          <w:color w:val="000000"/>
        </w:rPr>
        <w:t>1</w:t>
      </w:r>
      <w:r w:rsidR="00382707" w:rsidRPr="007D3C33">
        <w:rPr>
          <w:rFonts w:cs="Univers LT Std 55"/>
          <w:color w:val="000000"/>
        </w:rPr>
        <w:t>,</w:t>
      </w:r>
      <w:r w:rsidR="00523C1B">
        <w:rPr>
          <w:rFonts w:cs="Univers LT Std 55"/>
          <w:color w:val="000000"/>
        </w:rPr>
        <w:t>2</w:t>
      </w:r>
      <w:r w:rsidR="00382707" w:rsidRPr="007D3C33">
        <w:rPr>
          <w:rFonts w:cs="Univers LT Std 55"/>
          <w:color w:val="000000"/>
        </w:rPr>
        <w:t>%)</w:t>
      </w:r>
      <w:r w:rsidR="009E74A2">
        <w:rPr>
          <w:rFonts w:cs="Univers LT Std 55"/>
          <w:color w:val="000000"/>
        </w:rPr>
        <w:t xml:space="preserve"> e </w:t>
      </w:r>
      <w:r w:rsidR="009E74A2" w:rsidRPr="007D3C33">
        <w:rPr>
          <w:rFonts w:cs="Univers LT Std 55"/>
          <w:i/>
          <w:iCs/>
          <w:color w:val="000000"/>
        </w:rPr>
        <w:t xml:space="preserve">Fabricação de outros equipamentos de transporte </w:t>
      </w:r>
      <w:r w:rsidR="009E74A2" w:rsidRPr="007D3C33">
        <w:rPr>
          <w:rFonts w:cs="Univers LT Std 55"/>
          <w:color w:val="000000"/>
        </w:rPr>
        <w:t>(53,</w:t>
      </w:r>
      <w:r w:rsidR="00D03157">
        <w:rPr>
          <w:rFonts w:cs="Univers LT Std 55"/>
          <w:color w:val="000000"/>
        </w:rPr>
        <w:t>6</w:t>
      </w:r>
      <w:r w:rsidR="009E74A2" w:rsidRPr="007D3C33">
        <w:rPr>
          <w:rFonts w:cs="Univers LT Std 55"/>
          <w:color w:val="000000"/>
        </w:rPr>
        <w:t>%</w:t>
      </w:r>
      <w:r w:rsidR="000E3F97">
        <w:rPr>
          <w:rFonts w:cs="Univers LT Std 55"/>
          <w:color w:val="000000"/>
        </w:rPr>
        <w:t xml:space="preserve">). </w:t>
      </w:r>
      <w:r w:rsidR="00CF5E7D">
        <w:rPr>
          <w:rFonts w:cs="Univers LT Std 55"/>
          <w:color w:val="000000"/>
        </w:rPr>
        <w:t xml:space="preserve">Cabe destacar que estes setores </w:t>
      </w:r>
      <w:r w:rsidR="00B27360">
        <w:rPr>
          <w:rFonts w:cs="Univers LT Std 55"/>
          <w:color w:val="000000"/>
        </w:rPr>
        <w:t>mantiveram as taxas acima de 50%</w:t>
      </w:r>
      <w:r w:rsidR="0083120A">
        <w:rPr>
          <w:rFonts w:cs="Univers LT Std 55"/>
          <w:color w:val="000000"/>
        </w:rPr>
        <w:t>,</w:t>
      </w:r>
      <w:r w:rsidR="00B27360">
        <w:rPr>
          <w:rFonts w:cs="Univers LT Std 55"/>
          <w:color w:val="000000"/>
        </w:rPr>
        <w:t xml:space="preserve"> </w:t>
      </w:r>
      <w:r w:rsidR="00265CA3">
        <w:rPr>
          <w:rFonts w:cs="Univers LT Std 55"/>
          <w:color w:val="000000"/>
        </w:rPr>
        <w:t>c</w:t>
      </w:r>
      <w:r w:rsidR="0083120A">
        <w:rPr>
          <w:rFonts w:cs="Univers LT Std 55"/>
          <w:color w:val="000000"/>
        </w:rPr>
        <w:t>onforme</w:t>
      </w:r>
      <w:r w:rsidR="00265CA3">
        <w:rPr>
          <w:rFonts w:cs="Univers LT Std 55"/>
          <w:color w:val="000000"/>
        </w:rPr>
        <w:t xml:space="preserve"> observado em</w:t>
      </w:r>
      <w:r w:rsidR="00B27360">
        <w:rPr>
          <w:rFonts w:cs="Univers LT Std 55"/>
          <w:color w:val="000000"/>
        </w:rPr>
        <w:t xml:space="preserve"> </w:t>
      </w:r>
      <w:r w:rsidR="00822DC3">
        <w:rPr>
          <w:rFonts w:cs="Univers LT Std 55"/>
          <w:color w:val="000000"/>
        </w:rPr>
        <w:t>2023</w:t>
      </w:r>
      <w:r w:rsidR="00480A01">
        <w:rPr>
          <w:rFonts w:cs="Univers LT Std 55"/>
          <w:color w:val="000000"/>
        </w:rPr>
        <w:t xml:space="preserve">, </w:t>
      </w:r>
      <w:r w:rsidR="00677C8E">
        <w:rPr>
          <w:rFonts w:cs="Univers LT Std 55"/>
          <w:color w:val="000000"/>
        </w:rPr>
        <w:t>enquanto</w:t>
      </w:r>
      <w:r w:rsidR="009B5937">
        <w:rPr>
          <w:rFonts w:cs="Univers LT Std 55"/>
          <w:color w:val="000000"/>
        </w:rPr>
        <w:t xml:space="preserve"> </w:t>
      </w:r>
      <w:r w:rsidR="00F22F95">
        <w:rPr>
          <w:rFonts w:cs="Univers LT Std 55"/>
          <w:color w:val="000000"/>
        </w:rPr>
        <w:t>o total da Indústria</w:t>
      </w:r>
      <w:r w:rsidR="00822DC3">
        <w:rPr>
          <w:rFonts w:cs="Univers LT Std 55"/>
          <w:color w:val="000000"/>
        </w:rPr>
        <w:t xml:space="preserve"> </w:t>
      </w:r>
      <w:r w:rsidR="000C5E4E">
        <w:rPr>
          <w:rFonts w:cs="Univers LT Std 55"/>
          <w:color w:val="000000"/>
        </w:rPr>
        <w:t>apre</w:t>
      </w:r>
      <w:r w:rsidR="000C5E4E" w:rsidRPr="00480A01">
        <w:rPr>
          <w:rFonts w:cs="Univers LT Std 55"/>
        </w:rPr>
        <w:t>sent</w:t>
      </w:r>
      <w:r w:rsidR="001C3348" w:rsidRPr="00480A01">
        <w:rPr>
          <w:rFonts w:cs="Univers LT Std 55"/>
        </w:rPr>
        <w:t>ou</w:t>
      </w:r>
      <w:r w:rsidR="00822DC3" w:rsidRPr="00480A01">
        <w:rPr>
          <w:rFonts w:cs="Univers LT Std 55"/>
        </w:rPr>
        <w:t xml:space="preserve"> </w:t>
      </w:r>
      <w:r w:rsidR="001C3348" w:rsidRPr="00480A01">
        <w:rPr>
          <w:rFonts w:cs="Univers LT Std 55"/>
        </w:rPr>
        <w:t xml:space="preserve">uma </w:t>
      </w:r>
      <w:r w:rsidR="00822DC3">
        <w:rPr>
          <w:rFonts w:cs="Univers LT Std 55"/>
          <w:color w:val="000000"/>
        </w:rPr>
        <w:t>re</w:t>
      </w:r>
      <w:r w:rsidR="000C5E4E">
        <w:rPr>
          <w:rFonts w:cs="Univers LT Std 55"/>
          <w:color w:val="000000"/>
        </w:rPr>
        <w:t>dução</w:t>
      </w:r>
      <w:r w:rsidR="00822DC3">
        <w:rPr>
          <w:rFonts w:cs="Univers LT Std 55"/>
          <w:color w:val="000000"/>
        </w:rPr>
        <w:t xml:space="preserve"> </w:t>
      </w:r>
      <w:r w:rsidR="000C5E4E">
        <w:rPr>
          <w:rFonts w:cs="Univers LT Std 55"/>
          <w:color w:val="000000"/>
        </w:rPr>
        <w:t>n</w:t>
      </w:r>
      <w:r w:rsidR="00822DC3">
        <w:rPr>
          <w:rFonts w:cs="Univers LT Std 55"/>
          <w:color w:val="000000"/>
        </w:rPr>
        <w:t xml:space="preserve">o percentual </w:t>
      </w:r>
      <w:r w:rsidR="00DD2231">
        <w:rPr>
          <w:rFonts w:cs="Univers LT Std 55"/>
          <w:color w:val="000000"/>
        </w:rPr>
        <w:t xml:space="preserve">de </w:t>
      </w:r>
      <w:r w:rsidR="0030396C">
        <w:rPr>
          <w:rFonts w:cs="Univers LT Std 55"/>
          <w:color w:val="000000"/>
        </w:rPr>
        <w:t xml:space="preserve">empresas com </w:t>
      </w:r>
      <w:r w:rsidR="00DD2231">
        <w:rPr>
          <w:rFonts w:cs="Univers LT Std 55"/>
          <w:color w:val="000000"/>
        </w:rPr>
        <w:t xml:space="preserve">dispêndios </w:t>
      </w:r>
      <w:r w:rsidR="00822DC3">
        <w:rPr>
          <w:rFonts w:cs="Univers LT Std 55"/>
          <w:color w:val="000000"/>
        </w:rPr>
        <w:t xml:space="preserve">em atividades </w:t>
      </w:r>
      <w:r w:rsidR="00A9433C">
        <w:rPr>
          <w:rFonts w:cs="Univers LT Std 55"/>
          <w:color w:val="000000"/>
        </w:rPr>
        <w:t>internas de P&amp;D</w:t>
      </w:r>
      <w:r w:rsidR="00B8157B">
        <w:rPr>
          <w:rFonts w:cs="Univers LT Std 55"/>
          <w:color w:val="000000"/>
        </w:rPr>
        <w:t>.</w:t>
      </w:r>
      <w:r w:rsidR="00480A01">
        <w:rPr>
          <w:rFonts w:cs="Univers LT Std 55"/>
          <w:color w:val="000000"/>
        </w:rPr>
        <w:t xml:space="preserve"> </w:t>
      </w:r>
      <w:r w:rsidR="00B8157B">
        <w:rPr>
          <w:rFonts w:cs="Univers LT Std 55"/>
          <w:color w:val="000000"/>
        </w:rPr>
        <w:t>E</w:t>
      </w:r>
      <w:r w:rsidR="00A9433C">
        <w:rPr>
          <w:rFonts w:cs="Univers LT Std 55"/>
          <w:color w:val="000000"/>
        </w:rPr>
        <w:t>s</w:t>
      </w:r>
      <w:r w:rsidR="00806A10">
        <w:rPr>
          <w:rFonts w:cs="Univers LT Std 55"/>
          <w:color w:val="000000"/>
        </w:rPr>
        <w:t>t</w:t>
      </w:r>
      <w:r w:rsidR="00EE5F22">
        <w:rPr>
          <w:rFonts w:cs="Univers LT Std 55"/>
          <w:color w:val="000000"/>
        </w:rPr>
        <w:t>es</w:t>
      </w:r>
      <w:r w:rsidR="00A9433C">
        <w:rPr>
          <w:rFonts w:cs="Univers LT Std 55"/>
          <w:color w:val="000000"/>
        </w:rPr>
        <w:t xml:space="preserve"> setores </w:t>
      </w:r>
      <w:r w:rsidR="00E56B19" w:rsidRPr="00480A01">
        <w:rPr>
          <w:rFonts w:cs="Univers LT Std 55"/>
        </w:rPr>
        <w:t xml:space="preserve">também </w:t>
      </w:r>
      <w:r w:rsidR="00181202" w:rsidRPr="00480A01">
        <w:rPr>
          <w:rFonts w:cs="Univers LT Std 55"/>
        </w:rPr>
        <w:t xml:space="preserve">reduziram </w:t>
      </w:r>
      <w:r w:rsidR="00A9433C" w:rsidRPr="00480A01">
        <w:rPr>
          <w:rFonts w:cs="Univers LT Std 55"/>
        </w:rPr>
        <w:t>seus dispêndios nesse período</w:t>
      </w:r>
      <w:r w:rsidR="00E02BF3" w:rsidRPr="00480A01">
        <w:rPr>
          <w:rFonts w:cs="Univers LT Std 55"/>
        </w:rPr>
        <w:t xml:space="preserve">, com exceção </w:t>
      </w:r>
      <w:r w:rsidR="00813C9B" w:rsidRPr="00480A01">
        <w:rPr>
          <w:rFonts w:cs="Univers LT Std 55"/>
        </w:rPr>
        <w:t>da indústria de</w:t>
      </w:r>
      <w:r w:rsidR="001A45B5" w:rsidRPr="00480A01">
        <w:rPr>
          <w:rFonts w:cs="Univers LT Std 55"/>
        </w:rPr>
        <w:t xml:space="preserve"> </w:t>
      </w:r>
      <w:r w:rsidR="001A45B5" w:rsidRPr="00480A01">
        <w:rPr>
          <w:rFonts w:cs="Univers LT Std 55"/>
          <w:i/>
          <w:iCs/>
        </w:rPr>
        <w:t>Fabricação de produtos farmoquímicos e farmacêuticos.</w:t>
      </w:r>
      <w:r w:rsidR="00813C9B" w:rsidRPr="00480A01">
        <w:rPr>
          <w:rFonts w:cs="Univers LT Std 55"/>
        </w:rPr>
        <w:t xml:space="preserve"> </w:t>
      </w:r>
    </w:p>
    <w:p w14:paraId="21783297" w14:textId="19E28BAA" w:rsidR="006D7508" w:rsidRDefault="006D7508" w:rsidP="007D3C33">
      <w:pPr>
        <w:spacing w:after="120" w:line="324" w:lineRule="auto"/>
        <w:ind w:firstLine="567"/>
        <w:jc w:val="both"/>
        <w:textAlignment w:val="center"/>
        <w:rPr>
          <w:rFonts w:cs="Univers LT Std 55"/>
          <w:color w:val="000000"/>
        </w:rPr>
      </w:pPr>
      <w:r>
        <w:rPr>
          <w:rFonts w:cs="Univers LT Std 55"/>
          <w:color w:val="000000"/>
        </w:rPr>
        <w:t>A comparação com a</w:t>
      </w:r>
      <w:r w:rsidRPr="007D3C33">
        <w:rPr>
          <w:rFonts w:cs="Univers LT Std 55"/>
          <w:color w:val="000000"/>
        </w:rPr>
        <w:t>s taxas de inovação em produto</w:t>
      </w:r>
      <w:r w:rsidR="002F0EBC">
        <w:rPr>
          <w:rFonts w:cs="Univers LT Std 55"/>
          <w:color w:val="000000"/>
        </w:rPr>
        <w:t xml:space="preserve"> revela que os três principais setores </w:t>
      </w:r>
      <w:r w:rsidR="002F7138">
        <w:rPr>
          <w:rFonts w:cs="Univers LT Std 55"/>
          <w:color w:val="000000"/>
        </w:rPr>
        <w:t xml:space="preserve">que realizaram </w:t>
      </w:r>
      <w:r w:rsidR="00360718">
        <w:rPr>
          <w:rFonts w:cs="Univers LT Std 55"/>
          <w:color w:val="000000"/>
        </w:rPr>
        <w:t>dispêndios em P&amp;D</w:t>
      </w:r>
      <w:r w:rsidR="003D7079">
        <w:rPr>
          <w:rFonts w:cs="Univers LT Std 55"/>
          <w:color w:val="000000"/>
        </w:rPr>
        <w:t xml:space="preserve"> </w:t>
      </w:r>
      <w:r w:rsidR="00694085">
        <w:rPr>
          <w:rFonts w:cs="Univers LT Std 55"/>
          <w:color w:val="000000"/>
        </w:rPr>
        <w:t>estiveram entre</w:t>
      </w:r>
      <w:r w:rsidR="002F0EBC">
        <w:rPr>
          <w:rFonts w:cs="Univers LT Std 55"/>
          <w:color w:val="000000"/>
        </w:rPr>
        <w:t xml:space="preserve"> os</w:t>
      </w:r>
      <w:r w:rsidR="00694085">
        <w:rPr>
          <w:rFonts w:cs="Univers LT Std 55"/>
          <w:color w:val="000000"/>
        </w:rPr>
        <w:t xml:space="preserve"> quatro</w:t>
      </w:r>
      <w:r w:rsidR="002F0EBC">
        <w:rPr>
          <w:rFonts w:cs="Univers LT Std 55"/>
          <w:color w:val="000000"/>
        </w:rPr>
        <w:t xml:space="preserve"> que </w:t>
      </w:r>
      <w:r w:rsidR="002F0EBC" w:rsidRPr="007D3C33">
        <w:rPr>
          <w:rFonts w:cs="Univers LT Std 55"/>
          <w:color w:val="000000"/>
        </w:rPr>
        <w:t>apresenta</w:t>
      </w:r>
      <w:r w:rsidR="002F0EBC">
        <w:rPr>
          <w:rFonts w:cs="Univers LT Std 55"/>
          <w:color w:val="000000"/>
        </w:rPr>
        <w:t>ra</w:t>
      </w:r>
      <w:r w:rsidR="002F0EBC" w:rsidRPr="007D3C33">
        <w:rPr>
          <w:rFonts w:cs="Univers LT Std 55"/>
          <w:color w:val="000000"/>
        </w:rPr>
        <w:t>m as maiores proporções de empresas inovadoras em produto</w:t>
      </w:r>
      <w:r w:rsidR="003055A9">
        <w:rPr>
          <w:rFonts w:cs="Univers LT Std 55"/>
          <w:color w:val="000000"/>
        </w:rPr>
        <w:t>, reforçando a centralidade das atividades de P&amp;D no desenvolvimento de produto</w:t>
      </w:r>
      <w:r w:rsidR="00A24A95">
        <w:rPr>
          <w:rFonts w:cs="Univers LT Std 55"/>
          <w:color w:val="000000"/>
        </w:rPr>
        <w:t xml:space="preserve"> </w:t>
      </w:r>
      <w:r w:rsidR="00A24A95" w:rsidRPr="007D3C33">
        <w:rPr>
          <w:rFonts w:cs="Univers LT Std 55"/>
          <w:color w:val="000000"/>
        </w:rPr>
        <w:t>novos e aprimorados</w:t>
      </w:r>
      <w:r w:rsidR="00A24A95">
        <w:rPr>
          <w:rFonts w:cs="Univers LT Std 55"/>
          <w:color w:val="000000"/>
        </w:rPr>
        <w:t>. Essa relação se consolida ao reproduzir o mesmo movimento observado</w:t>
      </w:r>
      <w:r w:rsidR="002A70E2">
        <w:rPr>
          <w:rFonts w:cs="Univers LT Std 55"/>
          <w:color w:val="000000"/>
        </w:rPr>
        <w:t xml:space="preserve"> nos dois últimos ciclos da pesquisa, indicando a persistência do papel estratégico da P&amp;D para a inovação de produto.</w:t>
      </w:r>
    </w:p>
    <w:p w14:paraId="0F1462EE" w14:textId="4EA1915D" w:rsidR="007D3C33" w:rsidRDefault="007D3C33" w:rsidP="007D3C33">
      <w:pPr>
        <w:spacing w:before="240" w:after="120" w:line="324" w:lineRule="auto"/>
        <w:jc w:val="both"/>
        <w:textAlignment w:val="center"/>
        <w:rPr>
          <w:rFonts w:cs="Univers LT Std 55"/>
          <w:b/>
          <w:bCs/>
          <w:color w:val="000000"/>
        </w:rPr>
      </w:pPr>
      <w:r w:rsidRPr="007D3C33">
        <w:rPr>
          <w:rFonts w:cs="Univers LT Std 55"/>
          <w:b/>
          <w:bCs/>
          <w:color w:val="000000"/>
        </w:rPr>
        <w:t xml:space="preserve">Gráfico 9 – Empresas inovadoras que realizaram dispêndios em P&amp;D em relação ao total de empresas da Indústria – Brasil </w:t>
      </w:r>
      <w:r w:rsidR="006B68B3">
        <w:rPr>
          <w:rFonts w:cs="Univers LT Std 55"/>
          <w:b/>
          <w:bCs/>
          <w:color w:val="000000"/>
        </w:rPr>
        <w:t>–</w:t>
      </w:r>
      <w:r w:rsidRPr="007D3C33">
        <w:rPr>
          <w:rFonts w:cs="Univers LT Std 55"/>
          <w:b/>
          <w:bCs/>
          <w:color w:val="000000"/>
        </w:rPr>
        <w:t xml:space="preserve"> 202</w:t>
      </w:r>
      <w:r w:rsidR="006B68B3">
        <w:rPr>
          <w:rFonts w:cs="Univers LT Std 55"/>
          <w:b/>
          <w:bCs/>
          <w:color w:val="000000"/>
        </w:rPr>
        <w:t>4</w:t>
      </w:r>
      <w:r w:rsidRPr="007D3C33">
        <w:rPr>
          <w:rFonts w:cs="Univers LT Std 55"/>
          <w:b/>
          <w:bCs/>
          <w:color w:val="000000"/>
        </w:rPr>
        <w:t xml:space="preserve"> (%)</w:t>
      </w:r>
    </w:p>
    <w:p w14:paraId="1C24056D" w14:textId="7F262E84" w:rsidR="007D3C33" w:rsidRPr="007D3C33" w:rsidRDefault="00D31E77" w:rsidP="00F23074">
      <w:pPr>
        <w:spacing w:before="240" w:after="120" w:line="324" w:lineRule="auto"/>
        <w:textAlignment w:val="center"/>
        <w:rPr>
          <w:rFonts w:cs="Univers LT Std 55"/>
          <w:b/>
          <w:bCs/>
          <w:color w:val="000000"/>
        </w:rPr>
      </w:pPr>
      <w:r>
        <w:rPr>
          <w:noProof/>
        </w:rPr>
        <w:drawing>
          <wp:inline distT="0" distB="0" distL="0" distR="0" wp14:anchorId="76D38B1D" wp14:editId="45DA44CE">
            <wp:extent cx="5039360" cy="3578087"/>
            <wp:effectExtent l="0" t="0" r="8890" b="3810"/>
            <wp:docPr id="621056338" name="Gráfico 1">
              <a:extLst xmlns:a="http://schemas.openxmlformats.org/drawingml/2006/main">
                <a:ext uri="{FF2B5EF4-FFF2-40B4-BE49-F238E27FC236}">
                  <a16:creationId xmlns:a16="http://schemas.microsoft.com/office/drawing/2014/main" id="{7E53FA4D-646E-16CB-2B05-F2891F81DA5A}"/>
                </a:ext>
                <a:ext uri="{147F2762-F138-4A5C-976F-8EAC2B608ADB}">
                  <a16:predDERef xmlns:a16="http://schemas.microsoft.com/office/drawing/2014/main" pred="{AA178E7E-C1A0-7D4E-C597-A3CC35A064C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bookmarkEnd w:id="41"/>
    <w:p w14:paraId="2CF0EC95" w14:textId="0B78A1BA" w:rsidR="007D3C33" w:rsidRPr="007D3C33" w:rsidRDefault="007D3C33" w:rsidP="007D3C33">
      <w:pPr>
        <w:spacing w:after="120" w:line="324" w:lineRule="auto"/>
        <w:jc w:val="both"/>
        <w:textAlignment w:val="center"/>
        <w:rPr>
          <w:rFonts w:cs="Univers LT Std 55"/>
          <w:noProof/>
          <w:color w:val="000000"/>
          <w:sz w:val="16"/>
          <w:szCs w:val="16"/>
        </w:rPr>
      </w:pPr>
      <w:r w:rsidRPr="007D3C33">
        <w:rPr>
          <w:rFonts w:cs="Univers LT Std 55"/>
          <w:noProof/>
          <w:color w:val="000000"/>
          <w:sz w:val="16"/>
          <w:szCs w:val="16"/>
        </w:rPr>
        <w:lastRenderedPageBreak/>
        <w:t>Fonte: IBGE, Diretoria de Pesquisas, Coordenação de Estatísticas Estruturais e Temáticas em Empresas, Pesquisa de Inovação Semestral 202</w:t>
      </w:r>
      <w:r w:rsidR="00F23074">
        <w:rPr>
          <w:rFonts w:cs="Univers LT Std 55"/>
          <w:noProof/>
          <w:color w:val="000000"/>
          <w:sz w:val="16"/>
          <w:szCs w:val="16"/>
        </w:rPr>
        <w:t>4</w:t>
      </w:r>
      <w:r w:rsidRPr="007D3C33">
        <w:rPr>
          <w:rFonts w:cs="Univers LT Std 55"/>
          <w:noProof/>
          <w:color w:val="000000"/>
          <w:sz w:val="16"/>
          <w:szCs w:val="16"/>
        </w:rPr>
        <w:t>.</w:t>
      </w:r>
    </w:p>
    <w:p w14:paraId="5FE60517" w14:textId="77777777" w:rsidR="008A7C70" w:rsidRDefault="008A7C70" w:rsidP="006E52B1">
      <w:pPr>
        <w:spacing w:after="120" w:line="324" w:lineRule="auto"/>
        <w:ind w:firstLine="567"/>
        <w:jc w:val="both"/>
        <w:textAlignment w:val="center"/>
        <w:rPr>
          <w:rFonts w:cs="Univers LT Std 55"/>
          <w:color w:val="000000"/>
          <w:highlight w:val="yellow"/>
        </w:rPr>
      </w:pPr>
    </w:p>
    <w:p w14:paraId="527A7DA5" w14:textId="66186FB4" w:rsidR="003720BB" w:rsidRDefault="00956F00" w:rsidP="006E52B1">
      <w:pPr>
        <w:spacing w:after="120" w:line="324" w:lineRule="auto"/>
        <w:ind w:firstLine="567"/>
        <w:jc w:val="both"/>
        <w:textAlignment w:val="center"/>
        <w:rPr>
          <w:rFonts w:cs="Univers LT Std 55"/>
          <w:color w:val="000000"/>
        </w:rPr>
      </w:pPr>
      <w:r w:rsidRPr="00956F00">
        <w:rPr>
          <w:rFonts w:cs="Univers LT Std 55"/>
          <w:color w:val="000000"/>
        </w:rPr>
        <w:t>E</w:t>
      </w:r>
      <w:r w:rsidR="006E52B1" w:rsidRPr="00956F00">
        <w:rPr>
          <w:rFonts w:cs="Univers LT Std 55"/>
          <w:color w:val="000000"/>
        </w:rPr>
        <w:t>ntre os setores com</w:t>
      </w:r>
      <w:r w:rsidR="006E52B1" w:rsidRPr="007D3C33">
        <w:rPr>
          <w:rFonts w:cs="Univers LT Std 55"/>
          <w:color w:val="000000"/>
        </w:rPr>
        <w:t xml:space="preserve"> menores proporções de empresas que realizaram dispêndios em P&amp;D, destaca</w:t>
      </w:r>
      <w:r w:rsidR="006E52B1">
        <w:rPr>
          <w:rFonts w:cs="Univers LT Std 55"/>
          <w:color w:val="000000"/>
        </w:rPr>
        <w:t>ram</w:t>
      </w:r>
      <w:r w:rsidR="006E52B1" w:rsidRPr="007D3C33">
        <w:rPr>
          <w:rFonts w:cs="Univers LT Std 55"/>
          <w:color w:val="000000"/>
        </w:rPr>
        <w:t xml:space="preserve">-se: </w:t>
      </w:r>
      <w:r w:rsidR="00B56E3C">
        <w:rPr>
          <w:rFonts w:cs="Univers LT Std 55"/>
          <w:i/>
          <w:iCs/>
          <w:color w:val="000000"/>
        </w:rPr>
        <w:t>Confecção de artigos d</w:t>
      </w:r>
      <w:r w:rsidR="0087362A">
        <w:rPr>
          <w:rFonts w:cs="Univers LT Std 55"/>
          <w:i/>
          <w:iCs/>
          <w:color w:val="000000"/>
        </w:rPr>
        <w:t>o</w:t>
      </w:r>
      <w:r w:rsidR="00B56E3C">
        <w:rPr>
          <w:rFonts w:cs="Univers LT Std 55"/>
          <w:i/>
          <w:iCs/>
          <w:color w:val="000000"/>
        </w:rPr>
        <w:t xml:space="preserve"> vestuário</w:t>
      </w:r>
      <w:r w:rsidR="0087362A">
        <w:rPr>
          <w:rFonts w:cs="Univers LT Std 55"/>
          <w:i/>
          <w:iCs/>
          <w:color w:val="000000"/>
        </w:rPr>
        <w:t xml:space="preserve"> e acessórios</w:t>
      </w:r>
      <w:r w:rsidR="006E52B1" w:rsidRPr="007D3C33">
        <w:rPr>
          <w:rFonts w:cs="Univers LT Std 55"/>
          <w:color w:val="000000"/>
        </w:rPr>
        <w:t xml:space="preserve"> (1</w:t>
      </w:r>
      <w:r w:rsidR="0087362A">
        <w:rPr>
          <w:rFonts w:cs="Univers LT Std 55"/>
          <w:color w:val="000000"/>
        </w:rPr>
        <w:t>2</w:t>
      </w:r>
      <w:r w:rsidR="006E52B1" w:rsidRPr="007D3C33">
        <w:rPr>
          <w:rFonts w:cs="Univers LT Std 55"/>
          <w:color w:val="000000"/>
        </w:rPr>
        <w:t>,</w:t>
      </w:r>
      <w:r w:rsidR="00710CDC">
        <w:rPr>
          <w:rFonts w:cs="Univers LT Std 55"/>
          <w:color w:val="000000"/>
        </w:rPr>
        <w:t>1</w:t>
      </w:r>
      <w:r w:rsidR="006E52B1" w:rsidRPr="007D3C33">
        <w:rPr>
          <w:rFonts w:cs="Univers LT Std 55"/>
          <w:color w:val="000000"/>
        </w:rPr>
        <w:t xml:space="preserve">%), </w:t>
      </w:r>
      <w:r w:rsidR="0073028C">
        <w:rPr>
          <w:rFonts w:cs="Univers LT Std 55"/>
          <w:i/>
          <w:iCs/>
          <w:color w:val="000000"/>
        </w:rPr>
        <w:t>Manutenção, reparação e instalação de máquinas e equipamentos</w:t>
      </w:r>
      <w:r w:rsidR="006E52B1" w:rsidRPr="007D3C33">
        <w:rPr>
          <w:rFonts w:cs="Univers LT Std 55"/>
          <w:color w:val="000000"/>
        </w:rPr>
        <w:t xml:space="preserve"> (</w:t>
      </w:r>
      <w:r w:rsidR="005614A8">
        <w:rPr>
          <w:rFonts w:cs="Univers LT Std 55"/>
          <w:color w:val="000000"/>
        </w:rPr>
        <w:t>5</w:t>
      </w:r>
      <w:r w:rsidR="006E52B1" w:rsidRPr="007D3C33">
        <w:rPr>
          <w:rFonts w:cs="Univers LT Std 55"/>
          <w:color w:val="000000"/>
        </w:rPr>
        <w:t>,</w:t>
      </w:r>
      <w:r w:rsidR="005614A8">
        <w:rPr>
          <w:rFonts w:cs="Univers LT Std 55"/>
          <w:color w:val="000000"/>
        </w:rPr>
        <w:t>9</w:t>
      </w:r>
      <w:r w:rsidR="006E52B1" w:rsidRPr="007D3C33">
        <w:rPr>
          <w:rFonts w:cs="Univers LT Std 55"/>
          <w:color w:val="000000"/>
        </w:rPr>
        <w:t xml:space="preserve">%) e </w:t>
      </w:r>
      <w:r w:rsidR="006E52B1" w:rsidRPr="007D3C33">
        <w:rPr>
          <w:rFonts w:cs="Univers LT Std 55"/>
          <w:i/>
          <w:iCs/>
          <w:color w:val="000000"/>
        </w:rPr>
        <w:t>Fabricação de produtos de madeira</w:t>
      </w:r>
      <w:r w:rsidR="006E52B1" w:rsidRPr="007D3C33">
        <w:rPr>
          <w:rFonts w:cs="Univers LT Std 55"/>
          <w:color w:val="000000"/>
        </w:rPr>
        <w:t xml:space="preserve"> (</w:t>
      </w:r>
      <w:r w:rsidR="006E7202">
        <w:rPr>
          <w:rFonts w:cs="Univers LT Std 55"/>
          <w:color w:val="000000"/>
        </w:rPr>
        <w:t>5</w:t>
      </w:r>
      <w:r w:rsidR="006E52B1" w:rsidRPr="007D3C33">
        <w:rPr>
          <w:rFonts w:cs="Univers LT Std 55"/>
          <w:color w:val="000000"/>
        </w:rPr>
        <w:t>,</w:t>
      </w:r>
      <w:r w:rsidR="005614A8">
        <w:rPr>
          <w:rFonts w:cs="Univers LT Std 55"/>
          <w:color w:val="000000"/>
        </w:rPr>
        <w:t>8</w:t>
      </w:r>
      <w:r w:rsidR="006E52B1" w:rsidRPr="007D3C33">
        <w:rPr>
          <w:rFonts w:cs="Univers LT Std 55"/>
          <w:color w:val="000000"/>
        </w:rPr>
        <w:t xml:space="preserve">%). </w:t>
      </w:r>
      <w:r w:rsidR="00C82306">
        <w:rPr>
          <w:rFonts w:cs="Univers LT Std 55"/>
          <w:color w:val="000000"/>
        </w:rPr>
        <w:t>Em rela</w:t>
      </w:r>
      <w:r w:rsidR="00CC0498">
        <w:rPr>
          <w:rFonts w:cs="Univers LT Std 55"/>
          <w:color w:val="000000"/>
        </w:rPr>
        <w:t>ção a 2023,</w:t>
      </w:r>
      <w:r w:rsidR="009E0F45">
        <w:rPr>
          <w:rFonts w:cs="Univers LT Std 55"/>
          <w:color w:val="000000"/>
        </w:rPr>
        <w:t xml:space="preserve"> observou-se </w:t>
      </w:r>
      <w:r w:rsidR="00E80FF5">
        <w:rPr>
          <w:rFonts w:cs="Univers LT Std 55"/>
          <w:color w:val="000000"/>
        </w:rPr>
        <w:t xml:space="preserve">uma </w:t>
      </w:r>
      <w:r w:rsidR="009E0F45">
        <w:rPr>
          <w:rFonts w:cs="Univers LT Std 55"/>
          <w:color w:val="000000"/>
        </w:rPr>
        <w:t>redução</w:t>
      </w:r>
      <w:r w:rsidR="00E80FF5">
        <w:rPr>
          <w:rFonts w:cs="Univers LT Std 55"/>
          <w:color w:val="000000"/>
        </w:rPr>
        <w:t xml:space="preserve"> </w:t>
      </w:r>
      <w:r w:rsidR="00B214AE">
        <w:rPr>
          <w:rFonts w:cs="Univers LT Std 55"/>
          <w:color w:val="000000"/>
        </w:rPr>
        <w:t>na proporção de empresas desses setores que realizaram investimento em atividades internas de P&amp;D</w:t>
      </w:r>
      <w:r w:rsidR="00F42E7F">
        <w:rPr>
          <w:rFonts w:cs="Univers LT Std 55"/>
          <w:color w:val="000000"/>
        </w:rPr>
        <w:t>, com quedas que variaram entre 4,5 e 10,</w:t>
      </w:r>
      <w:r w:rsidR="00EB2178">
        <w:rPr>
          <w:rFonts w:cs="Univers LT Std 55"/>
          <w:color w:val="000000"/>
        </w:rPr>
        <w:t>5</w:t>
      </w:r>
      <w:r w:rsidR="00F42E7F">
        <w:rPr>
          <w:rFonts w:cs="Univers LT Std 55"/>
          <w:color w:val="000000"/>
        </w:rPr>
        <w:t xml:space="preserve"> pontos percentuais</w:t>
      </w:r>
      <w:r w:rsidR="008271F3">
        <w:rPr>
          <w:rFonts w:cs="Univers LT Std 55"/>
          <w:color w:val="000000"/>
        </w:rPr>
        <w:t>, uma vez que naquele ano, as taxas foram de 19,8%, 16,4% e 10,3%, respectivamente.</w:t>
      </w:r>
      <w:r w:rsidR="008F38BE">
        <w:rPr>
          <w:rFonts w:cs="Univers LT Std 55"/>
          <w:color w:val="000000"/>
        </w:rPr>
        <w:t xml:space="preserve"> </w:t>
      </w:r>
    </w:p>
    <w:p w14:paraId="2969A6A4" w14:textId="71FD0EE9" w:rsidR="003937A1" w:rsidRDefault="008F38BE" w:rsidP="006E52B1">
      <w:pPr>
        <w:spacing w:after="120" w:line="324" w:lineRule="auto"/>
        <w:ind w:firstLine="567"/>
        <w:jc w:val="both"/>
        <w:textAlignment w:val="center"/>
        <w:rPr>
          <w:rFonts w:cs="Univers LT Std 55"/>
          <w:color w:val="000000"/>
        </w:rPr>
      </w:pPr>
      <w:r>
        <w:rPr>
          <w:rFonts w:cs="Univers LT Std 55"/>
          <w:color w:val="000000"/>
        </w:rPr>
        <w:t>Verificou-se ainda que</w:t>
      </w:r>
      <w:r w:rsidR="00801CB2">
        <w:rPr>
          <w:rFonts w:cs="Univers LT Std 55"/>
          <w:color w:val="000000"/>
        </w:rPr>
        <w:t xml:space="preserve"> determinados setores que em 2023 estavam entre aqueles </w:t>
      </w:r>
      <w:r w:rsidR="00A31836">
        <w:rPr>
          <w:rFonts w:cs="Univers LT Std 55"/>
          <w:color w:val="000000"/>
        </w:rPr>
        <w:t>com as menores proporções de empresas com dispêndio em P&amp;D</w:t>
      </w:r>
      <w:r w:rsidR="00D80779">
        <w:rPr>
          <w:rFonts w:cs="Univers LT Std 55"/>
          <w:color w:val="000000"/>
        </w:rPr>
        <w:t xml:space="preserve"> apresentaram </w:t>
      </w:r>
      <w:r w:rsidR="00F67843">
        <w:rPr>
          <w:rFonts w:cs="Univers LT Std 55"/>
          <w:color w:val="000000"/>
        </w:rPr>
        <w:t xml:space="preserve">um </w:t>
      </w:r>
      <w:r w:rsidR="00D80779">
        <w:rPr>
          <w:rFonts w:cs="Univers LT Std 55"/>
          <w:color w:val="000000"/>
        </w:rPr>
        <w:t xml:space="preserve">aumento em 2024, como os setores de </w:t>
      </w:r>
      <w:r w:rsidR="00D80779" w:rsidRPr="00D80779">
        <w:rPr>
          <w:rFonts w:cs="Univers LT Std 55"/>
          <w:i/>
          <w:iCs/>
          <w:color w:val="000000"/>
        </w:rPr>
        <w:t>Preparação de couros e fabricação de artefatos de couro, artigos de viagem e calçados</w:t>
      </w:r>
      <w:r w:rsidR="00D80779">
        <w:rPr>
          <w:rFonts w:cs="Univers LT Std 55"/>
          <w:color w:val="000000"/>
        </w:rPr>
        <w:t xml:space="preserve"> (de 15,6% em 2023 para 21,</w:t>
      </w:r>
      <w:r w:rsidR="008C7181">
        <w:rPr>
          <w:rFonts w:cs="Univers LT Std 55"/>
          <w:color w:val="000000"/>
        </w:rPr>
        <w:t>2</w:t>
      </w:r>
      <w:r w:rsidR="00D80779">
        <w:rPr>
          <w:rFonts w:cs="Univers LT Std 55"/>
          <w:color w:val="000000"/>
        </w:rPr>
        <w:t xml:space="preserve">% em 2024) e </w:t>
      </w:r>
      <w:r w:rsidR="002770BE">
        <w:rPr>
          <w:rFonts w:cs="Univers LT Std 55"/>
          <w:color w:val="000000"/>
        </w:rPr>
        <w:t xml:space="preserve">de </w:t>
      </w:r>
      <w:r w:rsidR="00D80779" w:rsidRPr="002770BE">
        <w:rPr>
          <w:rFonts w:cs="Univers LT Std 55"/>
          <w:i/>
          <w:iCs/>
          <w:color w:val="000000"/>
        </w:rPr>
        <w:t xml:space="preserve">Fabricação de produtos têxteis </w:t>
      </w:r>
      <w:r w:rsidR="00D80779">
        <w:rPr>
          <w:rFonts w:cs="Univers LT Std 55"/>
          <w:color w:val="000000"/>
        </w:rPr>
        <w:t>(de 14,3% para 24,0%)</w:t>
      </w:r>
      <w:r w:rsidR="002770BE">
        <w:rPr>
          <w:rFonts w:cs="Univers LT Std 55"/>
          <w:color w:val="000000"/>
        </w:rPr>
        <w:t>. A exceção foi</w:t>
      </w:r>
      <w:r w:rsidR="00D80779">
        <w:rPr>
          <w:rFonts w:cs="Univers LT Std 55"/>
          <w:color w:val="000000"/>
        </w:rPr>
        <w:t xml:space="preserve"> </w:t>
      </w:r>
      <w:r w:rsidR="00F2165D">
        <w:rPr>
          <w:rFonts w:cs="Univers LT Std 55"/>
          <w:color w:val="000000"/>
        </w:rPr>
        <w:t>o seto</w:t>
      </w:r>
      <w:r w:rsidR="00E964CF">
        <w:rPr>
          <w:rFonts w:cs="Univers LT Std 55"/>
          <w:color w:val="000000"/>
        </w:rPr>
        <w:t xml:space="preserve">r de </w:t>
      </w:r>
      <w:r w:rsidR="00D80779" w:rsidRPr="007D3C33">
        <w:rPr>
          <w:rFonts w:cs="Univers LT Std 55"/>
          <w:i/>
          <w:iCs/>
          <w:color w:val="000000"/>
        </w:rPr>
        <w:t>Fabricação de produtos de madeira</w:t>
      </w:r>
      <w:r w:rsidR="0033578F">
        <w:rPr>
          <w:rFonts w:cs="Univers LT Std 55"/>
          <w:i/>
          <w:iCs/>
          <w:color w:val="000000"/>
        </w:rPr>
        <w:t xml:space="preserve">, </w:t>
      </w:r>
      <w:r w:rsidR="0033578F">
        <w:rPr>
          <w:rFonts w:cs="Univers LT Std 55"/>
          <w:color w:val="000000"/>
        </w:rPr>
        <w:t xml:space="preserve">que registrou uma queda de </w:t>
      </w:r>
      <w:r w:rsidR="009B4A6A">
        <w:rPr>
          <w:rFonts w:cs="Univers LT Std 55"/>
          <w:color w:val="000000"/>
        </w:rPr>
        <w:t>4,5 pontos percentuais entre</w:t>
      </w:r>
      <w:r w:rsidR="00BB5DFC">
        <w:rPr>
          <w:rFonts w:cs="Univers LT Std 55"/>
          <w:color w:val="000000"/>
        </w:rPr>
        <w:t xml:space="preserve"> </w:t>
      </w:r>
      <w:r w:rsidR="0033578F">
        <w:rPr>
          <w:rFonts w:cs="Univers LT Std 55"/>
          <w:color w:val="000000"/>
        </w:rPr>
        <w:t xml:space="preserve">2023 </w:t>
      </w:r>
      <w:r w:rsidR="00BB5DFC">
        <w:rPr>
          <w:rFonts w:cs="Univers LT Std 55"/>
          <w:color w:val="000000"/>
        </w:rPr>
        <w:t xml:space="preserve">e </w:t>
      </w:r>
      <w:r w:rsidR="00DB0161">
        <w:rPr>
          <w:rFonts w:cs="Univers LT Std 55"/>
          <w:color w:val="000000"/>
        </w:rPr>
        <w:t>2024</w:t>
      </w:r>
      <w:r w:rsidR="00D80779">
        <w:rPr>
          <w:rFonts w:cs="Univers LT Std 55"/>
          <w:color w:val="000000"/>
        </w:rPr>
        <w:t>.</w:t>
      </w:r>
    </w:p>
    <w:p w14:paraId="432598D9" w14:textId="4DAA4B34" w:rsidR="004B7069" w:rsidRDefault="00E13D83" w:rsidP="007D3C33">
      <w:pPr>
        <w:spacing w:after="120" w:line="324" w:lineRule="auto"/>
        <w:ind w:firstLine="567"/>
        <w:jc w:val="both"/>
        <w:textAlignment w:val="center"/>
        <w:rPr>
          <w:rFonts w:cs="Univers LT Std 55"/>
          <w:color w:val="000000" w:themeColor="text1"/>
        </w:rPr>
      </w:pPr>
      <w:r w:rsidRPr="00ED7188">
        <w:rPr>
          <w:rFonts w:cs="Univers LT Std 55"/>
          <w:color w:val="000000" w:themeColor="text1"/>
        </w:rPr>
        <w:t>O Gráfico 10</w:t>
      </w:r>
      <w:r>
        <w:rPr>
          <w:rFonts w:cs="Univers LT Std 55"/>
          <w:color w:val="000000" w:themeColor="text1"/>
        </w:rPr>
        <w:t xml:space="preserve"> mostra que</w:t>
      </w:r>
      <w:r w:rsidR="00571514">
        <w:rPr>
          <w:rFonts w:cs="Univers LT Std 55"/>
          <w:color w:val="000000" w:themeColor="text1"/>
        </w:rPr>
        <w:t>, em 2023,</w:t>
      </w:r>
      <w:r>
        <w:rPr>
          <w:rFonts w:cs="Univers LT Std 55"/>
          <w:color w:val="000000" w:themeColor="text1"/>
        </w:rPr>
        <w:t xml:space="preserve"> as</w:t>
      </w:r>
      <w:r w:rsidR="4AC7675A" w:rsidRPr="5F61F714">
        <w:rPr>
          <w:rFonts w:cs="Univers LT Std 55"/>
          <w:color w:val="000000" w:themeColor="text1"/>
        </w:rPr>
        <w:t xml:space="preserve"> atividades de P&amp;D </w:t>
      </w:r>
      <w:r w:rsidR="00C02267">
        <w:rPr>
          <w:rFonts w:cs="Univers LT Std 55"/>
          <w:color w:val="000000" w:themeColor="text1"/>
        </w:rPr>
        <w:t>permane</w:t>
      </w:r>
      <w:r w:rsidR="00396253">
        <w:rPr>
          <w:rFonts w:cs="Univers LT Std 55"/>
          <w:color w:val="000000" w:themeColor="text1"/>
        </w:rPr>
        <w:t>ceram</w:t>
      </w:r>
      <w:r w:rsidR="4AC7675A" w:rsidRPr="5F61F714">
        <w:rPr>
          <w:rFonts w:cs="Univers LT Std 55"/>
          <w:color w:val="000000" w:themeColor="text1"/>
        </w:rPr>
        <w:t xml:space="preserve"> proporcionalmente mais presentes nas empresas </w:t>
      </w:r>
      <w:r w:rsidR="004D7A01">
        <w:rPr>
          <w:rFonts w:cs="Univers LT Std 55"/>
          <w:color w:val="000000" w:themeColor="text1"/>
        </w:rPr>
        <w:t>de grande porte</w:t>
      </w:r>
      <w:r w:rsidR="4AC7675A" w:rsidRPr="5F61F714">
        <w:rPr>
          <w:rFonts w:cs="Univers LT Std 55"/>
          <w:color w:val="000000" w:themeColor="text1"/>
        </w:rPr>
        <w:t xml:space="preserve">, </w:t>
      </w:r>
      <w:r w:rsidR="00CA2FDB">
        <w:rPr>
          <w:rFonts w:cs="Univers LT Std 55"/>
          <w:color w:val="000000" w:themeColor="text1"/>
        </w:rPr>
        <w:t xml:space="preserve">em particular </w:t>
      </w:r>
      <w:r w:rsidR="004A407D">
        <w:rPr>
          <w:rFonts w:cs="Univers LT Std 55"/>
          <w:color w:val="000000" w:themeColor="text1"/>
        </w:rPr>
        <w:t>naquelas</w:t>
      </w:r>
      <w:r w:rsidR="001934FE">
        <w:rPr>
          <w:rFonts w:cs="Univers LT Std 55"/>
          <w:color w:val="000000" w:themeColor="text1"/>
        </w:rPr>
        <w:t xml:space="preserve"> </w:t>
      </w:r>
      <w:r w:rsidR="4AC7675A" w:rsidRPr="5F61F714">
        <w:rPr>
          <w:rFonts w:cs="Univers LT Std 55"/>
          <w:color w:val="000000" w:themeColor="text1"/>
        </w:rPr>
        <w:t>com 500 ou mais pessoas ocupadas (50,</w:t>
      </w:r>
      <w:r w:rsidR="006B2420">
        <w:rPr>
          <w:rFonts w:cs="Univers LT Std 55"/>
          <w:color w:val="000000" w:themeColor="text1"/>
        </w:rPr>
        <w:t>6</w:t>
      </w:r>
      <w:r w:rsidR="4AC7675A" w:rsidRPr="5F61F714">
        <w:rPr>
          <w:rFonts w:cs="Univers LT Std 55"/>
          <w:color w:val="000000" w:themeColor="text1"/>
        </w:rPr>
        <w:t>%)</w:t>
      </w:r>
      <w:r w:rsidR="005811CD">
        <w:rPr>
          <w:rFonts w:cs="Univers LT Std 55"/>
          <w:color w:val="000000" w:themeColor="text1"/>
        </w:rPr>
        <w:t>, única faixa que</w:t>
      </w:r>
      <w:r w:rsidR="00B05315">
        <w:rPr>
          <w:rFonts w:cs="Univers LT Std 55"/>
          <w:color w:val="000000" w:themeColor="text1"/>
        </w:rPr>
        <w:t xml:space="preserve"> apresentou um aumento </w:t>
      </w:r>
      <w:r w:rsidR="00E37C4D">
        <w:rPr>
          <w:rFonts w:cs="Univers LT Std 55"/>
          <w:color w:val="000000" w:themeColor="text1"/>
        </w:rPr>
        <w:t xml:space="preserve">na proporção de empresas </w:t>
      </w:r>
      <w:r w:rsidR="004A5D83">
        <w:rPr>
          <w:rFonts w:cs="Univers LT Std 55"/>
          <w:color w:val="000000" w:themeColor="text1"/>
        </w:rPr>
        <w:t xml:space="preserve">com </w:t>
      </w:r>
      <w:r w:rsidR="00625D84">
        <w:rPr>
          <w:rFonts w:cs="Univers LT Std 55"/>
          <w:color w:val="000000" w:themeColor="text1"/>
        </w:rPr>
        <w:t>dispêndios em P&amp;D em relação ao ano anterior</w:t>
      </w:r>
      <w:r w:rsidR="00285451">
        <w:rPr>
          <w:rFonts w:cs="Univers LT Std 55"/>
          <w:color w:val="000000" w:themeColor="text1"/>
        </w:rPr>
        <w:t>, de</w:t>
      </w:r>
      <w:r w:rsidR="00A26385">
        <w:rPr>
          <w:rFonts w:cs="Univers LT Std 55"/>
          <w:color w:val="000000" w:themeColor="text1"/>
        </w:rPr>
        <w:t xml:space="preserve"> 0,3 ponto percentual.</w:t>
      </w:r>
      <w:r w:rsidR="00285451">
        <w:rPr>
          <w:rFonts w:cs="Univers LT Std 55"/>
          <w:color w:val="000000" w:themeColor="text1"/>
        </w:rPr>
        <w:t xml:space="preserve"> Por sua vez, </w:t>
      </w:r>
      <w:r w:rsidR="00A472E6">
        <w:rPr>
          <w:rFonts w:cs="Univers LT Std 55"/>
          <w:color w:val="000000" w:themeColor="text1"/>
        </w:rPr>
        <w:t>n</w:t>
      </w:r>
      <w:r w:rsidR="00886A0A">
        <w:rPr>
          <w:rFonts w:cs="Univers LT Std 55"/>
          <w:color w:val="000000" w:themeColor="text1"/>
        </w:rPr>
        <w:t xml:space="preserve">as faixas de 250 a 499 </w:t>
      </w:r>
      <w:r w:rsidR="00DB6C0C">
        <w:rPr>
          <w:rFonts w:cs="Univers LT Std 55"/>
          <w:color w:val="000000" w:themeColor="text1"/>
        </w:rPr>
        <w:t>e de 100 a 249 pessoas ocupadas</w:t>
      </w:r>
      <w:r w:rsidR="00ED6944">
        <w:rPr>
          <w:rFonts w:cs="Univers LT Std 55"/>
          <w:color w:val="000000" w:themeColor="text1"/>
        </w:rPr>
        <w:t xml:space="preserve">, </w:t>
      </w:r>
      <w:r w:rsidR="00EE7247">
        <w:rPr>
          <w:rFonts w:cs="Univers LT Std 55"/>
          <w:color w:val="000000" w:themeColor="text1"/>
        </w:rPr>
        <w:t>observou</w:t>
      </w:r>
      <w:r w:rsidR="00ED6944">
        <w:rPr>
          <w:rFonts w:cs="Univers LT Std 55"/>
          <w:color w:val="000000" w:themeColor="text1"/>
        </w:rPr>
        <w:t>-se</w:t>
      </w:r>
      <w:r w:rsidR="004B7069">
        <w:rPr>
          <w:rFonts w:cs="Univers LT Std 55"/>
          <w:color w:val="000000" w:themeColor="text1"/>
        </w:rPr>
        <w:t xml:space="preserve"> uma redução</w:t>
      </w:r>
      <w:r w:rsidR="00CA45A3">
        <w:rPr>
          <w:rFonts w:cs="Univers LT Std 55"/>
          <w:color w:val="000000" w:themeColor="text1"/>
        </w:rPr>
        <w:t xml:space="preserve"> dessa proporção </w:t>
      </w:r>
      <w:r w:rsidR="00B47C67">
        <w:rPr>
          <w:rFonts w:cs="Univers LT Std 55"/>
          <w:color w:val="000000" w:themeColor="text1"/>
        </w:rPr>
        <w:t>no mesmo período</w:t>
      </w:r>
      <w:r w:rsidR="001C39DE">
        <w:rPr>
          <w:rFonts w:cs="Univers LT Std 55"/>
          <w:color w:val="000000" w:themeColor="text1"/>
        </w:rPr>
        <w:t xml:space="preserve">, passando de </w:t>
      </w:r>
      <w:r w:rsidR="009D2555">
        <w:rPr>
          <w:rFonts w:cs="Univers LT Std 55"/>
          <w:color w:val="000000" w:themeColor="text1"/>
        </w:rPr>
        <w:t>40,9% para 39,9%</w:t>
      </w:r>
      <w:r w:rsidR="00FA3C08">
        <w:rPr>
          <w:rFonts w:cs="Univers LT Std 55"/>
          <w:color w:val="000000" w:themeColor="text1"/>
        </w:rPr>
        <w:t xml:space="preserve"> e de 26,5% para 23,7%</w:t>
      </w:r>
      <w:r w:rsidR="00E7484E">
        <w:rPr>
          <w:rFonts w:cs="Univers LT Std 55"/>
          <w:color w:val="000000" w:themeColor="text1"/>
        </w:rPr>
        <w:t xml:space="preserve">, correspondendo </w:t>
      </w:r>
      <w:r w:rsidR="007A53CD">
        <w:rPr>
          <w:rFonts w:cs="Univers LT Std 55"/>
          <w:color w:val="000000" w:themeColor="text1"/>
        </w:rPr>
        <w:t>a quedas de</w:t>
      </w:r>
      <w:r w:rsidR="00A214B1">
        <w:rPr>
          <w:rFonts w:cs="Univers LT Std 55"/>
          <w:color w:val="000000" w:themeColor="text1"/>
        </w:rPr>
        <w:t xml:space="preserve"> 1</w:t>
      </w:r>
      <w:r w:rsidR="00865A4F">
        <w:rPr>
          <w:rFonts w:cs="Univers LT Std 55"/>
          <w:color w:val="000000" w:themeColor="text1"/>
        </w:rPr>
        <w:t>,0</w:t>
      </w:r>
      <w:r w:rsidR="00A214B1">
        <w:rPr>
          <w:rFonts w:cs="Univers LT Std 55"/>
          <w:color w:val="000000" w:themeColor="text1"/>
        </w:rPr>
        <w:t xml:space="preserve"> e 2,8 pontos percentuais</w:t>
      </w:r>
      <w:r w:rsidR="00ED7188">
        <w:rPr>
          <w:rFonts w:cs="Univers LT Std 55"/>
          <w:color w:val="000000" w:themeColor="text1"/>
        </w:rPr>
        <w:t>, respectivamente.</w:t>
      </w:r>
    </w:p>
    <w:p w14:paraId="25F8000D" w14:textId="77777777" w:rsidR="00ED7188" w:rsidRDefault="00ED7188" w:rsidP="007D3C33">
      <w:pPr>
        <w:spacing w:after="120" w:line="324" w:lineRule="auto"/>
        <w:ind w:firstLine="567"/>
        <w:jc w:val="both"/>
        <w:textAlignment w:val="center"/>
        <w:rPr>
          <w:rFonts w:cs="Univers LT Std 55"/>
          <w:color w:val="000000" w:themeColor="text1"/>
        </w:rPr>
      </w:pPr>
    </w:p>
    <w:p w14:paraId="318AB80E" w14:textId="5332C7A0" w:rsidR="007D3C33" w:rsidRDefault="007D3C33" w:rsidP="007D3C33">
      <w:pPr>
        <w:spacing w:before="240" w:after="120" w:line="324" w:lineRule="auto"/>
        <w:jc w:val="both"/>
        <w:textAlignment w:val="center"/>
        <w:rPr>
          <w:rFonts w:cs="Univers LT Std 55"/>
          <w:b/>
          <w:bCs/>
          <w:color w:val="000000"/>
        </w:rPr>
      </w:pPr>
      <w:r w:rsidRPr="007D3C33">
        <w:rPr>
          <w:rFonts w:cs="Univers LT Std 55"/>
          <w:b/>
          <w:bCs/>
          <w:color w:val="000000"/>
        </w:rPr>
        <w:t>Gráfico 10 – Empresas inovadoras que realizaram dispêndios em P&amp;D em relação ao total de empresas da Indústria, segundo as faixas de pessoal ocupado – Brasil – 2021/2022/2023</w:t>
      </w:r>
      <w:r w:rsidR="00183B3F">
        <w:rPr>
          <w:rFonts w:cs="Univers LT Std 55"/>
          <w:b/>
          <w:bCs/>
          <w:color w:val="000000"/>
        </w:rPr>
        <w:t>/2024</w:t>
      </w:r>
      <w:r w:rsidRPr="007D3C33">
        <w:rPr>
          <w:rFonts w:cs="Univers LT Std 55"/>
          <w:b/>
          <w:bCs/>
          <w:color w:val="000000"/>
        </w:rPr>
        <w:t xml:space="preserve"> (%)</w:t>
      </w:r>
    </w:p>
    <w:p w14:paraId="31C3C95A" w14:textId="1783C521" w:rsidR="007D3C33" w:rsidRPr="007D3C33" w:rsidRDefault="00491D5C" w:rsidP="007D3C33">
      <w:pPr>
        <w:spacing w:before="240" w:after="120" w:line="324" w:lineRule="auto"/>
        <w:jc w:val="both"/>
        <w:textAlignment w:val="center"/>
        <w:rPr>
          <w:rFonts w:cs="Univers LT Std 55"/>
          <w:b/>
          <w:bCs/>
          <w:color w:val="000000"/>
        </w:rPr>
      </w:pPr>
      <w:r>
        <w:rPr>
          <w:noProof/>
        </w:rPr>
        <w:lastRenderedPageBreak/>
        <w:drawing>
          <wp:inline distT="0" distB="0" distL="0" distR="0" wp14:anchorId="082615D3" wp14:editId="1177748B">
            <wp:extent cx="5039360" cy="3490595"/>
            <wp:effectExtent l="0" t="0" r="8890" b="14605"/>
            <wp:docPr id="1392200676" name="Gráfico 1">
              <a:extLst xmlns:a="http://schemas.openxmlformats.org/drawingml/2006/main">
                <a:ext uri="{FF2B5EF4-FFF2-40B4-BE49-F238E27FC236}">
                  <a16:creationId xmlns:a16="http://schemas.microsoft.com/office/drawing/2014/main" id="{4261DF79-9B28-4D87-8D37-27E983079523}"/>
                </a:ext>
                <a:ext uri="{147F2762-F138-4A5C-976F-8EAC2B608ADB}">
                  <a16:predDERef xmlns:a16="http://schemas.microsoft.com/office/drawing/2014/main" pred="{43F21B7F-04E0-19F5-E763-806D373DC08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3F105A7C" w14:textId="48C126D8" w:rsidR="007D3C33" w:rsidRPr="007D3C33" w:rsidRDefault="007D3C33" w:rsidP="007D3C33">
      <w:pPr>
        <w:spacing w:after="120" w:line="324" w:lineRule="auto"/>
        <w:jc w:val="both"/>
        <w:textAlignment w:val="center"/>
        <w:rPr>
          <w:rFonts w:cs="Univers LT Std 55"/>
          <w:noProof/>
          <w:color w:val="000000"/>
          <w:sz w:val="16"/>
          <w:szCs w:val="16"/>
        </w:rPr>
      </w:pPr>
      <w:r w:rsidRPr="007D3C33">
        <w:rPr>
          <w:rFonts w:cs="Univers LT Std 55"/>
          <w:noProof/>
          <w:color w:val="000000"/>
          <w:sz w:val="16"/>
          <w:szCs w:val="16"/>
        </w:rPr>
        <w:t>Fonte: IBGE, Diretoria de Pesquisas, Coordenação de Estatísticas Estruturais e Temáticas em Empresas, Pesquisa de Inovação Semestral 202</w:t>
      </w:r>
      <w:r w:rsidR="00183B3F">
        <w:rPr>
          <w:rFonts w:cs="Univers LT Std 55"/>
          <w:noProof/>
          <w:color w:val="000000"/>
          <w:sz w:val="16"/>
          <w:szCs w:val="16"/>
        </w:rPr>
        <w:t>4</w:t>
      </w:r>
      <w:r w:rsidRPr="007D3C33">
        <w:rPr>
          <w:rFonts w:cs="Univers LT Std 55"/>
          <w:noProof/>
          <w:color w:val="000000"/>
          <w:sz w:val="16"/>
          <w:szCs w:val="16"/>
        </w:rPr>
        <w:t>.</w:t>
      </w:r>
    </w:p>
    <w:p w14:paraId="716C2A40" w14:textId="77777777" w:rsidR="007D3C33" w:rsidRPr="007D3C33" w:rsidRDefault="007D3C33" w:rsidP="007D3C33">
      <w:pPr>
        <w:spacing w:after="120" w:line="324" w:lineRule="auto"/>
        <w:ind w:firstLine="567"/>
        <w:jc w:val="both"/>
        <w:textAlignment w:val="center"/>
        <w:rPr>
          <w:rFonts w:cs="Univers LT Std 55"/>
          <w:color w:val="000000"/>
        </w:rPr>
      </w:pPr>
    </w:p>
    <w:p w14:paraId="5D9DC5F8" w14:textId="6150E66B" w:rsidR="007D3C33" w:rsidRDefault="4AC7675A" w:rsidP="007D3C33">
      <w:pPr>
        <w:spacing w:after="120" w:line="324" w:lineRule="auto"/>
        <w:ind w:firstLine="567"/>
        <w:jc w:val="both"/>
        <w:textAlignment w:val="center"/>
        <w:rPr>
          <w:rFonts w:cs="Univers LT Std 55"/>
          <w:color w:val="000000" w:themeColor="text1"/>
        </w:rPr>
      </w:pPr>
      <w:r w:rsidRPr="00246D63">
        <w:rPr>
          <w:rFonts w:cs="Univers LT Std 55"/>
          <w:color w:val="000000" w:themeColor="text1"/>
        </w:rPr>
        <w:t xml:space="preserve">A </w:t>
      </w:r>
      <w:proofErr w:type="spellStart"/>
      <w:r w:rsidRPr="00246D63">
        <w:rPr>
          <w:rFonts w:cs="Arial"/>
          <w:smallCaps/>
          <w:color w:val="000000" w:themeColor="text1"/>
        </w:rPr>
        <w:t>Pintec</w:t>
      </w:r>
      <w:proofErr w:type="spellEnd"/>
      <w:r w:rsidRPr="00246D63">
        <w:rPr>
          <w:rFonts w:cs="Univers LT Std 55"/>
          <w:color w:val="000000" w:themeColor="text1"/>
        </w:rPr>
        <w:t xml:space="preserve"> Semestral </w:t>
      </w:r>
      <w:r w:rsidR="00C95F5B">
        <w:rPr>
          <w:rFonts w:cs="Univers LT Std 55"/>
          <w:color w:val="000000" w:themeColor="text1"/>
        </w:rPr>
        <w:t>aponta a queda</w:t>
      </w:r>
      <w:r w:rsidR="008D2ECB">
        <w:rPr>
          <w:rFonts w:cs="Univers LT Std 55"/>
          <w:color w:val="000000" w:themeColor="text1"/>
        </w:rPr>
        <w:t xml:space="preserve"> na taxa geral de inovação</w:t>
      </w:r>
      <w:r w:rsidR="00EF72F8">
        <w:rPr>
          <w:rFonts w:cs="Univers LT Std 55"/>
          <w:color w:val="000000" w:themeColor="text1"/>
        </w:rPr>
        <w:t>,</w:t>
      </w:r>
      <w:r w:rsidR="008D2ECB">
        <w:rPr>
          <w:rFonts w:cs="Univers LT Std 55"/>
          <w:color w:val="000000" w:themeColor="text1"/>
        </w:rPr>
        <w:t xml:space="preserve"> </w:t>
      </w:r>
      <w:r w:rsidR="00A31B29">
        <w:rPr>
          <w:rFonts w:cs="Univers LT Std 55"/>
          <w:color w:val="000000" w:themeColor="text1"/>
        </w:rPr>
        <w:t xml:space="preserve">concomitante </w:t>
      </w:r>
      <w:r w:rsidR="00F7132E">
        <w:rPr>
          <w:rFonts w:cs="Univers LT Std 55"/>
          <w:color w:val="000000" w:themeColor="text1"/>
        </w:rPr>
        <w:t>à redução</w:t>
      </w:r>
      <w:r w:rsidR="006367B9">
        <w:rPr>
          <w:rFonts w:cs="Univers LT Std 55"/>
          <w:color w:val="000000" w:themeColor="text1"/>
        </w:rPr>
        <w:t xml:space="preserve"> na </w:t>
      </w:r>
      <w:r w:rsidR="006367B9" w:rsidRPr="5F61F714">
        <w:rPr>
          <w:rFonts w:cs="Univers LT Std 55"/>
          <w:color w:val="000000" w:themeColor="text1"/>
        </w:rPr>
        <w:t xml:space="preserve">proporção de empresas industriais </w:t>
      </w:r>
      <w:r w:rsidR="006367B9" w:rsidRPr="5F61F714">
        <w:rPr>
          <w:rFonts w:cs="Univers LT Std 55"/>
          <w:b/>
          <w:bCs/>
          <w:color w:val="000000" w:themeColor="text1"/>
        </w:rPr>
        <w:t>inovadoras</w:t>
      </w:r>
      <w:r w:rsidR="006367B9" w:rsidRPr="5F61F714">
        <w:rPr>
          <w:rFonts w:cs="Univers LT Std 55"/>
          <w:color w:val="000000" w:themeColor="text1"/>
        </w:rPr>
        <w:t xml:space="preserve"> com 100 ou mais pessoas ocupadas que realizaram dispêndios em atividades internas de P&amp;D</w:t>
      </w:r>
      <w:r w:rsidR="006367B9">
        <w:rPr>
          <w:rFonts w:cs="Univers LT Std 55"/>
          <w:color w:val="000000" w:themeColor="text1"/>
        </w:rPr>
        <w:t>.</w:t>
      </w:r>
      <w:r w:rsidR="00146214">
        <w:rPr>
          <w:rFonts w:cs="Univers LT Std 55"/>
          <w:color w:val="000000" w:themeColor="text1"/>
        </w:rPr>
        <w:t xml:space="preserve"> </w:t>
      </w:r>
      <w:r w:rsidR="00EF72F8">
        <w:rPr>
          <w:rFonts w:cs="Univers LT Std 55"/>
          <w:color w:val="000000" w:themeColor="text1"/>
        </w:rPr>
        <w:t>Apesar</w:t>
      </w:r>
      <w:r w:rsidR="00564B04">
        <w:rPr>
          <w:rFonts w:cs="Univers LT Std 55"/>
          <w:color w:val="000000" w:themeColor="text1"/>
        </w:rPr>
        <w:t xml:space="preserve"> da retração desses indicadores, </w:t>
      </w:r>
      <w:r w:rsidR="00B14FA9">
        <w:rPr>
          <w:rFonts w:cs="Univers LT Std 55"/>
          <w:color w:val="000000" w:themeColor="text1"/>
        </w:rPr>
        <w:t>o montante de investimento em P&amp;D</w:t>
      </w:r>
      <w:r w:rsidR="008B0E89">
        <w:rPr>
          <w:rFonts w:cs="Univers LT Std 55"/>
          <w:color w:val="000000" w:themeColor="text1"/>
        </w:rPr>
        <w:t xml:space="preserve"> realizado em 2024 </w:t>
      </w:r>
      <w:r w:rsidR="00BE5039">
        <w:rPr>
          <w:rFonts w:cs="Univers LT Std 55"/>
          <w:color w:val="000000" w:themeColor="text1"/>
        </w:rPr>
        <w:t>superou o observado em</w:t>
      </w:r>
      <w:r w:rsidR="008B0E89">
        <w:rPr>
          <w:rFonts w:cs="Univers LT Std 55"/>
          <w:color w:val="000000" w:themeColor="text1"/>
        </w:rPr>
        <w:t xml:space="preserve"> 2023</w:t>
      </w:r>
      <w:r w:rsidR="00DF2110">
        <w:rPr>
          <w:rFonts w:cs="Univers LT Std 55"/>
          <w:color w:val="000000" w:themeColor="text1"/>
        </w:rPr>
        <w:t xml:space="preserve">. </w:t>
      </w:r>
      <w:r w:rsidR="00BE5039">
        <w:rPr>
          <w:rFonts w:cs="Univers LT Std 55"/>
          <w:color w:val="000000" w:themeColor="text1"/>
        </w:rPr>
        <w:t>Em 2024, e</w:t>
      </w:r>
      <w:r w:rsidR="00DF2110">
        <w:rPr>
          <w:rFonts w:cs="Univers LT Std 55"/>
          <w:color w:val="000000" w:themeColor="text1"/>
        </w:rPr>
        <w:t>s</w:t>
      </w:r>
      <w:r w:rsidR="004342C5">
        <w:rPr>
          <w:rFonts w:cs="Univers LT Std 55"/>
          <w:color w:val="000000" w:themeColor="text1"/>
        </w:rPr>
        <w:t>t</w:t>
      </w:r>
      <w:r w:rsidR="00DF2110">
        <w:rPr>
          <w:rFonts w:cs="Univers LT Std 55"/>
          <w:color w:val="000000" w:themeColor="text1"/>
        </w:rPr>
        <w:t xml:space="preserve">as </w:t>
      </w:r>
      <w:r w:rsidR="00DF2110" w:rsidRPr="5F61F714">
        <w:rPr>
          <w:rFonts w:cs="Univers LT Std 55"/>
          <w:color w:val="000000" w:themeColor="text1"/>
        </w:rPr>
        <w:t xml:space="preserve">empresas </w:t>
      </w:r>
      <w:r w:rsidR="004342C5">
        <w:rPr>
          <w:rFonts w:cs="Univers LT Std 55"/>
          <w:color w:val="000000" w:themeColor="text1"/>
        </w:rPr>
        <w:t>investiram</w:t>
      </w:r>
      <w:r w:rsidR="00DF2110" w:rsidRPr="5F61F714">
        <w:rPr>
          <w:rFonts w:cs="Univers LT Std 55"/>
          <w:color w:val="000000" w:themeColor="text1"/>
        </w:rPr>
        <w:t xml:space="preserve"> aproximadamente R$ 3</w:t>
      </w:r>
      <w:r w:rsidR="007B06C4">
        <w:rPr>
          <w:rFonts w:cs="Univers LT Std 55"/>
          <w:color w:val="000000" w:themeColor="text1"/>
        </w:rPr>
        <w:t>9</w:t>
      </w:r>
      <w:r w:rsidR="00DF2110" w:rsidRPr="5F61F714">
        <w:rPr>
          <w:rFonts w:cs="Univers LT Std 55"/>
          <w:color w:val="000000" w:themeColor="text1"/>
        </w:rPr>
        <w:t>,</w:t>
      </w:r>
      <w:r w:rsidR="007B06C4">
        <w:rPr>
          <w:rFonts w:cs="Univers LT Std 55"/>
          <w:color w:val="000000" w:themeColor="text1"/>
        </w:rPr>
        <w:t>9</w:t>
      </w:r>
      <w:r w:rsidR="00DF2110" w:rsidRPr="5F61F714">
        <w:rPr>
          <w:rFonts w:cs="Univers LT Std 55"/>
          <w:color w:val="000000" w:themeColor="text1"/>
        </w:rPr>
        <w:t xml:space="preserve"> bilhões em atividades internas de P&amp;D, </w:t>
      </w:r>
      <w:r w:rsidR="009877D7">
        <w:rPr>
          <w:rFonts w:cs="Univers LT Std 55"/>
          <w:color w:val="000000" w:themeColor="text1"/>
        </w:rPr>
        <w:t xml:space="preserve">valor </w:t>
      </w:r>
      <w:r w:rsidR="008B23A1">
        <w:rPr>
          <w:rFonts w:cs="Univers LT Std 55"/>
          <w:color w:val="000000" w:themeColor="text1"/>
        </w:rPr>
        <w:t>4</w:t>
      </w:r>
      <w:r w:rsidR="00DF2110" w:rsidRPr="5F61F714">
        <w:rPr>
          <w:rFonts w:cs="Univers LT Std 55"/>
          <w:color w:val="000000" w:themeColor="text1"/>
        </w:rPr>
        <w:t>,</w:t>
      </w:r>
      <w:r w:rsidR="008B23A1">
        <w:rPr>
          <w:rFonts w:cs="Univers LT Std 55"/>
          <w:color w:val="000000" w:themeColor="text1"/>
        </w:rPr>
        <w:t>4</w:t>
      </w:r>
      <w:r w:rsidR="00DF2110" w:rsidRPr="5F61F714">
        <w:rPr>
          <w:rFonts w:cs="Univers LT Std 55"/>
          <w:color w:val="000000" w:themeColor="text1"/>
        </w:rPr>
        <w:t xml:space="preserve">% superior </w:t>
      </w:r>
      <w:r w:rsidR="009877D7">
        <w:rPr>
          <w:rFonts w:cs="Univers LT Std 55"/>
          <w:color w:val="000000" w:themeColor="text1"/>
        </w:rPr>
        <w:t>a</w:t>
      </w:r>
      <w:r w:rsidR="00DF2110" w:rsidRPr="5F61F714">
        <w:rPr>
          <w:rFonts w:cs="Univers LT Std 55"/>
          <w:color w:val="000000" w:themeColor="text1"/>
        </w:rPr>
        <w:t xml:space="preserve">o </w:t>
      </w:r>
      <w:r w:rsidR="009877D7">
        <w:rPr>
          <w:rFonts w:cs="Univers LT Std 55"/>
          <w:color w:val="000000" w:themeColor="text1"/>
        </w:rPr>
        <w:t xml:space="preserve">do </w:t>
      </w:r>
      <w:r w:rsidR="00DF2110" w:rsidRPr="5F61F714">
        <w:rPr>
          <w:rFonts w:cs="Univers LT Std 55"/>
          <w:color w:val="000000" w:themeColor="text1"/>
        </w:rPr>
        <w:t>ano anterior</w:t>
      </w:r>
      <w:r w:rsidR="00143715">
        <w:rPr>
          <w:rFonts w:cs="Univers LT Std 55"/>
          <w:color w:val="000000" w:themeColor="text1"/>
        </w:rPr>
        <w:t xml:space="preserve"> em termos nominais</w:t>
      </w:r>
      <w:r w:rsidR="00DF2110" w:rsidRPr="5F61F714">
        <w:rPr>
          <w:rFonts w:cs="Univers LT Std 55"/>
          <w:color w:val="000000" w:themeColor="text1"/>
        </w:rPr>
        <w:t>.</w:t>
      </w:r>
      <w:r w:rsidR="000C6DEA">
        <w:rPr>
          <w:rFonts w:cs="Univers LT Std 55"/>
          <w:color w:val="000000" w:themeColor="text1"/>
        </w:rPr>
        <w:t xml:space="preserve"> </w:t>
      </w:r>
      <w:r w:rsidRPr="5F61F714">
        <w:rPr>
          <w:rFonts w:cs="Univers LT Std 55"/>
          <w:color w:val="000000" w:themeColor="text1"/>
        </w:rPr>
        <w:t xml:space="preserve">O </w:t>
      </w:r>
      <w:r w:rsidRPr="00BB2697">
        <w:rPr>
          <w:rFonts w:cs="Univers LT Std 55"/>
          <w:color w:val="000000" w:themeColor="text1"/>
        </w:rPr>
        <w:t xml:space="preserve">Gráfico 11 </w:t>
      </w:r>
      <w:r w:rsidR="00143715">
        <w:rPr>
          <w:rFonts w:cs="Univers LT Std 55"/>
          <w:color w:val="000000" w:themeColor="text1"/>
        </w:rPr>
        <w:t>evidencia</w:t>
      </w:r>
      <w:r w:rsidRPr="5F61F714">
        <w:rPr>
          <w:rFonts w:cs="Univers LT Std 55"/>
          <w:color w:val="000000" w:themeColor="text1"/>
        </w:rPr>
        <w:t xml:space="preserve"> que a maior p</w:t>
      </w:r>
      <w:r w:rsidR="00677715">
        <w:rPr>
          <w:rFonts w:cs="Univers LT Std 55"/>
          <w:color w:val="000000" w:themeColor="text1"/>
        </w:rPr>
        <w:t>arcela</w:t>
      </w:r>
      <w:r w:rsidRPr="5F61F714">
        <w:rPr>
          <w:rFonts w:cs="Univers LT Std 55"/>
          <w:color w:val="000000" w:themeColor="text1"/>
        </w:rPr>
        <w:t xml:space="preserve"> desse montante foi realizada pelas empresas inovadoras da Indústria de transformação (8</w:t>
      </w:r>
      <w:r w:rsidR="00F11E04">
        <w:rPr>
          <w:rFonts w:cs="Univers LT Std 55"/>
          <w:color w:val="000000" w:themeColor="text1"/>
        </w:rPr>
        <w:t>5</w:t>
      </w:r>
      <w:r w:rsidRPr="5F61F714">
        <w:rPr>
          <w:rFonts w:cs="Univers LT Std 55"/>
          <w:color w:val="000000" w:themeColor="text1"/>
        </w:rPr>
        <w:t>,4%)</w:t>
      </w:r>
      <w:r w:rsidR="00677715">
        <w:rPr>
          <w:rFonts w:cs="Univers LT Std 55"/>
          <w:color w:val="000000" w:themeColor="text1"/>
        </w:rPr>
        <w:t xml:space="preserve"> e</w:t>
      </w:r>
      <w:r w:rsidR="00281836">
        <w:rPr>
          <w:rFonts w:cs="Univers LT Std 55"/>
          <w:color w:val="000000" w:themeColor="text1"/>
        </w:rPr>
        <w:t xml:space="preserve"> que, em valores absolutos, houve </w:t>
      </w:r>
      <w:r w:rsidR="00EE76DC">
        <w:rPr>
          <w:rFonts w:cs="Univers LT Std 55"/>
          <w:color w:val="000000" w:themeColor="text1"/>
        </w:rPr>
        <w:t xml:space="preserve">um </w:t>
      </w:r>
      <w:r w:rsidR="00281836">
        <w:rPr>
          <w:rFonts w:cs="Univers LT Std 55"/>
          <w:color w:val="000000" w:themeColor="text1"/>
        </w:rPr>
        <w:t>aumento dos dispêndios tanto na Indústria de transformação quanto na Indústria extrativa</w:t>
      </w:r>
      <w:r w:rsidR="00F52803">
        <w:rPr>
          <w:rFonts w:cs="Univers LT Std 55"/>
          <w:color w:val="000000" w:themeColor="text1"/>
        </w:rPr>
        <w:t xml:space="preserve">, </w:t>
      </w:r>
      <w:r w:rsidR="00F52803" w:rsidRPr="00F52803">
        <w:rPr>
          <w:rFonts w:cs="Univers LT Std 55"/>
          <w:color w:val="000000" w:themeColor="text1"/>
        </w:rPr>
        <w:t xml:space="preserve">responsável por </w:t>
      </w:r>
      <w:r w:rsidRPr="00F52803">
        <w:rPr>
          <w:rFonts w:cs="Univers LT Std 55"/>
          <w:color w:val="000000" w:themeColor="text1"/>
        </w:rPr>
        <w:t>1</w:t>
      </w:r>
      <w:r w:rsidR="00E10E19" w:rsidRPr="00F52803">
        <w:rPr>
          <w:rFonts w:cs="Univers LT Std 55"/>
          <w:color w:val="000000" w:themeColor="text1"/>
        </w:rPr>
        <w:t>4</w:t>
      </w:r>
      <w:r w:rsidRPr="00F52803">
        <w:rPr>
          <w:rFonts w:cs="Univers LT Std 55"/>
          <w:color w:val="000000" w:themeColor="text1"/>
        </w:rPr>
        <w:t>,6%</w:t>
      </w:r>
      <w:r w:rsidR="00F52803" w:rsidRPr="00F52803">
        <w:rPr>
          <w:rFonts w:cs="Univers LT Std 55"/>
          <w:color w:val="000000" w:themeColor="text1"/>
        </w:rPr>
        <w:t xml:space="preserve"> deste montante em 2024</w:t>
      </w:r>
      <w:r w:rsidR="003B7448">
        <w:rPr>
          <w:rFonts w:cs="Univers LT Std 55"/>
          <w:color w:val="000000" w:themeColor="text1"/>
        </w:rPr>
        <w:t>.</w:t>
      </w:r>
      <w:r w:rsidRPr="5F61F714">
        <w:rPr>
          <w:rFonts w:cs="Univers LT Std 55"/>
          <w:color w:val="000000" w:themeColor="text1"/>
        </w:rPr>
        <w:t xml:space="preserve"> </w:t>
      </w:r>
    </w:p>
    <w:p w14:paraId="74BF1930" w14:textId="77777777" w:rsidR="00250762" w:rsidRDefault="00250762" w:rsidP="007D3C33">
      <w:pPr>
        <w:spacing w:after="120" w:line="324" w:lineRule="auto"/>
        <w:ind w:firstLine="567"/>
        <w:jc w:val="both"/>
        <w:textAlignment w:val="center"/>
        <w:rPr>
          <w:rFonts w:cs="Univers LT Std 55"/>
          <w:color w:val="000000" w:themeColor="text1"/>
        </w:rPr>
      </w:pPr>
    </w:p>
    <w:p w14:paraId="55976677" w14:textId="77777777" w:rsidR="00250762" w:rsidRDefault="00250762" w:rsidP="007D3C33">
      <w:pPr>
        <w:spacing w:after="120" w:line="324" w:lineRule="auto"/>
        <w:ind w:firstLine="567"/>
        <w:jc w:val="both"/>
        <w:textAlignment w:val="center"/>
        <w:rPr>
          <w:rFonts w:cs="Univers LT Std 55"/>
          <w:color w:val="000000" w:themeColor="text1"/>
        </w:rPr>
      </w:pPr>
    </w:p>
    <w:p w14:paraId="17C0C8B0" w14:textId="77777777" w:rsidR="00250762" w:rsidRDefault="00250762" w:rsidP="007D3C33">
      <w:pPr>
        <w:spacing w:after="120" w:line="324" w:lineRule="auto"/>
        <w:ind w:firstLine="567"/>
        <w:jc w:val="both"/>
        <w:textAlignment w:val="center"/>
        <w:rPr>
          <w:rFonts w:cs="Univers LT Std 55"/>
          <w:color w:val="000000" w:themeColor="text1"/>
        </w:rPr>
      </w:pPr>
    </w:p>
    <w:p w14:paraId="7875F40C" w14:textId="77777777" w:rsidR="00250762" w:rsidRDefault="00250762" w:rsidP="007D3C33">
      <w:pPr>
        <w:spacing w:after="120" w:line="324" w:lineRule="auto"/>
        <w:ind w:firstLine="567"/>
        <w:jc w:val="both"/>
        <w:textAlignment w:val="center"/>
        <w:rPr>
          <w:rFonts w:cs="Univers LT Std 55"/>
          <w:color w:val="000000" w:themeColor="text1"/>
        </w:rPr>
      </w:pPr>
    </w:p>
    <w:p w14:paraId="54355C8B" w14:textId="77777777" w:rsidR="00250762" w:rsidRDefault="00250762" w:rsidP="007D3C33">
      <w:pPr>
        <w:spacing w:after="120" w:line="324" w:lineRule="auto"/>
        <w:ind w:firstLine="567"/>
        <w:jc w:val="both"/>
        <w:textAlignment w:val="center"/>
        <w:rPr>
          <w:rFonts w:cs="Univers LT Std 55"/>
          <w:color w:val="000000" w:themeColor="text1"/>
        </w:rPr>
      </w:pPr>
    </w:p>
    <w:p w14:paraId="1E73B5FA" w14:textId="77777777" w:rsidR="00250762" w:rsidRPr="003B7448" w:rsidRDefault="00250762" w:rsidP="007D3C33">
      <w:pPr>
        <w:spacing w:after="120" w:line="324" w:lineRule="auto"/>
        <w:ind w:firstLine="567"/>
        <w:jc w:val="both"/>
        <w:textAlignment w:val="center"/>
        <w:rPr>
          <w:rFonts w:cs="Univers LT Std 55"/>
          <w:color w:val="000000" w:themeColor="text1"/>
        </w:rPr>
      </w:pPr>
    </w:p>
    <w:p w14:paraId="625A4140" w14:textId="39473BA5" w:rsidR="007D3C33" w:rsidRPr="007D3C33" w:rsidRDefault="007D3C33" w:rsidP="007D3C33">
      <w:pPr>
        <w:spacing w:before="240" w:after="120" w:line="324" w:lineRule="auto"/>
        <w:jc w:val="both"/>
        <w:textAlignment w:val="center"/>
        <w:rPr>
          <w:rFonts w:cs="Univers LT Std 55"/>
          <w:b/>
          <w:bCs/>
          <w:color w:val="000000"/>
        </w:rPr>
      </w:pPr>
      <w:r w:rsidRPr="00BB2697">
        <w:rPr>
          <w:rFonts w:cs="Univers LT Std 55"/>
          <w:b/>
          <w:color w:val="000000" w:themeColor="text1"/>
        </w:rPr>
        <w:lastRenderedPageBreak/>
        <w:t>Gráfico 11</w:t>
      </w:r>
      <w:r w:rsidRPr="712DB7C8">
        <w:rPr>
          <w:rFonts w:cs="Univers LT Std 55"/>
          <w:b/>
          <w:color w:val="000000" w:themeColor="text1"/>
        </w:rPr>
        <w:t xml:space="preserve"> – Distribuição dos dispêndios em Pesquisa e desenvolvimento (P&amp;D) interno das empresas inovadoras, segundo atividades da Indústria – Brasil </w:t>
      </w:r>
      <w:r w:rsidR="00BB2697">
        <w:rPr>
          <w:rFonts w:cs="Univers LT Std 55"/>
          <w:b/>
          <w:color w:val="000000" w:themeColor="text1"/>
        </w:rPr>
        <w:t>–</w:t>
      </w:r>
      <w:r w:rsidRPr="712DB7C8">
        <w:rPr>
          <w:rFonts w:cs="Univers LT Std 55"/>
          <w:b/>
          <w:color w:val="000000" w:themeColor="text1"/>
        </w:rPr>
        <w:t xml:space="preserve"> 202</w:t>
      </w:r>
      <w:r w:rsidR="00BB2697">
        <w:rPr>
          <w:rFonts w:cs="Univers LT Std 55"/>
          <w:b/>
          <w:color w:val="000000" w:themeColor="text1"/>
        </w:rPr>
        <w:t>2/202</w:t>
      </w:r>
      <w:r w:rsidRPr="712DB7C8">
        <w:rPr>
          <w:rFonts w:cs="Univers LT Std 55"/>
          <w:b/>
          <w:color w:val="000000" w:themeColor="text1"/>
        </w:rPr>
        <w:t>3</w:t>
      </w:r>
      <w:r w:rsidR="00BA1A51">
        <w:rPr>
          <w:rFonts w:cs="Univers LT Std 55"/>
          <w:b/>
          <w:color w:val="000000" w:themeColor="text1"/>
        </w:rPr>
        <w:t>/2024</w:t>
      </w:r>
      <w:r w:rsidRPr="712DB7C8">
        <w:rPr>
          <w:rFonts w:cs="Univers LT Std 55"/>
          <w:b/>
          <w:color w:val="000000" w:themeColor="text1"/>
        </w:rPr>
        <w:t xml:space="preserve"> (1000 R$)</w:t>
      </w:r>
    </w:p>
    <w:p w14:paraId="3B86100A" w14:textId="7DEA6CA6" w:rsidR="007D3C33" w:rsidRPr="007D3C33" w:rsidRDefault="00B3237F" w:rsidP="007D3C33">
      <w:pPr>
        <w:spacing w:before="240" w:after="120" w:line="324" w:lineRule="auto"/>
        <w:jc w:val="both"/>
        <w:textAlignment w:val="center"/>
        <w:rPr>
          <w:rFonts w:cs="Univers LT Std 55"/>
          <w:b/>
          <w:bCs/>
          <w:color w:val="000000"/>
        </w:rPr>
      </w:pPr>
      <w:r>
        <w:rPr>
          <w:noProof/>
        </w:rPr>
        <w:drawing>
          <wp:inline distT="0" distB="0" distL="0" distR="0" wp14:anchorId="2557092D" wp14:editId="1707DA58">
            <wp:extent cx="4648200" cy="3295650"/>
            <wp:effectExtent l="0" t="0" r="0" b="0"/>
            <wp:docPr id="713432061" name="Gráfico 1">
              <a:extLst xmlns:a="http://schemas.openxmlformats.org/drawingml/2006/main">
                <a:ext uri="{FF2B5EF4-FFF2-40B4-BE49-F238E27FC236}">
                  <a16:creationId xmlns:a16="http://schemas.microsoft.com/office/drawing/2014/main" id="{31C5FAC0-2CC2-4FF8-936E-58FA9EF5A9D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212216AB" w14:textId="0BD73FFB" w:rsidR="007D3C33" w:rsidRPr="007D3C33" w:rsidRDefault="007D3C33" w:rsidP="007D3C33">
      <w:pPr>
        <w:tabs>
          <w:tab w:val="left" w:pos="2950"/>
        </w:tabs>
        <w:spacing w:after="120" w:line="324" w:lineRule="auto"/>
        <w:jc w:val="both"/>
        <w:textAlignment w:val="center"/>
        <w:rPr>
          <w:rFonts w:cs="Univers LT Std 55"/>
          <w:noProof/>
          <w:color w:val="000000"/>
          <w:sz w:val="16"/>
          <w:szCs w:val="16"/>
        </w:rPr>
      </w:pPr>
      <w:r w:rsidRPr="007D3C33">
        <w:rPr>
          <w:rFonts w:cs="Univers LT Std 55"/>
          <w:noProof/>
          <w:color w:val="000000"/>
          <w:sz w:val="16"/>
          <w:szCs w:val="16"/>
        </w:rPr>
        <w:t>Fonte: IBGE, Diretoria de Pesquisas, Coordenação de Estatísticas Estruturais e Temáticas em Empresas, Pesquisa de Inovação Semestral 202</w:t>
      </w:r>
      <w:r w:rsidR="0080375A">
        <w:rPr>
          <w:rFonts w:cs="Univers LT Std 55"/>
          <w:noProof/>
          <w:color w:val="000000"/>
          <w:sz w:val="16"/>
          <w:szCs w:val="16"/>
        </w:rPr>
        <w:t>4</w:t>
      </w:r>
      <w:r w:rsidRPr="007D3C33">
        <w:rPr>
          <w:rFonts w:cs="Univers LT Std 55"/>
          <w:noProof/>
          <w:color w:val="000000"/>
          <w:sz w:val="16"/>
          <w:szCs w:val="16"/>
        </w:rPr>
        <w:t>.</w:t>
      </w:r>
    </w:p>
    <w:p w14:paraId="33CC5917" w14:textId="77777777" w:rsidR="007D3C33" w:rsidRPr="007D3C33" w:rsidRDefault="007D3C33" w:rsidP="007D3C33">
      <w:pPr>
        <w:tabs>
          <w:tab w:val="left" w:pos="2950"/>
        </w:tabs>
        <w:spacing w:after="120" w:line="324" w:lineRule="auto"/>
        <w:jc w:val="both"/>
        <w:textAlignment w:val="center"/>
        <w:rPr>
          <w:rFonts w:cs="Univers LT Std 55"/>
          <w:color w:val="000000"/>
        </w:rPr>
      </w:pPr>
    </w:p>
    <w:p w14:paraId="72A90F86" w14:textId="7B1BDE58" w:rsidR="006E30C5" w:rsidRDefault="007E7DF6" w:rsidP="007D3C33">
      <w:pPr>
        <w:tabs>
          <w:tab w:val="left" w:pos="0"/>
        </w:tabs>
        <w:spacing w:after="120" w:line="324" w:lineRule="auto"/>
        <w:ind w:firstLine="567"/>
        <w:jc w:val="both"/>
        <w:textAlignment w:val="center"/>
        <w:rPr>
          <w:rFonts w:cs="Univers LT Std 55"/>
          <w:color w:val="000000"/>
        </w:rPr>
      </w:pPr>
      <w:r>
        <w:rPr>
          <w:rFonts w:cs="Univers LT Std 55"/>
          <w:color w:val="000000"/>
        </w:rPr>
        <w:t>A</w:t>
      </w:r>
      <w:r w:rsidR="00D664A0">
        <w:rPr>
          <w:rFonts w:cs="Univers LT Std 55"/>
          <w:color w:val="000000"/>
        </w:rPr>
        <w:t xml:space="preserve"> m</w:t>
      </w:r>
      <w:r w:rsidR="008852B0">
        <w:rPr>
          <w:rFonts w:cs="Univers LT Std 55"/>
          <w:color w:val="000000"/>
        </w:rPr>
        <w:t xml:space="preserve">aior </w:t>
      </w:r>
      <w:r w:rsidR="004E45DC">
        <w:rPr>
          <w:rFonts w:cs="Univers LT Std 55"/>
          <w:color w:val="000000"/>
        </w:rPr>
        <w:t>participação</w:t>
      </w:r>
      <w:r w:rsidR="00D664A0">
        <w:rPr>
          <w:rFonts w:cs="Univers LT Std 55"/>
          <w:color w:val="000000"/>
        </w:rPr>
        <w:t xml:space="preserve"> percentual</w:t>
      </w:r>
      <w:r w:rsidR="008852B0">
        <w:rPr>
          <w:rFonts w:cs="Univers LT Std 55"/>
          <w:color w:val="000000"/>
        </w:rPr>
        <w:t xml:space="preserve"> do</w:t>
      </w:r>
      <w:r w:rsidR="009866B8">
        <w:rPr>
          <w:rFonts w:cs="Univers LT Std 55"/>
          <w:color w:val="000000"/>
        </w:rPr>
        <w:t xml:space="preserve">s dispêndios em P&amp;D interno das </w:t>
      </w:r>
      <w:r w:rsidR="00AA5FF9">
        <w:rPr>
          <w:rFonts w:cs="Univers LT Std 55"/>
          <w:color w:val="000000"/>
        </w:rPr>
        <w:t xml:space="preserve">empresas inovadoras da Indústria </w:t>
      </w:r>
      <w:r w:rsidR="005F050B">
        <w:rPr>
          <w:rFonts w:cs="Univers LT Std 55"/>
          <w:color w:val="000000"/>
        </w:rPr>
        <w:t>concentrou-se na faixa</w:t>
      </w:r>
      <w:r w:rsidR="009B0349">
        <w:rPr>
          <w:rFonts w:cs="Univers LT Std 55"/>
          <w:color w:val="000000"/>
        </w:rPr>
        <w:t xml:space="preserve"> de empresas</w:t>
      </w:r>
      <w:r w:rsidR="00CB53E4">
        <w:rPr>
          <w:rFonts w:cs="Univers LT Std 55"/>
          <w:color w:val="000000"/>
        </w:rPr>
        <w:t xml:space="preserve"> com</w:t>
      </w:r>
      <w:r w:rsidR="005F050B">
        <w:rPr>
          <w:rFonts w:cs="Univers LT Std 55"/>
          <w:color w:val="000000"/>
        </w:rPr>
        <w:t xml:space="preserve"> 500 ou mais pessoas ocupa</w:t>
      </w:r>
      <w:r w:rsidR="00575BB2">
        <w:rPr>
          <w:rFonts w:cs="Univers LT Std 55"/>
          <w:color w:val="000000"/>
        </w:rPr>
        <w:t>das</w:t>
      </w:r>
      <w:r w:rsidR="00CB53E4">
        <w:rPr>
          <w:rFonts w:cs="Univers LT Std 55"/>
          <w:color w:val="000000"/>
        </w:rPr>
        <w:t>. Observou-se</w:t>
      </w:r>
      <w:r w:rsidR="00750D81">
        <w:rPr>
          <w:rFonts w:cs="Univers LT Std 55"/>
          <w:color w:val="000000"/>
        </w:rPr>
        <w:t>, inclusive</w:t>
      </w:r>
      <w:r w:rsidR="00CB53E4">
        <w:rPr>
          <w:rFonts w:cs="Univers LT Std 55"/>
          <w:color w:val="000000"/>
        </w:rPr>
        <w:t>,</w:t>
      </w:r>
      <w:r w:rsidR="00750D81">
        <w:rPr>
          <w:rFonts w:cs="Univers LT Std 55"/>
          <w:color w:val="000000"/>
        </w:rPr>
        <w:t xml:space="preserve"> um aumento </w:t>
      </w:r>
      <w:r w:rsidR="00E13952">
        <w:rPr>
          <w:rFonts w:cs="Univers LT Std 55"/>
          <w:color w:val="000000"/>
        </w:rPr>
        <w:t xml:space="preserve">relativo </w:t>
      </w:r>
      <w:r w:rsidR="00CB53E4">
        <w:rPr>
          <w:rFonts w:cs="Univers LT Std 55"/>
          <w:color w:val="000000"/>
        </w:rPr>
        <w:t>dessa participação</w:t>
      </w:r>
      <w:r w:rsidR="00750D81">
        <w:rPr>
          <w:rFonts w:cs="Univers LT Std 55"/>
          <w:color w:val="000000"/>
        </w:rPr>
        <w:t xml:space="preserve"> em relação a 2023, passando de </w:t>
      </w:r>
      <w:r w:rsidR="003B04EE">
        <w:rPr>
          <w:rFonts w:cs="Univers LT Std 55"/>
          <w:color w:val="000000"/>
        </w:rPr>
        <w:t xml:space="preserve">84,6% para </w:t>
      </w:r>
      <w:r w:rsidR="00131600">
        <w:rPr>
          <w:rFonts w:cs="Univers LT Std 55"/>
          <w:color w:val="000000"/>
        </w:rPr>
        <w:t>87</w:t>
      </w:r>
      <w:r w:rsidR="00952BCC">
        <w:rPr>
          <w:rFonts w:cs="Univers LT Std 55"/>
          <w:color w:val="000000"/>
        </w:rPr>
        <w:t>,4% em 2024</w:t>
      </w:r>
      <w:r w:rsidR="00E13952">
        <w:rPr>
          <w:rFonts w:cs="Univers LT Std 55"/>
          <w:color w:val="000000"/>
        </w:rPr>
        <w:t xml:space="preserve"> (Gráfico 12).</w:t>
      </w:r>
      <w:r w:rsidR="00844205">
        <w:rPr>
          <w:rFonts w:cs="Univers LT Std 55"/>
          <w:color w:val="000000"/>
        </w:rPr>
        <w:t xml:space="preserve"> </w:t>
      </w:r>
      <w:r w:rsidR="009B0E64">
        <w:rPr>
          <w:rFonts w:cs="Univers LT Std 55"/>
          <w:color w:val="000000"/>
        </w:rPr>
        <w:t>De forma semelhante</w:t>
      </w:r>
      <w:r w:rsidR="006E30C5">
        <w:rPr>
          <w:rFonts w:cs="Univers LT Std 55"/>
          <w:color w:val="000000"/>
        </w:rPr>
        <w:t xml:space="preserve">, as empresas </w:t>
      </w:r>
      <w:r w:rsidR="009B0E64">
        <w:rPr>
          <w:rFonts w:cs="Univers LT Std 55"/>
          <w:color w:val="000000"/>
        </w:rPr>
        <w:t>com</w:t>
      </w:r>
      <w:r w:rsidR="006E30C5">
        <w:rPr>
          <w:rFonts w:cs="Univers LT Std 55"/>
          <w:color w:val="000000"/>
        </w:rPr>
        <w:t xml:space="preserve"> </w:t>
      </w:r>
      <w:r w:rsidR="0047744A">
        <w:rPr>
          <w:rFonts w:cs="Univers LT Std 55"/>
          <w:color w:val="000000"/>
        </w:rPr>
        <w:t xml:space="preserve">250 a 499 pessoas ocupadas também </w:t>
      </w:r>
      <w:r w:rsidR="009B0E64">
        <w:rPr>
          <w:rFonts w:cs="Univers LT Std 55"/>
          <w:color w:val="000000"/>
        </w:rPr>
        <w:t>registraram</w:t>
      </w:r>
      <w:r w:rsidR="001D2CE9">
        <w:rPr>
          <w:rFonts w:cs="Univers LT Std 55"/>
          <w:color w:val="000000"/>
        </w:rPr>
        <w:t xml:space="preserve"> um</w:t>
      </w:r>
      <w:r w:rsidR="0047744A">
        <w:rPr>
          <w:rFonts w:cs="Univers LT Std 55"/>
          <w:color w:val="000000"/>
        </w:rPr>
        <w:t xml:space="preserve"> aumento </w:t>
      </w:r>
      <w:r w:rsidR="00264D07">
        <w:rPr>
          <w:rFonts w:cs="Univers LT Std 55"/>
          <w:color w:val="000000"/>
        </w:rPr>
        <w:t>no percentual de investimentos em P&amp;D</w:t>
      </w:r>
      <w:r w:rsidR="0013092D">
        <w:rPr>
          <w:rFonts w:cs="Univers LT Std 55"/>
          <w:color w:val="000000"/>
        </w:rPr>
        <w:t>,</w:t>
      </w:r>
      <w:r w:rsidR="00151A35">
        <w:rPr>
          <w:rFonts w:cs="Univers LT Std 55"/>
          <w:color w:val="000000"/>
        </w:rPr>
        <w:t xml:space="preserve"> de</w:t>
      </w:r>
      <w:r w:rsidR="0013092D">
        <w:rPr>
          <w:rFonts w:cs="Univers LT Std 55"/>
          <w:color w:val="000000"/>
        </w:rPr>
        <w:t xml:space="preserve"> 7,5% </w:t>
      </w:r>
      <w:r w:rsidR="00151A35">
        <w:rPr>
          <w:rFonts w:cs="Univers LT Std 55"/>
          <w:color w:val="000000"/>
        </w:rPr>
        <w:t xml:space="preserve">para </w:t>
      </w:r>
      <w:r w:rsidR="00105860">
        <w:rPr>
          <w:rFonts w:cs="Univers LT Std 55"/>
          <w:color w:val="000000"/>
        </w:rPr>
        <w:t>7</w:t>
      </w:r>
      <w:r w:rsidR="00151A35">
        <w:rPr>
          <w:rFonts w:cs="Univers LT Std 55"/>
          <w:color w:val="000000"/>
        </w:rPr>
        <w:t>,</w:t>
      </w:r>
      <w:r w:rsidR="00105860">
        <w:rPr>
          <w:rFonts w:cs="Univers LT Std 55"/>
          <w:color w:val="000000"/>
        </w:rPr>
        <w:t>8</w:t>
      </w:r>
      <w:r w:rsidR="00151A35">
        <w:rPr>
          <w:rFonts w:cs="Univers LT Std 55"/>
          <w:color w:val="000000"/>
        </w:rPr>
        <w:t xml:space="preserve">% </w:t>
      </w:r>
      <w:r w:rsidR="009E65EC">
        <w:rPr>
          <w:rFonts w:cs="Univers LT Std 55"/>
          <w:color w:val="000000"/>
        </w:rPr>
        <w:t xml:space="preserve">entre 2023 e 2024, ainda que </w:t>
      </w:r>
      <w:r w:rsidR="00851A06">
        <w:rPr>
          <w:rFonts w:cs="Univers LT Std 55"/>
          <w:color w:val="000000"/>
        </w:rPr>
        <w:t>tenha sido observad</w:t>
      </w:r>
      <w:r w:rsidR="001D2CE9">
        <w:rPr>
          <w:rFonts w:cs="Univers LT Std 55"/>
          <w:color w:val="000000"/>
        </w:rPr>
        <w:t>a uma</w:t>
      </w:r>
      <w:r w:rsidR="00851A06">
        <w:rPr>
          <w:rFonts w:cs="Univers LT Std 55"/>
          <w:color w:val="000000"/>
        </w:rPr>
        <w:t xml:space="preserve"> </w:t>
      </w:r>
      <w:r w:rsidR="00A73127">
        <w:rPr>
          <w:rFonts w:cs="Univers LT Std 55"/>
          <w:color w:val="000000"/>
        </w:rPr>
        <w:t>redução</w:t>
      </w:r>
      <w:r w:rsidR="00851A06">
        <w:rPr>
          <w:rFonts w:cs="Univers LT Std 55"/>
          <w:color w:val="000000"/>
        </w:rPr>
        <w:t xml:space="preserve"> n</w:t>
      </w:r>
      <w:r w:rsidR="009F35CA">
        <w:rPr>
          <w:rFonts w:cs="Univers LT Std 55"/>
          <w:color w:val="000000"/>
        </w:rPr>
        <w:t>a proporção de</w:t>
      </w:r>
      <w:r w:rsidR="009E65EC">
        <w:rPr>
          <w:rFonts w:cs="Univers LT Std 55"/>
          <w:color w:val="000000"/>
        </w:rPr>
        <w:t xml:space="preserve"> empresas</w:t>
      </w:r>
      <w:r w:rsidR="00851A06">
        <w:rPr>
          <w:rFonts w:cs="Univers LT Std 55"/>
          <w:color w:val="000000"/>
        </w:rPr>
        <w:t xml:space="preserve"> de</w:t>
      </w:r>
      <w:r w:rsidR="00CD589E">
        <w:rPr>
          <w:rFonts w:cs="Univers LT Std 55"/>
          <w:color w:val="000000"/>
        </w:rPr>
        <w:t>ssa faixa que realizaram dispêndios em P&amp;D</w:t>
      </w:r>
      <w:r w:rsidR="0055580F">
        <w:rPr>
          <w:rFonts w:cs="Univers LT Std 55"/>
          <w:color w:val="000000"/>
        </w:rPr>
        <w:t xml:space="preserve">, como </w:t>
      </w:r>
      <w:r w:rsidR="007A6C56">
        <w:rPr>
          <w:rFonts w:cs="Univers LT Std 55"/>
          <w:color w:val="000000"/>
        </w:rPr>
        <w:t>ilustr</w:t>
      </w:r>
      <w:r w:rsidR="009F588A">
        <w:rPr>
          <w:rFonts w:cs="Univers LT Std 55"/>
          <w:color w:val="000000"/>
        </w:rPr>
        <w:t>ou</w:t>
      </w:r>
      <w:r w:rsidR="007A6C56">
        <w:rPr>
          <w:rFonts w:cs="Univers LT Std 55"/>
          <w:color w:val="000000"/>
        </w:rPr>
        <w:t xml:space="preserve"> o</w:t>
      </w:r>
      <w:r w:rsidR="003427EE">
        <w:rPr>
          <w:rFonts w:cs="Univers LT Std 55"/>
          <w:color w:val="000000"/>
        </w:rPr>
        <w:t xml:space="preserve"> Gráfico 10</w:t>
      </w:r>
      <w:r w:rsidR="00CD589E">
        <w:rPr>
          <w:rFonts w:cs="Univers LT Std 55"/>
          <w:color w:val="000000"/>
        </w:rPr>
        <w:t xml:space="preserve">. </w:t>
      </w:r>
      <w:r w:rsidR="007F0276">
        <w:rPr>
          <w:rFonts w:cs="Univers LT Std 55"/>
          <w:color w:val="000000"/>
        </w:rPr>
        <w:t>Por fim,</w:t>
      </w:r>
      <w:r w:rsidR="001A5136">
        <w:rPr>
          <w:rFonts w:cs="Univers LT Std 55"/>
          <w:color w:val="000000"/>
        </w:rPr>
        <w:t xml:space="preserve"> a distribuição dos investimentos em P&amp;D </w:t>
      </w:r>
      <w:r w:rsidR="00A73127">
        <w:rPr>
          <w:rFonts w:cs="Univers LT Std 55"/>
          <w:color w:val="000000"/>
        </w:rPr>
        <w:t xml:space="preserve">entre </w:t>
      </w:r>
      <w:r w:rsidR="007F0276">
        <w:rPr>
          <w:rFonts w:cs="Univers LT Std 55"/>
          <w:color w:val="000000"/>
        </w:rPr>
        <w:t xml:space="preserve">as </w:t>
      </w:r>
      <w:r w:rsidR="00E701A1">
        <w:rPr>
          <w:rFonts w:cs="Univers LT Std 55"/>
          <w:color w:val="000000"/>
        </w:rPr>
        <w:t>empresas com</w:t>
      </w:r>
      <w:r w:rsidR="003878BC">
        <w:rPr>
          <w:rFonts w:cs="Univers LT Std 55"/>
          <w:color w:val="000000"/>
        </w:rPr>
        <w:t xml:space="preserve"> </w:t>
      </w:r>
      <w:r w:rsidR="003878BC" w:rsidRPr="007D3C33">
        <w:rPr>
          <w:rFonts w:cs="Univers LT Std 55"/>
          <w:color w:val="000000"/>
        </w:rPr>
        <w:t>100 a 249 pessoas ocupadas</w:t>
      </w:r>
      <w:r w:rsidR="001A5136">
        <w:rPr>
          <w:rFonts w:cs="Univers LT Std 55"/>
          <w:color w:val="000000"/>
        </w:rPr>
        <w:t xml:space="preserve"> seguiu a mesma </w:t>
      </w:r>
      <w:r w:rsidR="003F249E">
        <w:rPr>
          <w:rFonts w:cs="Univers LT Std 55"/>
          <w:color w:val="000000"/>
        </w:rPr>
        <w:t>tendência</w:t>
      </w:r>
      <w:r w:rsidR="001A5136">
        <w:rPr>
          <w:rFonts w:cs="Univers LT Std 55"/>
          <w:color w:val="000000"/>
        </w:rPr>
        <w:t xml:space="preserve"> </w:t>
      </w:r>
      <w:r w:rsidR="00274D44">
        <w:rPr>
          <w:rFonts w:cs="Univers LT Std 55"/>
          <w:color w:val="000000"/>
        </w:rPr>
        <w:t>verificada</w:t>
      </w:r>
      <w:r w:rsidR="00AD0566">
        <w:rPr>
          <w:rFonts w:cs="Univers LT Std 55"/>
          <w:color w:val="000000"/>
        </w:rPr>
        <w:t xml:space="preserve"> na</w:t>
      </w:r>
      <w:r w:rsidR="001A5136">
        <w:rPr>
          <w:rFonts w:cs="Univers LT Std 55"/>
          <w:color w:val="000000"/>
        </w:rPr>
        <w:t xml:space="preserve"> </w:t>
      </w:r>
      <w:r w:rsidR="001A5136" w:rsidRPr="007D3C33">
        <w:rPr>
          <w:rFonts w:cs="Univers LT Std 55"/>
          <w:color w:val="000000"/>
        </w:rPr>
        <w:t>proporção de empresas que realizaram dispêndios em P&amp;D</w:t>
      </w:r>
      <w:r w:rsidR="0063787C">
        <w:rPr>
          <w:rFonts w:cs="Univers LT Std 55"/>
          <w:color w:val="000000"/>
        </w:rPr>
        <w:t>,</w:t>
      </w:r>
      <w:r w:rsidR="00AA04C8">
        <w:rPr>
          <w:rFonts w:cs="Univers LT Std 55"/>
          <w:color w:val="000000"/>
        </w:rPr>
        <w:t xml:space="preserve"> com queda</w:t>
      </w:r>
      <w:r w:rsidR="0063787C">
        <w:rPr>
          <w:rFonts w:cs="Univers LT Std 55"/>
          <w:color w:val="000000"/>
        </w:rPr>
        <w:t xml:space="preserve"> de 7,9% para </w:t>
      </w:r>
      <w:r w:rsidR="005F0FFF">
        <w:rPr>
          <w:rFonts w:cs="Univers LT Std 55"/>
          <w:color w:val="000000"/>
        </w:rPr>
        <w:t>4</w:t>
      </w:r>
      <w:r w:rsidR="0063787C">
        <w:rPr>
          <w:rFonts w:cs="Univers LT Std 55"/>
          <w:color w:val="000000"/>
        </w:rPr>
        <w:t>,</w:t>
      </w:r>
      <w:r w:rsidR="005F0FFF">
        <w:rPr>
          <w:rFonts w:cs="Univers LT Std 55"/>
          <w:color w:val="000000"/>
        </w:rPr>
        <w:t>8</w:t>
      </w:r>
      <w:r w:rsidR="0063787C">
        <w:rPr>
          <w:rFonts w:cs="Univers LT Std 55"/>
          <w:color w:val="000000"/>
        </w:rPr>
        <w:t xml:space="preserve">% </w:t>
      </w:r>
      <w:r w:rsidR="00AA04C8">
        <w:rPr>
          <w:rFonts w:cs="Univers LT Std 55"/>
          <w:color w:val="000000"/>
        </w:rPr>
        <w:t>no período.</w:t>
      </w:r>
    </w:p>
    <w:p w14:paraId="4E8BF9D7" w14:textId="77777777" w:rsidR="00250762" w:rsidRDefault="00250762" w:rsidP="007D3C33">
      <w:pPr>
        <w:tabs>
          <w:tab w:val="left" w:pos="0"/>
        </w:tabs>
        <w:spacing w:after="120" w:line="324" w:lineRule="auto"/>
        <w:ind w:firstLine="567"/>
        <w:jc w:val="both"/>
        <w:textAlignment w:val="center"/>
        <w:rPr>
          <w:rFonts w:cs="Univers LT Std 55"/>
          <w:color w:val="000000"/>
        </w:rPr>
      </w:pPr>
    </w:p>
    <w:p w14:paraId="784FBB5D" w14:textId="77777777" w:rsidR="00250762" w:rsidRDefault="00250762" w:rsidP="007D3C33">
      <w:pPr>
        <w:tabs>
          <w:tab w:val="left" w:pos="0"/>
        </w:tabs>
        <w:spacing w:after="120" w:line="324" w:lineRule="auto"/>
        <w:ind w:firstLine="567"/>
        <w:jc w:val="both"/>
        <w:textAlignment w:val="center"/>
        <w:rPr>
          <w:rFonts w:cs="Univers LT Std 55"/>
          <w:color w:val="000000"/>
        </w:rPr>
      </w:pPr>
    </w:p>
    <w:p w14:paraId="49B73D55" w14:textId="77777777" w:rsidR="00250762" w:rsidRDefault="00250762" w:rsidP="007D3C33">
      <w:pPr>
        <w:tabs>
          <w:tab w:val="left" w:pos="0"/>
        </w:tabs>
        <w:spacing w:after="120" w:line="324" w:lineRule="auto"/>
        <w:ind w:firstLine="567"/>
        <w:jc w:val="both"/>
        <w:textAlignment w:val="center"/>
        <w:rPr>
          <w:rFonts w:cs="Univers LT Std 55"/>
          <w:color w:val="000000"/>
        </w:rPr>
      </w:pPr>
    </w:p>
    <w:p w14:paraId="6C889D0A" w14:textId="77777777" w:rsidR="00250762" w:rsidRDefault="00250762" w:rsidP="007D3C33">
      <w:pPr>
        <w:tabs>
          <w:tab w:val="left" w:pos="0"/>
        </w:tabs>
        <w:spacing w:after="120" w:line="324" w:lineRule="auto"/>
        <w:ind w:firstLine="567"/>
        <w:jc w:val="both"/>
        <w:textAlignment w:val="center"/>
        <w:rPr>
          <w:rFonts w:cs="Univers LT Std 55"/>
          <w:color w:val="000000"/>
        </w:rPr>
      </w:pPr>
    </w:p>
    <w:p w14:paraId="2FD4AFDE" w14:textId="153BD9CD" w:rsidR="007D3C33" w:rsidRPr="007D3C33" w:rsidRDefault="007D3C33" w:rsidP="007D3C33">
      <w:pPr>
        <w:spacing w:before="240" w:after="120" w:line="324" w:lineRule="auto"/>
        <w:jc w:val="both"/>
        <w:textAlignment w:val="center"/>
        <w:rPr>
          <w:rFonts w:cs="Univers LT Std 55"/>
          <w:b/>
          <w:bCs/>
          <w:color w:val="000000"/>
        </w:rPr>
      </w:pPr>
      <w:r w:rsidRPr="00BB2697">
        <w:rPr>
          <w:rFonts w:cs="Univers LT Std 55"/>
          <w:b/>
          <w:color w:val="000000" w:themeColor="text1"/>
        </w:rPr>
        <w:lastRenderedPageBreak/>
        <w:t>Gráfico 12</w:t>
      </w:r>
      <w:r w:rsidRPr="712DB7C8">
        <w:rPr>
          <w:rFonts w:cs="Univers LT Std 55"/>
          <w:b/>
          <w:color w:val="000000" w:themeColor="text1"/>
        </w:rPr>
        <w:t xml:space="preserve"> – Distribuição dos dispêndios em Pesquisa e desenvolvimento (P&amp;D) interno das empresas inovadoras da Indústria, segundo faixa de pessoal ocupado – Brasil </w:t>
      </w:r>
      <w:r w:rsidR="00BB2697">
        <w:rPr>
          <w:rFonts w:cs="Univers LT Std 55"/>
          <w:b/>
          <w:color w:val="000000" w:themeColor="text1"/>
        </w:rPr>
        <w:t>–</w:t>
      </w:r>
      <w:r w:rsidRPr="712DB7C8">
        <w:rPr>
          <w:rFonts w:cs="Univers LT Std 55"/>
          <w:b/>
          <w:color w:val="000000" w:themeColor="text1"/>
        </w:rPr>
        <w:t xml:space="preserve"> 2023</w:t>
      </w:r>
      <w:r w:rsidR="00025799">
        <w:rPr>
          <w:rFonts w:cs="Univers LT Std 55"/>
          <w:b/>
          <w:color w:val="000000" w:themeColor="text1"/>
        </w:rPr>
        <w:t>/2024</w:t>
      </w:r>
      <w:r w:rsidRPr="712DB7C8">
        <w:rPr>
          <w:rFonts w:cs="Univers LT Std 55"/>
          <w:b/>
          <w:color w:val="000000" w:themeColor="text1"/>
        </w:rPr>
        <w:t xml:space="preserve"> </w:t>
      </w:r>
      <w:r w:rsidRPr="00EF565D">
        <w:rPr>
          <w:rFonts w:cs="Univers LT Std 55"/>
          <w:b/>
          <w:color w:val="000000" w:themeColor="text1"/>
        </w:rPr>
        <w:t>(</w:t>
      </w:r>
      <w:r w:rsidR="00EF565D" w:rsidRPr="00EF565D">
        <w:rPr>
          <w:rFonts w:cs="Univers LT Std 55"/>
          <w:b/>
          <w:color w:val="000000" w:themeColor="text1"/>
        </w:rPr>
        <w:t>%</w:t>
      </w:r>
      <w:r w:rsidRPr="00EF565D">
        <w:rPr>
          <w:rFonts w:cs="Univers LT Std 55"/>
          <w:b/>
          <w:color w:val="000000" w:themeColor="text1"/>
        </w:rPr>
        <w:t>)</w:t>
      </w:r>
    </w:p>
    <w:p w14:paraId="0D6B9C83" w14:textId="409815B4" w:rsidR="007D3C33" w:rsidRPr="007D3C33" w:rsidRDefault="00AC0F00" w:rsidP="00AC0F00">
      <w:pPr>
        <w:spacing w:before="240" w:after="120" w:line="324" w:lineRule="auto"/>
        <w:jc w:val="center"/>
        <w:textAlignment w:val="center"/>
        <w:rPr>
          <w:rFonts w:cs="Univers LT Std 55"/>
          <w:b/>
          <w:bCs/>
          <w:color w:val="000000"/>
        </w:rPr>
      </w:pPr>
      <w:r w:rsidRPr="007D3C33">
        <w:rPr>
          <w:rFonts w:cs="Univers LT Std 55"/>
          <w:noProof/>
          <w:color w:val="000000"/>
          <w:sz w:val="24"/>
          <w:szCs w:val="24"/>
        </w:rPr>
        <w:drawing>
          <wp:inline distT="0" distB="0" distL="0" distR="0" wp14:anchorId="50907099" wp14:editId="721C3E40">
            <wp:extent cx="2524125" cy="2797175"/>
            <wp:effectExtent l="0" t="0" r="9525" b="3175"/>
            <wp:docPr id="1136267744" name="Gráfico 1">
              <a:extLst xmlns:a="http://schemas.openxmlformats.org/drawingml/2006/main">
                <a:ext uri="{FF2B5EF4-FFF2-40B4-BE49-F238E27FC236}">
                  <a16:creationId xmlns:a16="http://schemas.microsoft.com/office/drawing/2014/main" id="{15542051-6AB2-781D-F94C-89211B3B593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r w:rsidR="00C92557" w:rsidRPr="00C92557">
        <w:rPr>
          <w:noProof/>
        </w:rPr>
        <w:t xml:space="preserve"> </w:t>
      </w:r>
      <w:r w:rsidR="00C92557">
        <w:rPr>
          <w:noProof/>
        </w:rPr>
        <w:drawing>
          <wp:inline distT="0" distB="0" distL="0" distR="0" wp14:anchorId="510923F2" wp14:editId="1C54CCF7">
            <wp:extent cx="2352675" cy="2790825"/>
            <wp:effectExtent l="0" t="0" r="9525" b="9525"/>
            <wp:docPr id="133520967" name="Gráfico 1">
              <a:extLst xmlns:a="http://schemas.openxmlformats.org/drawingml/2006/main">
                <a:ext uri="{FF2B5EF4-FFF2-40B4-BE49-F238E27FC236}">
                  <a16:creationId xmlns:a16="http://schemas.microsoft.com/office/drawing/2014/main" id="{ABB469DC-54D1-4805-99BC-8FC456AA0E4B}"/>
                </a:ext>
                <a:ext uri="{147F2762-F138-4A5C-976F-8EAC2B608ADB}">
                  <a16:predDERef xmlns:a16="http://schemas.microsoft.com/office/drawing/2014/main" pred="{120E5820-9EEB-4241-A0F9-EE47D68F9F6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14:paraId="745FFE4A" w14:textId="362FAB73" w:rsidR="007D3C33" w:rsidRPr="007D3C33" w:rsidRDefault="007D3C33" w:rsidP="007D3C33">
      <w:pPr>
        <w:spacing w:after="120" w:line="324" w:lineRule="auto"/>
        <w:jc w:val="both"/>
        <w:textAlignment w:val="center"/>
        <w:rPr>
          <w:rFonts w:cs="Univers LT Std 55"/>
          <w:noProof/>
          <w:color w:val="000000"/>
          <w:sz w:val="16"/>
          <w:szCs w:val="16"/>
        </w:rPr>
      </w:pPr>
      <w:r w:rsidRPr="007D3C33">
        <w:rPr>
          <w:rFonts w:cs="Univers LT Std 55"/>
          <w:noProof/>
          <w:color w:val="000000"/>
          <w:sz w:val="16"/>
          <w:szCs w:val="16"/>
        </w:rPr>
        <w:t>Fonte: IBGE, Diretoria de Pesquisas, Coordenação de Estatísticas Estruturais e Temáticas em Empresas, Pesquisa de Inovação Semestral 202</w:t>
      </w:r>
      <w:r w:rsidR="00AC0F00">
        <w:rPr>
          <w:rFonts w:cs="Univers LT Std 55"/>
          <w:noProof/>
          <w:color w:val="000000"/>
          <w:sz w:val="16"/>
          <w:szCs w:val="16"/>
        </w:rPr>
        <w:t>4</w:t>
      </w:r>
      <w:r w:rsidRPr="007D3C33">
        <w:rPr>
          <w:rFonts w:cs="Univers LT Std 55"/>
          <w:noProof/>
          <w:color w:val="000000"/>
          <w:sz w:val="16"/>
          <w:szCs w:val="16"/>
        </w:rPr>
        <w:t>.</w:t>
      </w:r>
    </w:p>
    <w:p w14:paraId="21AB5FA3" w14:textId="77777777" w:rsidR="007D3C33" w:rsidRPr="007D3C33" w:rsidRDefault="007D3C33" w:rsidP="007D3C33">
      <w:pPr>
        <w:spacing w:after="120" w:line="324" w:lineRule="auto"/>
        <w:ind w:firstLine="567"/>
        <w:jc w:val="both"/>
        <w:textAlignment w:val="center"/>
        <w:rPr>
          <w:rFonts w:cs="Univers LT Std 55"/>
          <w:color w:val="000000"/>
        </w:rPr>
      </w:pPr>
    </w:p>
    <w:p w14:paraId="4680A258" w14:textId="4BA985E3" w:rsidR="007D3C33" w:rsidRDefault="007D3C33" w:rsidP="007D3C33">
      <w:pPr>
        <w:spacing w:after="120" w:line="324" w:lineRule="auto"/>
        <w:ind w:firstLine="567"/>
        <w:jc w:val="both"/>
        <w:textAlignment w:val="center"/>
        <w:rPr>
          <w:rFonts w:cs="Univers LT Std 55"/>
          <w:color w:val="000000"/>
        </w:rPr>
      </w:pPr>
      <w:r w:rsidRPr="007D3C33">
        <w:rPr>
          <w:rFonts w:cs="Univers LT Std 55"/>
          <w:color w:val="000000"/>
        </w:rPr>
        <w:t xml:space="preserve">Em relação à distribuição </w:t>
      </w:r>
      <w:r w:rsidRPr="00D8468D">
        <w:rPr>
          <w:rFonts w:cs="Univers LT Std 55"/>
          <w:color w:val="000000"/>
        </w:rPr>
        <w:t xml:space="preserve">dos investimentos em atividades internas de P&amp;D, destacam-se a participação das empresas de </w:t>
      </w:r>
      <w:r w:rsidR="00E701A1" w:rsidRPr="00D8468D">
        <w:rPr>
          <w:rFonts w:cs="Univers LT Std 55"/>
          <w:i/>
          <w:iCs/>
          <w:color w:val="000000"/>
        </w:rPr>
        <w:t>Indústrias extrativas</w:t>
      </w:r>
      <w:r w:rsidR="00E701A1" w:rsidRPr="00D8468D">
        <w:rPr>
          <w:rFonts w:cs="Univers LT Std 55"/>
          <w:color w:val="000000"/>
        </w:rPr>
        <w:t xml:space="preserve"> (14,6%), </w:t>
      </w:r>
      <w:r w:rsidRPr="00D8468D">
        <w:rPr>
          <w:rFonts w:cs="Univers LT Std 55"/>
          <w:i/>
          <w:iCs/>
          <w:color w:val="000000"/>
        </w:rPr>
        <w:t>Fabricação de veículos automotores, reboques e carrocerias</w:t>
      </w:r>
      <w:r w:rsidRPr="00D8468D">
        <w:rPr>
          <w:rFonts w:cs="Univers LT Std 55"/>
          <w:color w:val="000000"/>
        </w:rPr>
        <w:t xml:space="preserve"> (1</w:t>
      </w:r>
      <w:r w:rsidR="0002629E" w:rsidRPr="00D8468D">
        <w:rPr>
          <w:rFonts w:cs="Univers LT Std 55"/>
          <w:color w:val="000000"/>
        </w:rPr>
        <w:t>3</w:t>
      </w:r>
      <w:r w:rsidRPr="00D8468D">
        <w:rPr>
          <w:rFonts w:cs="Univers LT Std 55"/>
          <w:color w:val="000000"/>
        </w:rPr>
        <w:t>,</w:t>
      </w:r>
      <w:r w:rsidR="0002629E" w:rsidRPr="00D8468D">
        <w:rPr>
          <w:rFonts w:cs="Univers LT Std 55"/>
          <w:color w:val="000000"/>
        </w:rPr>
        <w:t>6</w:t>
      </w:r>
      <w:r w:rsidRPr="00D8468D">
        <w:rPr>
          <w:rFonts w:cs="Univers LT Std 55"/>
          <w:color w:val="000000"/>
        </w:rPr>
        <w:t xml:space="preserve">%), </w:t>
      </w:r>
      <w:r w:rsidRPr="00D8468D">
        <w:rPr>
          <w:rFonts w:cs="Univers LT Std 55"/>
          <w:i/>
          <w:iCs/>
          <w:color w:val="000000"/>
        </w:rPr>
        <w:t>Fabricação</w:t>
      </w:r>
      <w:r w:rsidRPr="007D3C33">
        <w:rPr>
          <w:rFonts w:cs="Univers LT Std 55"/>
          <w:i/>
          <w:iCs/>
          <w:color w:val="000000"/>
        </w:rPr>
        <w:t xml:space="preserve"> de produtos farmoquímicos e farmacêuticos</w:t>
      </w:r>
      <w:r w:rsidRPr="007D3C33">
        <w:rPr>
          <w:rFonts w:cs="Univers LT Std 55"/>
          <w:color w:val="000000"/>
        </w:rPr>
        <w:t xml:space="preserve"> (1</w:t>
      </w:r>
      <w:r w:rsidR="00045F31">
        <w:rPr>
          <w:rFonts w:cs="Univers LT Std 55"/>
          <w:color w:val="000000"/>
        </w:rPr>
        <w:t>2</w:t>
      </w:r>
      <w:r w:rsidRPr="007D3C33">
        <w:rPr>
          <w:rFonts w:cs="Univers LT Std 55"/>
          <w:color w:val="000000"/>
        </w:rPr>
        <w:t>,</w:t>
      </w:r>
      <w:r w:rsidR="00045F31">
        <w:rPr>
          <w:rFonts w:cs="Univers LT Std 55"/>
          <w:color w:val="000000"/>
        </w:rPr>
        <w:t>3</w:t>
      </w:r>
      <w:r w:rsidRPr="007D3C33">
        <w:rPr>
          <w:rFonts w:cs="Univers LT Std 55"/>
          <w:color w:val="000000"/>
        </w:rPr>
        <w:t>%),</w:t>
      </w:r>
      <w:r w:rsidRPr="007D3C33">
        <w:rPr>
          <w:rFonts w:cs="Univers LT Std 55"/>
          <w:i/>
          <w:iCs/>
          <w:color w:val="000000"/>
        </w:rPr>
        <w:t xml:space="preserve"> Fabricação de coque, de produtos derivados do petróleo e de biocombustíveis</w:t>
      </w:r>
      <w:r w:rsidRPr="007D3C33">
        <w:rPr>
          <w:rFonts w:cs="Univers LT Std 55"/>
          <w:color w:val="000000"/>
        </w:rPr>
        <w:t xml:space="preserve"> (1</w:t>
      </w:r>
      <w:r w:rsidR="009A56DD">
        <w:rPr>
          <w:rFonts w:cs="Univers LT Std 55"/>
          <w:color w:val="000000"/>
        </w:rPr>
        <w:t>1</w:t>
      </w:r>
      <w:r w:rsidRPr="007D3C33">
        <w:rPr>
          <w:rFonts w:cs="Univers LT Std 55"/>
          <w:color w:val="000000"/>
        </w:rPr>
        <w:t>,</w:t>
      </w:r>
      <w:r w:rsidR="009A56DD">
        <w:rPr>
          <w:rFonts w:cs="Univers LT Std 55"/>
          <w:color w:val="000000"/>
        </w:rPr>
        <w:t>9</w:t>
      </w:r>
      <w:r w:rsidRPr="007D3C33">
        <w:rPr>
          <w:rFonts w:cs="Univers LT Std 55"/>
          <w:color w:val="000000"/>
        </w:rPr>
        <w:t>%)</w:t>
      </w:r>
      <w:r w:rsidR="001B6896">
        <w:rPr>
          <w:rFonts w:cs="Univers LT Std 55"/>
          <w:color w:val="000000"/>
        </w:rPr>
        <w:t xml:space="preserve"> e</w:t>
      </w:r>
      <w:r w:rsidR="00A1413F">
        <w:rPr>
          <w:rFonts w:cs="Univers LT Std 55"/>
          <w:color w:val="000000"/>
        </w:rPr>
        <w:t xml:space="preserve"> </w:t>
      </w:r>
      <w:r w:rsidR="00A1413F" w:rsidRPr="00F96F49">
        <w:rPr>
          <w:rFonts w:cs="Univers LT Std 55"/>
          <w:i/>
          <w:iCs/>
          <w:color w:val="000000"/>
        </w:rPr>
        <w:t>Fabricação de produtos alimentícios</w:t>
      </w:r>
      <w:r w:rsidR="00A1413F">
        <w:rPr>
          <w:rFonts w:cs="Univers LT Std 55"/>
          <w:color w:val="000000"/>
        </w:rPr>
        <w:t xml:space="preserve"> (</w:t>
      </w:r>
      <w:r w:rsidR="00F96F49">
        <w:rPr>
          <w:rFonts w:cs="Univers LT Std 55"/>
          <w:color w:val="000000"/>
        </w:rPr>
        <w:t>8,2%)</w:t>
      </w:r>
      <w:r w:rsidRPr="007D3C33">
        <w:rPr>
          <w:rFonts w:cs="Univers LT Std 55"/>
          <w:color w:val="000000"/>
        </w:rPr>
        <w:t>, que juntas representaram mais de 60% do total dos dispêndios em 202</w:t>
      </w:r>
      <w:r w:rsidR="00F96F49">
        <w:rPr>
          <w:rFonts w:cs="Univers LT Std 55"/>
          <w:color w:val="000000"/>
        </w:rPr>
        <w:t>4.</w:t>
      </w:r>
    </w:p>
    <w:p w14:paraId="5D51C53D" w14:textId="33C5D722" w:rsidR="00362751" w:rsidRPr="00F16244" w:rsidRDefault="008826E1" w:rsidP="007D3C33">
      <w:pPr>
        <w:spacing w:after="120" w:line="324" w:lineRule="auto"/>
        <w:ind w:firstLine="567"/>
        <w:jc w:val="both"/>
        <w:textAlignment w:val="center"/>
        <w:rPr>
          <w:rFonts w:cs="Univers LT Std 55"/>
          <w:color w:val="000000"/>
        </w:rPr>
      </w:pPr>
      <w:r w:rsidRPr="00F16244">
        <w:rPr>
          <w:rFonts w:cs="Univers LT Std 55"/>
          <w:color w:val="000000"/>
        </w:rPr>
        <w:t xml:space="preserve">O Gráfico 13 mostra que do total dos dispêndios em P&amp;D realizados em 2024, 86% foi financiado com recursos das próprias empresas, </w:t>
      </w:r>
      <w:r w:rsidR="00421073" w:rsidRPr="00F16244">
        <w:rPr>
          <w:rFonts w:cs="Univers LT Std 55"/>
          <w:color w:val="000000"/>
        </w:rPr>
        <w:t>8% foram</w:t>
      </w:r>
      <w:r w:rsidRPr="00F16244">
        <w:rPr>
          <w:rFonts w:cs="Univers LT Std 55"/>
          <w:color w:val="000000"/>
        </w:rPr>
        <w:t xml:space="preserve"> financiado</w:t>
      </w:r>
      <w:r w:rsidR="00421073" w:rsidRPr="00F16244">
        <w:rPr>
          <w:rFonts w:cs="Univers LT Std 55"/>
          <w:color w:val="000000"/>
        </w:rPr>
        <w:t>s</w:t>
      </w:r>
      <w:r w:rsidRPr="00F16244">
        <w:rPr>
          <w:rFonts w:cs="Univers LT Std 55"/>
          <w:color w:val="000000"/>
        </w:rPr>
        <w:t xml:space="preserve"> com recursos do setor público, 5% financiado por alguma instituição privada, ao passo que apenas 1% foi financiado com recursos provenientes do exterior. </w:t>
      </w:r>
    </w:p>
    <w:p w14:paraId="7944DDD1" w14:textId="54521604" w:rsidR="00421073" w:rsidRPr="00F16244" w:rsidRDefault="00421073" w:rsidP="007D3C33">
      <w:pPr>
        <w:spacing w:after="120" w:line="324" w:lineRule="auto"/>
        <w:ind w:firstLine="567"/>
        <w:jc w:val="both"/>
        <w:textAlignment w:val="center"/>
        <w:rPr>
          <w:rFonts w:cs="Univers LT Std 55"/>
          <w:color w:val="000000"/>
        </w:rPr>
      </w:pPr>
      <w:r w:rsidRPr="00F16244">
        <w:rPr>
          <w:rFonts w:cs="Univers LT Std 55"/>
          <w:color w:val="000000"/>
        </w:rPr>
        <w:t xml:space="preserve">Nos setores de </w:t>
      </w:r>
      <w:r w:rsidRPr="00F16244">
        <w:rPr>
          <w:rFonts w:cs="Univers LT Std 55"/>
          <w:i/>
          <w:iCs/>
          <w:color w:val="000000"/>
        </w:rPr>
        <w:t>Fabricação de bebidas</w:t>
      </w:r>
      <w:r w:rsidRPr="00F16244">
        <w:rPr>
          <w:rFonts w:cs="Univers LT Std 55"/>
          <w:color w:val="000000"/>
        </w:rPr>
        <w:t xml:space="preserve">, </w:t>
      </w:r>
      <w:r w:rsidRPr="00F16244">
        <w:rPr>
          <w:rFonts w:cs="Univers LT Std 55"/>
          <w:i/>
          <w:iCs/>
          <w:color w:val="000000"/>
        </w:rPr>
        <w:t>Fabricação de produtos do fumo</w:t>
      </w:r>
      <w:r w:rsidRPr="00F16244">
        <w:rPr>
          <w:rFonts w:cs="Univers LT Std 55"/>
          <w:color w:val="000000"/>
        </w:rPr>
        <w:t xml:space="preserve">, </w:t>
      </w:r>
      <w:r w:rsidRPr="00F16244">
        <w:rPr>
          <w:rFonts w:cs="Univers LT Std 55"/>
          <w:i/>
          <w:iCs/>
          <w:color w:val="000000"/>
        </w:rPr>
        <w:t>Fabricação de produtos de madeira</w:t>
      </w:r>
      <w:r w:rsidRPr="00F16244">
        <w:rPr>
          <w:rFonts w:cs="Univers LT Std 55"/>
          <w:color w:val="000000"/>
        </w:rPr>
        <w:t xml:space="preserve"> e </w:t>
      </w:r>
      <w:r w:rsidRPr="00F16244">
        <w:rPr>
          <w:rFonts w:cs="Univers LT Std 55"/>
          <w:i/>
          <w:iCs/>
          <w:color w:val="000000"/>
        </w:rPr>
        <w:t xml:space="preserve">Manutenção, reparação e instalação de máquinas e equipamentos, </w:t>
      </w:r>
      <w:r w:rsidRPr="00F16244">
        <w:rPr>
          <w:rFonts w:cs="Univers LT Std 55"/>
          <w:color w:val="000000"/>
        </w:rPr>
        <w:t xml:space="preserve">os investimentos em P&amp;D foram totalmente financiados com recursos das próprias empresas. </w:t>
      </w:r>
    </w:p>
    <w:p w14:paraId="28CC2441" w14:textId="7716277D" w:rsidR="00421073" w:rsidRPr="00F16244" w:rsidRDefault="00421073" w:rsidP="007D3C33">
      <w:pPr>
        <w:spacing w:after="120" w:line="324" w:lineRule="auto"/>
        <w:ind w:firstLine="567"/>
        <w:jc w:val="both"/>
        <w:textAlignment w:val="center"/>
        <w:rPr>
          <w:rFonts w:cs="Univers LT Std 55"/>
          <w:color w:val="000000"/>
        </w:rPr>
      </w:pPr>
      <w:r w:rsidRPr="00F16244">
        <w:rPr>
          <w:rFonts w:cs="Univers LT Std 55"/>
          <w:color w:val="000000"/>
        </w:rPr>
        <w:t xml:space="preserve">As empresas dos setores de </w:t>
      </w:r>
      <w:r w:rsidRPr="00F16244">
        <w:rPr>
          <w:rFonts w:cs="Univers LT Std 55"/>
          <w:i/>
          <w:iCs/>
          <w:color w:val="000000"/>
        </w:rPr>
        <w:t>Fabricação de celulose, papel e produtos de papel</w:t>
      </w:r>
      <w:r w:rsidRPr="00F16244">
        <w:rPr>
          <w:rFonts w:cs="Univers LT Std 55"/>
          <w:color w:val="000000"/>
        </w:rPr>
        <w:t xml:space="preserve">, </w:t>
      </w:r>
      <w:r w:rsidRPr="00F16244">
        <w:rPr>
          <w:rFonts w:cs="Univers LT Std 55"/>
          <w:i/>
          <w:iCs/>
          <w:color w:val="000000"/>
        </w:rPr>
        <w:t xml:space="preserve">Fabricação de outros equipamentos de transporte </w:t>
      </w:r>
      <w:r w:rsidRPr="00F16244">
        <w:rPr>
          <w:rFonts w:cs="Univers LT Std 55"/>
          <w:color w:val="000000"/>
        </w:rPr>
        <w:t>e</w:t>
      </w:r>
      <w:r w:rsidRPr="00F16244">
        <w:rPr>
          <w:rFonts w:cs="Univers LT Std 55"/>
          <w:i/>
          <w:iCs/>
          <w:color w:val="000000"/>
        </w:rPr>
        <w:t xml:space="preserve"> Metalurgia </w:t>
      </w:r>
      <w:r w:rsidRPr="00F16244">
        <w:rPr>
          <w:rFonts w:cs="Univers LT Std 55"/>
          <w:color w:val="000000"/>
        </w:rPr>
        <w:t>foram as que relativamente mais utilizaram financiamento público para suas atividades em P&amp;D, respectivamente, 25,6%, 23,5% e 23,4%.</w:t>
      </w:r>
    </w:p>
    <w:p w14:paraId="3AD7780E" w14:textId="0579A5A7" w:rsidR="0043633E" w:rsidRPr="00F16244" w:rsidRDefault="0043633E" w:rsidP="007D3C33">
      <w:pPr>
        <w:spacing w:after="120" w:line="324" w:lineRule="auto"/>
        <w:ind w:firstLine="567"/>
        <w:jc w:val="both"/>
        <w:textAlignment w:val="center"/>
        <w:rPr>
          <w:rFonts w:cs="Univers LT Std 55"/>
          <w:color w:val="000000"/>
        </w:rPr>
      </w:pPr>
      <w:r w:rsidRPr="00F16244">
        <w:rPr>
          <w:rFonts w:cs="Univers LT Std 55"/>
          <w:color w:val="000000"/>
        </w:rPr>
        <w:lastRenderedPageBreak/>
        <w:t xml:space="preserve">No caso do financiamento privado, as atividades cujas empresas mais utilizaram este tipo de financiamento foram: </w:t>
      </w:r>
      <w:r w:rsidRPr="00F16244">
        <w:rPr>
          <w:rFonts w:cs="Univers LT Std 55"/>
          <w:i/>
          <w:iCs/>
          <w:color w:val="000000"/>
        </w:rPr>
        <w:t>Confecção de artigos do vestuário e acessórios</w:t>
      </w:r>
      <w:r w:rsidRPr="00F16244">
        <w:rPr>
          <w:rFonts w:cs="Univers LT Std 55"/>
          <w:color w:val="000000"/>
        </w:rPr>
        <w:t xml:space="preserve"> (17%), </w:t>
      </w:r>
      <w:r w:rsidRPr="00F16244">
        <w:rPr>
          <w:rFonts w:cs="Univers LT Std 55"/>
          <w:i/>
          <w:iCs/>
          <w:color w:val="000000"/>
        </w:rPr>
        <w:t>Fabricação de produtos alimentícios</w:t>
      </w:r>
      <w:r w:rsidRPr="00F16244">
        <w:rPr>
          <w:rFonts w:cs="Univers LT Std 55"/>
          <w:color w:val="000000"/>
        </w:rPr>
        <w:t xml:space="preserve"> (13,1%), </w:t>
      </w:r>
      <w:r w:rsidRPr="00F16244">
        <w:rPr>
          <w:rFonts w:cs="Univers LT Std 55"/>
          <w:i/>
          <w:iCs/>
          <w:color w:val="000000"/>
        </w:rPr>
        <w:t>Fabricação de produtos farmoquímicos e farmacêuticos</w:t>
      </w:r>
      <w:r w:rsidRPr="00F16244">
        <w:rPr>
          <w:rFonts w:cs="Univers LT Std 55"/>
          <w:color w:val="000000"/>
        </w:rPr>
        <w:t xml:space="preserve"> (13,1%) e </w:t>
      </w:r>
      <w:r w:rsidRPr="00F16244">
        <w:rPr>
          <w:rFonts w:cs="Univers LT Std 55"/>
          <w:i/>
          <w:iCs/>
          <w:color w:val="000000"/>
        </w:rPr>
        <w:t>Indústrias extrativas</w:t>
      </w:r>
      <w:r w:rsidRPr="00F16244">
        <w:rPr>
          <w:rFonts w:cs="Univers LT Std 55"/>
          <w:color w:val="000000"/>
        </w:rPr>
        <w:t xml:space="preserve"> (12,8%).</w:t>
      </w:r>
    </w:p>
    <w:p w14:paraId="44CAB492" w14:textId="2CF418B3" w:rsidR="0043633E" w:rsidRDefault="0043633E" w:rsidP="007D3C33">
      <w:pPr>
        <w:spacing w:after="120" w:line="324" w:lineRule="auto"/>
        <w:ind w:firstLine="567"/>
        <w:jc w:val="both"/>
        <w:textAlignment w:val="center"/>
        <w:rPr>
          <w:rFonts w:cs="Univers LT Std 55"/>
          <w:color w:val="000000"/>
        </w:rPr>
      </w:pPr>
      <w:r w:rsidRPr="00F16244">
        <w:rPr>
          <w:rFonts w:cs="Univers LT Std 55"/>
          <w:color w:val="000000"/>
        </w:rPr>
        <w:t xml:space="preserve">Por fim, das empresas que receberam financiamentos provenientes do exterior, destacam-se as seguintes atividades: </w:t>
      </w:r>
      <w:r w:rsidRPr="00F16244">
        <w:rPr>
          <w:rFonts w:cs="Univers LT Std 55"/>
          <w:i/>
          <w:iCs/>
          <w:color w:val="000000"/>
        </w:rPr>
        <w:t xml:space="preserve">Fabricação de produtos de minerais não-metálicos </w:t>
      </w:r>
      <w:r w:rsidRPr="00F16244">
        <w:rPr>
          <w:rFonts w:cs="Univers LT Std 55"/>
          <w:color w:val="000000"/>
        </w:rPr>
        <w:t xml:space="preserve">(10,3%), </w:t>
      </w:r>
      <w:r w:rsidRPr="00F16244">
        <w:rPr>
          <w:rFonts w:cs="Univers LT Std 55"/>
          <w:i/>
          <w:iCs/>
          <w:color w:val="000000"/>
        </w:rPr>
        <w:t>Fabricação de artigos de borracha e plástico</w:t>
      </w:r>
      <w:r w:rsidRPr="00F16244">
        <w:rPr>
          <w:rFonts w:cs="Univers LT Std 55"/>
          <w:color w:val="000000"/>
        </w:rPr>
        <w:t xml:space="preserve"> (7,8%) e </w:t>
      </w:r>
      <w:r w:rsidRPr="00F16244">
        <w:rPr>
          <w:rFonts w:cs="Univers LT Std 55"/>
          <w:i/>
          <w:iCs/>
          <w:color w:val="000000"/>
        </w:rPr>
        <w:t xml:space="preserve">Fabricação de produtos químicos </w:t>
      </w:r>
      <w:r w:rsidRPr="00F16244">
        <w:rPr>
          <w:rFonts w:cs="Univers LT Std 55"/>
          <w:color w:val="000000"/>
        </w:rPr>
        <w:t>(5,3%).</w:t>
      </w:r>
    </w:p>
    <w:p w14:paraId="39778E77" w14:textId="77777777" w:rsidR="00990D58" w:rsidRPr="0043633E" w:rsidRDefault="00990D58" w:rsidP="007D3C33">
      <w:pPr>
        <w:spacing w:after="120" w:line="324" w:lineRule="auto"/>
        <w:ind w:firstLine="567"/>
        <w:jc w:val="both"/>
        <w:textAlignment w:val="center"/>
        <w:rPr>
          <w:rFonts w:cs="Univers LT Std 55"/>
          <w:color w:val="000000"/>
        </w:rPr>
      </w:pPr>
    </w:p>
    <w:p w14:paraId="4D329A89" w14:textId="78A87E0B" w:rsidR="00362751" w:rsidRDefault="00362751" w:rsidP="00362751">
      <w:pPr>
        <w:spacing w:before="240" w:after="120" w:line="324" w:lineRule="auto"/>
        <w:jc w:val="both"/>
        <w:textAlignment w:val="center"/>
        <w:rPr>
          <w:rFonts w:cs="Univers LT Std 55"/>
          <w:color w:val="000000"/>
        </w:rPr>
      </w:pPr>
      <w:r w:rsidRPr="00F16244">
        <w:rPr>
          <w:rFonts w:cs="Univers LT Std 55"/>
          <w:b/>
          <w:color w:val="000000" w:themeColor="text1"/>
        </w:rPr>
        <w:t>Gráfico 13 – Distribuição das fontes de financiamento dos dispêndios em Pesquisa e desenvolvimento (P&amp;D) interno das empresas inovadoras da Indústria – Brasil – 2024 (%)</w:t>
      </w:r>
    </w:p>
    <w:p w14:paraId="4A452BC4" w14:textId="3929A5C4" w:rsidR="00362751" w:rsidRDefault="00362751" w:rsidP="00362751">
      <w:pPr>
        <w:spacing w:after="120" w:line="324" w:lineRule="auto"/>
        <w:jc w:val="both"/>
        <w:textAlignment w:val="center"/>
        <w:rPr>
          <w:rFonts w:cs="Univers LT Std 55"/>
          <w:color w:val="000000"/>
        </w:rPr>
      </w:pPr>
      <w:r>
        <w:rPr>
          <w:noProof/>
        </w:rPr>
        <w:drawing>
          <wp:inline distT="0" distB="0" distL="0" distR="0" wp14:anchorId="0DC92B78" wp14:editId="7D737492">
            <wp:extent cx="5039360" cy="2992120"/>
            <wp:effectExtent l="0" t="0" r="8890" b="17780"/>
            <wp:docPr id="346982061" name="Gráfico 1">
              <a:extLst xmlns:a="http://schemas.openxmlformats.org/drawingml/2006/main">
                <a:ext uri="{FF2B5EF4-FFF2-40B4-BE49-F238E27FC236}">
                  <a16:creationId xmlns:a16="http://schemas.microsoft.com/office/drawing/2014/main" id="{A6F47142-E6DF-91AA-2674-18D4F6130D2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1807A9B6" w14:textId="77777777" w:rsidR="00FF77DA" w:rsidRPr="007D3C33" w:rsidRDefault="00FF77DA" w:rsidP="00FF77DA">
      <w:pPr>
        <w:spacing w:after="120" w:line="324" w:lineRule="auto"/>
        <w:jc w:val="both"/>
        <w:textAlignment w:val="center"/>
        <w:rPr>
          <w:rFonts w:cs="Univers LT Std 55"/>
          <w:noProof/>
          <w:color w:val="000000"/>
          <w:sz w:val="16"/>
          <w:szCs w:val="16"/>
        </w:rPr>
      </w:pPr>
      <w:r w:rsidRPr="007D3C33">
        <w:rPr>
          <w:rFonts w:cs="Univers LT Std 55"/>
          <w:noProof/>
          <w:color w:val="000000"/>
          <w:sz w:val="16"/>
          <w:szCs w:val="16"/>
        </w:rPr>
        <w:t>Fonte: IBGE, Diretoria de Pesquisas, Coordenação de Estatísticas Estruturais e Temáticas em Empresas, Pesquisa de Inovação Semestral 202</w:t>
      </w:r>
      <w:r>
        <w:rPr>
          <w:rFonts w:cs="Univers LT Std 55"/>
          <w:noProof/>
          <w:color w:val="000000"/>
          <w:sz w:val="16"/>
          <w:szCs w:val="16"/>
        </w:rPr>
        <w:t>4</w:t>
      </w:r>
      <w:r w:rsidRPr="007D3C33">
        <w:rPr>
          <w:rFonts w:cs="Univers LT Std 55"/>
          <w:noProof/>
          <w:color w:val="000000"/>
          <w:sz w:val="16"/>
          <w:szCs w:val="16"/>
        </w:rPr>
        <w:t>.</w:t>
      </w:r>
    </w:p>
    <w:p w14:paraId="09CCFCB7" w14:textId="77777777" w:rsidR="00FF77DA" w:rsidRDefault="00FF77DA" w:rsidP="00362751">
      <w:pPr>
        <w:spacing w:after="120" w:line="324" w:lineRule="auto"/>
        <w:jc w:val="both"/>
        <w:textAlignment w:val="center"/>
        <w:rPr>
          <w:rFonts w:cs="Univers LT Std 55"/>
          <w:color w:val="000000"/>
        </w:rPr>
      </w:pPr>
    </w:p>
    <w:p w14:paraId="7ECA4DD0" w14:textId="77777777" w:rsidR="007D3C33" w:rsidRPr="007D3C33" w:rsidRDefault="007D3C33" w:rsidP="007D3C33">
      <w:pPr>
        <w:spacing w:before="400" w:after="240" w:line="280" w:lineRule="atLeast"/>
        <w:textAlignment w:val="center"/>
        <w:outlineLvl w:val="0"/>
        <w:rPr>
          <w:rFonts w:cs="Univers LT Std 45 Light"/>
          <w:b/>
          <w:bCs/>
          <w:sz w:val="28"/>
          <w:szCs w:val="28"/>
        </w:rPr>
      </w:pPr>
      <w:r w:rsidRPr="009A46AD">
        <w:rPr>
          <w:rFonts w:cs="Univers LT Std 45 Light"/>
          <w:b/>
          <w:bCs/>
          <w:sz w:val="28"/>
          <w:szCs w:val="28"/>
        </w:rPr>
        <w:t>Apoio público</w:t>
      </w:r>
    </w:p>
    <w:p w14:paraId="32181269" w14:textId="5992EC96" w:rsidR="007D3C33" w:rsidRPr="007D3C33" w:rsidRDefault="008F1B75" w:rsidP="007D3C33">
      <w:pPr>
        <w:spacing w:after="120" w:line="324" w:lineRule="auto"/>
        <w:ind w:firstLine="568"/>
        <w:jc w:val="both"/>
        <w:textAlignment w:val="center"/>
        <w:rPr>
          <w:rFonts w:cs="Univers LT Std 55"/>
          <w:color w:val="000000"/>
        </w:rPr>
      </w:pPr>
      <w:r w:rsidRPr="007C0E90">
        <w:rPr>
          <w:rFonts w:cs="Arial"/>
        </w:rPr>
        <w:t>O risco e a incerteza, elementos intrínsecos ao processo inovativo, quando associados a períodos de acentuada instabilidade econômica, exercem influência</w:t>
      </w:r>
      <w:r>
        <w:rPr>
          <w:rFonts w:cs="Arial"/>
        </w:rPr>
        <w:t xml:space="preserve"> significativa</w:t>
      </w:r>
      <w:r w:rsidRPr="007C0E90">
        <w:rPr>
          <w:rFonts w:cs="Arial"/>
        </w:rPr>
        <w:t xml:space="preserve"> sobre as percepções e as decisões das empresas, especialmente diante de resultados inovadores que,</w:t>
      </w:r>
      <w:r w:rsidR="00263447">
        <w:rPr>
          <w:rFonts w:cs="Arial"/>
        </w:rPr>
        <w:t xml:space="preserve"> na maioria dos casos,</w:t>
      </w:r>
      <w:r w:rsidRPr="007C0E90">
        <w:rPr>
          <w:rFonts w:cs="Arial"/>
        </w:rPr>
        <w:t xml:space="preserve"> não são plenamente conhecidos de forma antecipada. Nesse cenário, o apoio público assume papel relevante ao contribuir para a atenuação dos impactos de contextos marcados por instabilidade econômica, </w:t>
      </w:r>
      <w:r w:rsidRPr="007C0E90">
        <w:rPr>
          <w:rFonts w:cs="Arial"/>
        </w:rPr>
        <w:lastRenderedPageBreak/>
        <w:t>restrições de recursos internos, intensificação da concorrência, incertezas quanto à demanda, entre outros fatores.</w:t>
      </w:r>
      <w:r w:rsidR="007D3C33" w:rsidRPr="007D3C33">
        <w:rPr>
          <w:rFonts w:cs="Univers LT Std 55"/>
          <w:color w:val="000000"/>
        </w:rPr>
        <w:t xml:space="preserve"> </w:t>
      </w:r>
    </w:p>
    <w:p w14:paraId="608704B5" w14:textId="64666396" w:rsidR="007D3C33" w:rsidRPr="007D3C33" w:rsidRDefault="001924D5" w:rsidP="007D3C33">
      <w:pPr>
        <w:spacing w:after="120" w:line="324" w:lineRule="auto"/>
        <w:ind w:firstLine="568"/>
        <w:jc w:val="both"/>
        <w:textAlignment w:val="center"/>
        <w:rPr>
          <w:rFonts w:cs="Univers LT Std 55"/>
          <w:color w:val="000000"/>
        </w:rPr>
      </w:pPr>
      <w:r w:rsidRPr="007D3C33">
        <w:rPr>
          <w:rFonts w:cs="Univers LT Std 55"/>
          <w:color w:val="000000"/>
        </w:rPr>
        <w:t xml:space="preserve">A </w:t>
      </w:r>
      <w:proofErr w:type="spellStart"/>
      <w:r w:rsidRPr="007D3C33">
        <w:rPr>
          <w:rFonts w:cs="Arial"/>
          <w:smallCaps/>
          <w:color w:val="000000"/>
        </w:rPr>
        <w:t>Pintec</w:t>
      </w:r>
      <w:proofErr w:type="spellEnd"/>
      <w:r w:rsidRPr="007D3C33">
        <w:rPr>
          <w:rFonts w:cs="Univers LT Std 55"/>
          <w:color w:val="000000"/>
        </w:rPr>
        <w:t xml:space="preserve"> Semestral</w:t>
      </w:r>
      <w:r>
        <w:rPr>
          <w:rFonts w:cs="Univers LT Std 55"/>
          <w:color w:val="000000"/>
        </w:rPr>
        <w:t xml:space="preserve"> 2024 revela que </w:t>
      </w:r>
      <w:r w:rsidR="00892DDA">
        <w:rPr>
          <w:rFonts w:cs="Univers LT Std 55"/>
          <w:color w:val="000000"/>
        </w:rPr>
        <w:t xml:space="preserve">38,6% </w:t>
      </w:r>
      <w:r w:rsidR="007D3C33" w:rsidRPr="007D3C33">
        <w:rPr>
          <w:rFonts w:cs="Univers LT Std 55"/>
          <w:color w:val="000000"/>
        </w:rPr>
        <w:t>das empresas industriais inovadoras com 100 ou mais pessoas ocupadas utilizaram algum mecanismo de apoio público para suas atividades inovativas, proporção m</w:t>
      </w:r>
      <w:r w:rsidR="004362B9">
        <w:rPr>
          <w:rFonts w:cs="Univers LT Std 55"/>
          <w:color w:val="000000"/>
        </w:rPr>
        <w:t>aior</w:t>
      </w:r>
      <w:r w:rsidR="007D3C33" w:rsidRPr="007D3C33">
        <w:rPr>
          <w:rFonts w:cs="Univers LT Std 55"/>
          <w:color w:val="000000"/>
        </w:rPr>
        <w:t xml:space="preserve"> do que a observada </w:t>
      </w:r>
      <w:r w:rsidR="004362B9">
        <w:rPr>
          <w:rFonts w:cs="Univers LT Std 55"/>
          <w:color w:val="000000"/>
        </w:rPr>
        <w:t>em 2023</w:t>
      </w:r>
      <w:r w:rsidR="007D3C33" w:rsidRPr="007D3C33">
        <w:rPr>
          <w:rFonts w:cs="Univers LT Std 55"/>
          <w:color w:val="000000"/>
        </w:rPr>
        <w:t xml:space="preserve"> (3</w:t>
      </w:r>
      <w:r w:rsidR="00AA5E87">
        <w:rPr>
          <w:rFonts w:cs="Univers LT Std 55"/>
          <w:color w:val="000000"/>
        </w:rPr>
        <w:t>6</w:t>
      </w:r>
      <w:r w:rsidR="007D3C33" w:rsidRPr="007D3C33">
        <w:rPr>
          <w:rFonts w:cs="Univers LT Std 55"/>
          <w:color w:val="000000"/>
        </w:rPr>
        <w:t>,</w:t>
      </w:r>
      <w:r w:rsidR="00AA5E87">
        <w:rPr>
          <w:rFonts w:cs="Univers LT Std 55"/>
          <w:color w:val="000000"/>
        </w:rPr>
        <w:t>3</w:t>
      </w:r>
      <w:r w:rsidR="007D3C33" w:rsidRPr="007D3C33">
        <w:rPr>
          <w:rFonts w:cs="Univers LT Std 55"/>
          <w:color w:val="000000"/>
        </w:rPr>
        <w:t>%). As atividades que proporcionalmente mais se beneficiaram do apoio público foram:</w:t>
      </w:r>
      <w:r w:rsidR="00680024">
        <w:rPr>
          <w:rFonts w:cs="Univers LT Std 55"/>
          <w:color w:val="000000"/>
        </w:rPr>
        <w:t xml:space="preserve"> </w:t>
      </w:r>
      <w:r w:rsidR="007D3C33" w:rsidRPr="007D3C33">
        <w:rPr>
          <w:rFonts w:cs="Univers LT Std 55"/>
          <w:i/>
          <w:iCs/>
          <w:color w:val="000000"/>
        </w:rPr>
        <w:t>Fabricação de equipamentos de informática, produtos</w:t>
      </w:r>
      <w:r w:rsidR="007D3C33" w:rsidRPr="007D3C33">
        <w:rPr>
          <w:rFonts w:cs="Univers LT Std 55"/>
          <w:color w:val="000000"/>
        </w:rPr>
        <w:t xml:space="preserve"> </w:t>
      </w:r>
      <w:r w:rsidR="007D3C33" w:rsidRPr="007D3C33">
        <w:rPr>
          <w:rFonts w:cs="Univers LT Std 55"/>
          <w:i/>
          <w:iCs/>
          <w:color w:val="000000"/>
        </w:rPr>
        <w:t>eletrônicos e ópticos</w:t>
      </w:r>
      <w:r w:rsidR="007D3C33" w:rsidRPr="007D3C33">
        <w:rPr>
          <w:rFonts w:cs="Univers LT Std 55"/>
          <w:color w:val="000000"/>
        </w:rPr>
        <w:t xml:space="preserve">; </w:t>
      </w:r>
      <w:r w:rsidR="00F8135A" w:rsidRPr="00220653">
        <w:rPr>
          <w:rFonts w:cs="Univers LT Std 55"/>
          <w:i/>
          <w:iCs/>
          <w:color w:val="000000"/>
        </w:rPr>
        <w:t>Fabricação de outros equipamentos de transporte</w:t>
      </w:r>
      <w:r w:rsidR="005D3A19">
        <w:rPr>
          <w:rFonts w:cs="Univers LT Std 55"/>
          <w:color w:val="000000"/>
        </w:rPr>
        <w:t xml:space="preserve">; </w:t>
      </w:r>
      <w:r w:rsidR="007D3C33" w:rsidRPr="007D3C33">
        <w:rPr>
          <w:rFonts w:cs="Univers LT Std 55"/>
          <w:i/>
          <w:iCs/>
          <w:color w:val="000000"/>
        </w:rPr>
        <w:t xml:space="preserve">Fabricação de produtos farmoquímicos e farmacêuticos; </w:t>
      </w:r>
      <w:r w:rsidR="007D3C33" w:rsidRPr="007D3C33">
        <w:rPr>
          <w:rFonts w:cs="Univers LT Std 55"/>
          <w:color w:val="000000"/>
        </w:rPr>
        <w:t xml:space="preserve">e </w:t>
      </w:r>
      <w:r w:rsidR="00494743" w:rsidRPr="00680024">
        <w:rPr>
          <w:rFonts w:cs="Univers LT Std 55"/>
          <w:i/>
          <w:iCs/>
          <w:color w:val="000000"/>
        </w:rPr>
        <w:t>Fabricação de coque, de produtos derivados do petróleo e de</w:t>
      </w:r>
      <w:r w:rsidR="00494743" w:rsidRPr="00494743">
        <w:rPr>
          <w:rFonts w:cs="Univers LT Std 55"/>
          <w:i/>
          <w:iCs/>
          <w:color w:val="000000"/>
        </w:rPr>
        <w:t xml:space="preserve"> biocombustíveis</w:t>
      </w:r>
      <w:r w:rsidR="007D3C33" w:rsidRPr="007D3C33">
        <w:rPr>
          <w:rFonts w:cs="Univers LT Std 55"/>
          <w:color w:val="000000"/>
        </w:rPr>
        <w:t>, onde, respectivamente, 8</w:t>
      </w:r>
      <w:r w:rsidR="00895ED8">
        <w:rPr>
          <w:rFonts w:cs="Univers LT Std 55"/>
          <w:color w:val="000000"/>
        </w:rPr>
        <w:t>0</w:t>
      </w:r>
      <w:r w:rsidR="007D3C33" w:rsidRPr="007D3C33">
        <w:rPr>
          <w:rFonts w:cs="Univers LT Std 55"/>
          <w:color w:val="000000"/>
        </w:rPr>
        <w:t>,</w:t>
      </w:r>
      <w:r w:rsidR="00895ED8">
        <w:rPr>
          <w:rFonts w:cs="Univers LT Std 55"/>
          <w:color w:val="000000"/>
        </w:rPr>
        <w:t>6</w:t>
      </w:r>
      <w:r w:rsidR="007D3C33" w:rsidRPr="007D3C33">
        <w:rPr>
          <w:rFonts w:cs="Univers LT Std 55"/>
          <w:color w:val="000000"/>
        </w:rPr>
        <w:t xml:space="preserve">%, </w:t>
      </w:r>
      <w:r w:rsidR="005D3A19">
        <w:rPr>
          <w:rFonts w:cs="Univers LT Std 55"/>
          <w:color w:val="000000"/>
        </w:rPr>
        <w:t>69,</w:t>
      </w:r>
      <w:r w:rsidR="00DC226F">
        <w:rPr>
          <w:rFonts w:cs="Univers LT Std 55"/>
          <w:color w:val="000000"/>
        </w:rPr>
        <w:t>2</w:t>
      </w:r>
      <w:r w:rsidR="005D3A19">
        <w:rPr>
          <w:rFonts w:cs="Univers LT Std 55"/>
          <w:color w:val="000000"/>
        </w:rPr>
        <w:t xml:space="preserve">%, </w:t>
      </w:r>
      <w:r w:rsidR="007D3C33" w:rsidRPr="007D3C33">
        <w:rPr>
          <w:rFonts w:cs="Univers LT Std 55"/>
          <w:color w:val="000000"/>
        </w:rPr>
        <w:t>5</w:t>
      </w:r>
      <w:r w:rsidR="00962863">
        <w:rPr>
          <w:rFonts w:cs="Univers LT Std 55"/>
          <w:color w:val="000000"/>
        </w:rPr>
        <w:t>6</w:t>
      </w:r>
      <w:r w:rsidR="007D3C33" w:rsidRPr="007D3C33">
        <w:rPr>
          <w:rFonts w:cs="Univers LT Std 55"/>
          <w:color w:val="000000"/>
        </w:rPr>
        <w:t>,</w:t>
      </w:r>
      <w:r w:rsidR="00DC226F">
        <w:rPr>
          <w:rFonts w:cs="Univers LT Std 55"/>
          <w:color w:val="000000"/>
        </w:rPr>
        <w:t>4</w:t>
      </w:r>
      <w:r w:rsidR="007D3C33" w:rsidRPr="007D3C33">
        <w:rPr>
          <w:rFonts w:cs="Univers LT Std 55"/>
          <w:color w:val="000000"/>
        </w:rPr>
        <w:t>% e 5</w:t>
      </w:r>
      <w:r w:rsidR="00530192">
        <w:rPr>
          <w:rFonts w:cs="Univers LT Std 55"/>
          <w:color w:val="000000"/>
        </w:rPr>
        <w:t>3</w:t>
      </w:r>
      <w:r w:rsidR="007D3C33" w:rsidRPr="007D3C33">
        <w:rPr>
          <w:rFonts w:cs="Univers LT Std 55"/>
          <w:color w:val="000000"/>
        </w:rPr>
        <w:t>,</w:t>
      </w:r>
      <w:r w:rsidR="00220653">
        <w:rPr>
          <w:rFonts w:cs="Univers LT Std 55"/>
          <w:color w:val="000000"/>
        </w:rPr>
        <w:t>7</w:t>
      </w:r>
      <w:r w:rsidR="007D3C33" w:rsidRPr="007D3C33">
        <w:rPr>
          <w:rFonts w:cs="Univers LT Std 55"/>
          <w:color w:val="000000"/>
        </w:rPr>
        <w:t>% das empresas inovadoras utilizaram algum instrumento de apoio público para suas atividades inovativas.</w:t>
      </w:r>
    </w:p>
    <w:p w14:paraId="15FA98AB" w14:textId="3E7532AE" w:rsidR="005437EA" w:rsidRPr="00112887" w:rsidRDefault="0091255D" w:rsidP="007D3C33">
      <w:pPr>
        <w:spacing w:after="120" w:line="324" w:lineRule="auto"/>
        <w:ind w:firstLine="568"/>
        <w:jc w:val="both"/>
        <w:textAlignment w:val="center"/>
        <w:rPr>
          <w:rFonts w:cs="Univers LT Std 55"/>
        </w:rPr>
      </w:pPr>
      <w:r w:rsidRPr="00112887">
        <w:rPr>
          <w:rFonts w:cs="Univers LT Std 55"/>
        </w:rPr>
        <w:t xml:space="preserve">Em 2024, o instrumento </w:t>
      </w:r>
      <w:r w:rsidR="00FF5CA6" w:rsidRPr="00112887">
        <w:rPr>
          <w:rFonts w:cs="Univers LT Std 55"/>
        </w:rPr>
        <w:t xml:space="preserve">de apoio público proporcionalmente mais utilizado </w:t>
      </w:r>
      <w:r w:rsidR="008E0EF9" w:rsidRPr="00112887">
        <w:rPr>
          <w:rFonts w:cs="Univers LT Std 55"/>
        </w:rPr>
        <w:t xml:space="preserve">foi o </w:t>
      </w:r>
      <w:r w:rsidR="00405D79" w:rsidRPr="00112887">
        <w:rPr>
          <w:rFonts w:cs="Univers LT Std 55"/>
          <w:i/>
          <w:iCs/>
        </w:rPr>
        <w:t>Incentivo fiscal à pesquisa e desenvolvimento e inovação tecnológica</w:t>
      </w:r>
      <w:r w:rsidR="00DF38DF" w:rsidRPr="00112887">
        <w:rPr>
          <w:rFonts w:cs="Univers LT Std 55"/>
          <w:i/>
          <w:iCs/>
        </w:rPr>
        <w:t>,</w:t>
      </w:r>
      <w:r w:rsidR="00405D79" w:rsidRPr="00112887">
        <w:rPr>
          <w:rFonts w:cs="Univers LT Std 55"/>
          <w:i/>
          <w:iCs/>
        </w:rPr>
        <w:t xml:space="preserve"> </w:t>
      </w:r>
      <w:r w:rsidR="0002607E" w:rsidRPr="00112887">
        <w:rPr>
          <w:rFonts w:cs="Univers LT Std 55"/>
        </w:rPr>
        <w:t>previsto</w:t>
      </w:r>
      <w:r w:rsidR="00405D79" w:rsidRPr="00112887">
        <w:rPr>
          <w:rFonts w:cs="Univers LT Std 55"/>
        </w:rPr>
        <w:t xml:space="preserve"> na Lei do Bem (Lei n</w:t>
      </w:r>
      <w:r w:rsidR="004B6BA4" w:rsidRPr="00112887">
        <w:rPr>
          <w:rFonts w:cs="Univers LT Std 55"/>
        </w:rPr>
        <w:t>º</w:t>
      </w:r>
      <w:r w:rsidR="00405D79" w:rsidRPr="00112887">
        <w:rPr>
          <w:rFonts w:cs="Univers LT Std 55"/>
        </w:rPr>
        <w:t xml:space="preserve"> 11.196/2005),</w:t>
      </w:r>
      <w:r w:rsidR="00EE0CED" w:rsidRPr="00112887">
        <w:rPr>
          <w:rFonts w:cs="Univers LT Std 55"/>
        </w:rPr>
        <w:t xml:space="preserve"> </w:t>
      </w:r>
      <w:r w:rsidR="00C02056" w:rsidRPr="00112887">
        <w:rPr>
          <w:rFonts w:cs="Univers LT Std 55"/>
        </w:rPr>
        <w:t>d</w:t>
      </w:r>
      <w:r w:rsidR="0076052B" w:rsidRPr="00112887">
        <w:rPr>
          <w:rFonts w:cs="Univers LT Std 55"/>
        </w:rPr>
        <w:t>o qual se beneficiaram 28,9%</w:t>
      </w:r>
      <w:r w:rsidR="00FB7BEF" w:rsidRPr="00112887">
        <w:rPr>
          <w:rFonts w:cs="Univers LT Std 55"/>
        </w:rPr>
        <w:t xml:space="preserve"> das empresas industriais inovadoras com 100 ou mais pessoas ocupadas, </w:t>
      </w:r>
      <w:r w:rsidR="00C02056" w:rsidRPr="00112887">
        <w:rPr>
          <w:rFonts w:cs="Univers LT Std 55"/>
        </w:rPr>
        <w:t>reproduzindo o padrão</w:t>
      </w:r>
      <w:r w:rsidR="00FB7BEF" w:rsidRPr="00112887">
        <w:rPr>
          <w:rFonts w:cs="Univers LT Std 55"/>
        </w:rPr>
        <w:t xml:space="preserve"> observado nos dois últimos ciclos da pesquisa. </w:t>
      </w:r>
      <w:r w:rsidR="00065A10" w:rsidRPr="00112887">
        <w:rPr>
          <w:rFonts w:cs="Univers LT Std 55"/>
        </w:rPr>
        <w:t xml:space="preserve">Os setores de </w:t>
      </w:r>
      <w:r w:rsidR="00A05970" w:rsidRPr="00112887">
        <w:rPr>
          <w:rFonts w:cs="Univers LT Std 55"/>
          <w:i/>
          <w:iCs/>
        </w:rPr>
        <w:t xml:space="preserve">Fabricação de equipamentos de informática, produtos eletrônicos e ópticos </w:t>
      </w:r>
      <w:r w:rsidR="00A05970" w:rsidRPr="00112887">
        <w:rPr>
          <w:rFonts w:cs="Univers LT Std 55"/>
        </w:rPr>
        <w:t>(</w:t>
      </w:r>
      <w:r w:rsidR="00C01F58" w:rsidRPr="00112887">
        <w:rPr>
          <w:rFonts w:cs="Univers LT Std 55"/>
        </w:rPr>
        <w:t>6</w:t>
      </w:r>
      <w:r w:rsidR="00A05970" w:rsidRPr="00112887">
        <w:rPr>
          <w:rFonts w:cs="Univers LT Std 55"/>
        </w:rPr>
        <w:t>8,</w:t>
      </w:r>
      <w:r w:rsidR="0081069D">
        <w:rPr>
          <w:rFonts w:cs="Univers LT Std 55"/>
        </w:rPr>
        <w:t>2</w:t>
      </w:r>
      <w:r w:rsidR="00A05970" w:rsidRPr="00112887">
        <w:rPr>
          <w:rFonts w:cs="Univers LT Std 55"/>
        </w:rPr>
        <w:t>%),</w:t>
      </w:r>
      <w:r w:rsidR="00C01F58" w:rsidRPr="00112887">
        <w:rPr>
          <w:rFonts w:cs="Univers LT Std 55"/>
        </w:rPr>
        <w:t xml:space="preserve"> </w:t>
      </w:r>
      <w:r w:rsidR="00C01F58" w:rsidRPr="00112887">
        <w:rPr>
          <w:rFonts w:cs="Univers LT Std 55"/>
          <w:i/>
          <w:iCs/>
        </w:rPr>
        <w:t xml:space="preserve">Fabricação de outros equipamentos de transporte </w:t>
      </w:r>
      <w:r w:rsidR="00C01F58" w:rsidRPr="00112887">
        <w:rPr>
          <w:rFonts w:cs="Univers LT Std 55"/>
        </w:rPr>
        <w:t>(</w:t>
      </w:r>
      <w:r w:rsidR="005A3855" w:rsidRPr="00112887">
        <w:rPr>
          <w:rFonts w:cs="Univers LT Std 55"/>
        </w:rPr>
        <w:t>64,</w:t>
      </w:r>
      <w:r w:rsidR="006C2FC0">
        <w:rPr>
          <w:rFonts w:cs="Univers LT Std 55"/>
        </w:rPr>
        <w:t>2</w:t>
      </w:r>
      <w:r w:rsidR="005A3855" w:rsidRPr="00112887">
        <w:rPr>
          <w:rFonts w:cs="Univers LT Std 55"/>
        </w:rPr>
        <w:t>%</w:t>
      </w:r>
      <w:r w:rsidR="00C01F58" w:rsidRPr="00112887">
        <w:rPr>
          <w:rFonts w:cs="Univers LT Std 55"/>
        </w:rPr>
        <w:t>)</w:t>
      </w:r>
      <w:r w:rsidR="005A3855" w:rsidRPr="00112887">
        <w:rPr>
          <w:rFonts w:cs="Univers LT Std 55"/>
        </w:rPr>
        <w:t xml:space="preserve">, </w:t>
      </w:r>
      <w:r w:rsidR="005A3855" w:rsidRPr="00112887">
        <w:rPr>
          <w:rFonts w:cs="Univers LT Std 55"/>
          <w:i/>
          <w:iCs/>
        </w:rPr>
        <w:t xml:space="preserve">Fabricação de produtos farmoquímicos e farmacêutico </w:t>
      </w:r>
      <w:r w:rsidR="005A3855" w:rsidRPr="00112887">
        <w:rPr>
          <w:rFonts w:cs="Univers LT Std 55"/>
        </w:rPr>
        <w:t>(5</w:t>
      </w:r>
      <w:r w:rsidR="006C2FC0">
        <w:rPr>
          <w:rFonts w:cs="Univers LT Std 55"/>
        </w:rPr>
        <w:t>0</w:t>
      </w:r>
      <w:r w:rsidR="005A3855" w:rsidRPr="00112887">
        <w:rPr>
          <w:rFonts w:cs="Univers LT Std 55"/>
        </w:rPr>
        <w:t>,</w:t>
      </w:r>
      <w:r w:rsidR="006C2FC0">
        <w:rPr>
          <w:rFonts w:cs="Univers LT Std 55"/>
        </w:rPr>
        <w:t>6</w:t>
      </w:r>
      <w:r w:rsidR="005A3855" w:rsidRPr="00112887">
        <w:rPr>
          <w:rFonts w:cs="Univers LT Std 55"/>
        </w:rPr>
        <w:t>%)</w:t>
      </w:r>
      <w:r w:rsidR="00AD45DE" w:rsidRPr="00112887">
        <w:rPr>
          <w:rFonts w:cs="Univers LT Std 55"/>
        </w:rPr>
        <w:t xml:space="preserve"> e </w:t>
      </w:r>
      <w:r w:rsidR="00AD45DE" w:rsidRPr="00112887">
        <w:rPr>
          <w:rFonts w:cs="Univers LT Std 55"/>
          <w:i/>
          <w:iCs/>
        </w:rPr>
        <w:t>Fabricação de produtos do fumo</w:t>
      </w:r>
      <w:r w:rsidR="00353BB1" w:rsidRPr="00112887">
        <w:rPr>
          <w:rFonts w:cs="Univers LT Std 55"/>
        </w:rPr>
        <w:t xml:space="preserve"> (4</w:t>
      </w:r>
      <w:r w:rsidR="00AF78BD">
        <w:rPr>
          <w:rFonts w:cs="Univers LT Std 55"/>
        </w:rPr>
        <w:t>5</w:t>
      </w:r>
      <w:r w:rsidR="00353BB1" w:rsidRPr="00112887">
        <w:rPr>
          <w:rFonts w:cs="Univers LT Std 55"/>
        </w:rPr>
        <w:t>,</w:t>
      </w:r>
      <w:r w:rsidR="00AF78BD">
        <w:rPr>
          <w:rFonts w:cs="Univers LT Std 55"/>
        </w:rPr>
        <w:t>8</w:t>
      </w:r>
      <w:r w:rsidR="00353BB1" w:rsidRPr="00112887">
        <w:rPr>
          <w:rFonts w:cs="Univers LT Std 55"/>
        </w:rPr>
        <w:t xml:space="preserve">%) foram </w:t>
      </w:r>
      <w:r w:rsidR="00450DFE" w:rsidRPr="00112887">
        <w:rPr>
          <w:rFonts w:cs="Univers LT Std 55"/>
        </w:rPr>
        <w:t>o</w:t>
      </w:r>
      <w:r w:rsidR="00353BB1" w:rsidRPr="00112887">
        <w:rPr>
          <w:rFonts w:cs="Univers LT Std 55"/>
        </w:rPr>
        <w:t>s que proporcionalmente mais utilizaram o Incentivo fiscal à P&amp;D e inovação como apoio às suas atividades inovativas.</w:t>
      </w:r>
    </w:p>
    <w:p w14:paraId="55B14EDD" w14:textId="38B218C0" w:rsidR="005437EA" w:rsidRDefault="00112887" w:rsidP="007D3C33">
      <w:pPr>
        <w:spacing w:after="120" w:line="324" w:lineRule="auto"/>
        <w:ind w:firstLine="568"/>
        <w:jc w:val="both"/>
        <w:textAlignment w:val="center"/>
        <w:rPr>
          <w:rFonts w:cs="Univers LT Std 55"/>
        </w:rPr>
      </w:pPr>
      <w:r w:rsidRPr="00693C70">
        <w:rPr>
          <w:rFonts w:cs="Univers LT Std 55"/>
          <w:color w:val="000000" w:themeColor="text1"/>
        </w:rPr>
        <w:t>O Gráfico 1</w:t>
      </w:r>
      <w:r w:rsidR="005D20D8" w:rsidRPr="00693C70">
        <w:rPr>
          <w:rFonts w:cs="Univers LT Std 55"/>
          <w:color w:val="000000" w:themeColor="text1"/>
        </w:rPr>
        <w:t>4</w:t>
      </w:r>
      <w:r w:rsidRPr="00693C70">
        <w:rPr>
          <w:rFonts w:cs="Univers LT Std 55"/>
          <w:color w:val="000000" w:themeColor="text1"/>
        </w:rPr>
        <w:t xml:space="preserve"> </w:t>
      </w:r>
      <w:r w:rsidR="001B22BF" w:rsidRPr="00693C70">
        <w:rPr>
          <w:rFonts w:cs="Univers LT Std 55"/>
          <w:color w:val="000000" w:themeColor="text1"/>
        </w:rPr>
        <w:t>indica</w:t>
      </w:r>
      <w:r w:rsidR="00FB04B9">
        <w:rPr>
          <w:rFonts w:cs="Univers LT Std 55"/>
          <w:color w:val="000000" w:themeColor="text1"/>
        </w:rPr>
        <w:t xml:space="preserve"> que as empre</w:t>
      </w:r>
      <w:r w:rsidR="003D481C">
        <w:rPr>
          <w:rFonts w:cs="Univers LT Std 55"/>
          <w:color w:val="000000" w:themeColor="text1"/>
        </w:rPr>
        <w:t xml:space="preserve">sas de maior porte </w:t>
      </w:r>
      <w:r w:rsidR="00336EB3">
        <w:rPr>
          <w:rFonts w:cs="Univers LT Std 55"/>
          <w:color w:val="000000" w:themeColor="text1"/>
        </w:rPr>
        <w:t>foram</w:t>
      </w:r>
      <w:r w:rsidR="00301AF4">
        <w:rPr>
          <w:rFonts w:cs="Univers LT Std 55"/>
          <w:color w:val="000000" w:themeColor="text1"/>
        </w:rPr>
        <w:t xml:space="preserve"> </w:t>
      </w:r>
      <w:r w:rsidR="003776CF" w:rsidRPr="0085737E">
        <w:rPr>
          <w:rFonts w:cs="Univers LT Std 55"/>
          <w:color w:val="000000" w:themeColor="text1"/>
        </w:rPr>
        <w:t>as</w:t>
      </w:r>
      <w:r w:rsidR="003776CF">
        <w:rPr>
          <w:rFonts w:cs="Univers LT Std 55"/>
          <w:color w:val="000000" w:themeColor="text1"/>
        </w:rPr>
        <w:t xml:space="preserve"> </w:t>
      </w:r>
      <w:r w:rsidR="00301AF4">
        <w:rPr>
          <w:rFonts w:cs="Univers LT Std 55"/>
          <w:color w:val="000000" w:themeColor="text1"/>
        </w:rPr>
        <w:t>relativamente</w:t>
      </w:r>
      <w:r w:rsidR="00336EB3">
        <w:rPr>
          <w:rFonts w:cs="Univers LT Std 55"/>
          <w:color w:val="000000" w:themeColor="text1"/>
        </w:rPr>
        <w:t xml:space="preserve"> mais beneficiadas por e</w:t>
      </w:r>
      <w:r w:rsidR="00BE1B57">
        <w:rPr>
          <w:rFonts w:cs="Univers LT Std 55"/>
          <w:color w:val="000000" w:themeColor="text1"/>
        </w:rPr>
        <w:t>sse instrumento,</w:t>
      </w:r>
      <w:r w:rsidR="006636AD">
        <w:rPr>
          <w:rFonts w:cs="Univers LT Std 55"/>
          <w:color w:val="000000" w:themeColor="text1"/>
        </w:rPr>
        <w:t xml:space="preserve"> </w:t>
      </w:r>
      <w:r w:rsidR="0097388A">
        <w:rPr>
          <w:rFonts w:cs="Univers LT Std 55"/>
          <w:color w:val="000000" w:themeColor="text1"/>
        </w:rPr>
        <w:t>alcançando</w:t>
      </w:r>
      <w:r w:rsidR="006636AD">
        <w:rPr>
          <w:rFonts w:cs="Univers LT Std 55"/>
          <w:color w:val="000000" w:themeColor="text1"/>
        </w:rPr>
        <w:t xml:space="preserve"> 46,4% das empresas inovad</w:t>
      </w:r>
      <w:r w:rsidR="00477F4A">
        <w:rPr>
          <w:rFonts w:cs="Univers LT Std 55"/>
          <w:color w:val="000000" w:themeColor="text1"/>
        </w:rPr>
        <w:t>oras com 500 ou mais pessoas ocupadas</w:t>
      </w:r>
      <w:r w:rsidR="00216065">
        <w:rPr>
          <w:rFonts w:cs="Univers LT Std 55"/>
          <w:color w:val="000000" w:themeColor="text1"/>
        </w:rPr>
        <w:t xml:space="preserve">, </w:t>
      </w:r>
      <w:r w:rsidR="00216065" w:rsidRPr="007D3C33">
        <w:rPr>
          <w:rFonts w:cs="Univers LT Std 55"/>
          <w:color w:val="000000"/>
        </w:rPr>
        <w:t>seguida</w:t>
      </w:r>
      <w:r w:rsidR="0097388A">
        <w:rPr>
          <w:rFonts w:cs="Univers LT Std 55"/>
          <w:color w:val="000000"/>
        </w:rPr>
        <w:t xml:space="preserve">s </w:t>
      </w:r>
      <w:r w:rsidR="00281A0A">
        <w:rPr>
          <w:rFonts w:cs="Univers LT Std 55"/>
          <w:color w:val="000000"/>
        </w:rPr>
        <w:t>pelas empresas</w:t>
      </w:r>
      <w:r w:rsidR="00216065" w:rsidRPr="007D3C33">
        <w:rPr>
          <w:rFonts w:cs="Univers LT Std 55"/>
          <w:color w:val="000000"/>
        </w:rPr>
        <w:t xml:space="preserve"> </w:t>
      </w:r>
      <w:r w:rsidR="008D654F">
        <w:rPr>
          <w:rFonts w:cs="Univers LT Std 55"/>
          <w:color w:val="000000"/>
        </w:rPr>
        <w:t>com</w:t>
      </w:r>
      <w:r w:rsidR="00216065" w:rsidRPr="007D3C33">
        <w:rPr>
          <w:rFonts w:cs="Univers LT Std 55"/>
          <w:color w:val="000000"/>
        </w:rPr>
        <w:t xml:space="preserve"> 250 a 499 pessoas ocupadas</w:t>
      </w:r>
      <w:r w:rsidR="00281A0A">
        <w:rPr>
          <w:rFonts w:cs="Univers LT Std 55"/>
          <w:color w:val="000000"/>
        </w:rPr>
        <w:t xml:space="preserve"> (35</w:t>
      </w:r>
      <w:r w:rsidR="00281A0A" w:rsidRPr="007D3C33">
        <w:rPr>
          <w:rFonts w:cs="Univers LT Std 55"/>
          <w:color w:val="000000"/>
        </w:rPr>
        <w:t>,6%</w:t>
      </w:r>
      <w:r w:rsidR="00281A0A">
        <w:rPr>
          <w:rFonts w:cs="Univers LT Std 55"/>
          <w:color w:val="000000"/>
        </w:rPr>
        <w:t>)</w:t>
      </w:r>
      <w:r w:rsidR="00216065" w:rsidRPr="007D3C33">
        <w:rPr>
          <w:rFonts w:cs="Univers LT Std 55"/>
          <w:color w:val="000000"/>
        </w:rPr>
        <w:t xml:space="preserve"> e</w:t>
      </w:r>
      <w:r w:rsidR="00C74ADE">
        <w:rPr>
          <w:rFonts w:cs="Univers LT Std 55"/>
          <w:color w:val="000000"/>
        </w:rPr>
        <w:t xml:space="preserve"> </w:t>
      </w:r>
      <w:r w:rsidR="000A2084">
        <w:rPr>
          <w:rFonts w:cs="Univers LT Std 55"/>
          <w:color w:val="000000"/>
        </w:rPr>
        <w:t>pela faixa de</w:t>
      </w:r>
      <w:r w:rsidR="00C74ADE">
        <w:rPr>
          <w:rFonts w:cs="Univers LT Std 55"/>
          <w:color w:val="000000"/>
        </w:rPr>
        <w:t xml:space="preserve"> empresas </w:t>
      </w:r>
      <w:r w:rsidR="00216065" w:rsidRPr="007D3C33">
        <w:rPr>
          <w:rFonts w:cs="Univers LT Std 55"/>
          <w:color w:val="000000"/>
        </w:rPr>
        <w:t xml:space="preserve">inovadoras </w:t>
      </w:r>
      <w:r w:rsidR="00083331">
        <w:rPr>
          <w:rFonts w:cs="Univers LT Std 55"/>
          <w:color w:val="000000"/>
        </w:rPr>
        <w:t xml:space="preserve">com </w:t>
      </w:r>
      <w:r w:rsidR="00216065" w:rsidRPr="007D3C33">
        <w:rPr>
          <w:rFonts w:cs="Univers LT Std 55"/>
          <w:color w:val="000000"/>
        </w:rPr>
        <w:t>100 a 249 pessoas ocupadas</w:t>
      </w:r>
      <w:r w:rsidR="00C74ADE" w:rsidRPr="007D3C33">
        <w:rPr>
          <w:rFonts w:cs="Univers LT Std 55"/>
          <w:color w:val="000000"/>
        </w:rPr>
        <w:t xml:space="preserve"> </w:t>
      </w:r>
      <w:r w:rsidR="00C74ADE">
        <w:rPr>
          <w:rFonts w:cs="Univers LT Std 55"/>
          <w:color w:val="000000"/>
        </w:rPr>
        <w:t>(</w:t>
      </w:r>
      <w:r w:rsidR="00C74ADE" w:rsidRPr="007D3C33">
        <w:rPr>
          <w:rFonts w:cs="Univers LT Std 55"/>
          <w:color w:val="000000"/>
        </w:rPr>
        <w:t>1</w:t>
      </w:r>
      <w:r w:rsidR="00C74ADE">
        <w:rPr>
          <w:rFonts w:cs="Univers LT Std 55"/>
          <w:color w:val="000000"/>
        </w:rPr>
        <w:t>7</w:t>
      </w:r>
      <w:r w:rsidR="00C74ADE" w:rsidRPr="007D3C33">
        <w:rPr>
          <w:rFonts w:cs="Univers LT Std 55"/>
          <w:color w:val="000000"/>
        </w:rPr>
        <w:t>,</w:t>
      </w:r>
      <w:r w:rsidR="00C74ADE">
        <w:rPr>
          <w:rFonts w:cs="Univers LT Std 55"/>
          <w:color w:val="000000"/>
        </w:rPr>
        <w:t>9</w:t>
      </w:r>
      <w:r w:rsidR="00C74ADE" w:rsidRPr="007D3C33">
        <w:rPr>
          <w:rFonts w:cs="Univers LT Std 55"/>
          <w:color w:val="000000"/>
        </w:rPr>
        <w:t>%</w:t>
      </w:r>
      <w:r w:rsidR="00C74ADE">
        <w:rPr>
          <w:rFonts w:cs="Univers LT Std 55"/>
          <w:color w:val="000000"/>
        </w:rPr>
        <w:t>)</w:t>
      </w:r>
      <w:r w:rsidR="00216065" w:rsidRPr="007D3C33">
        <w:rPr>
          <w:rFonts w:cs="Univers LT Std 55"/>
          <w:color w:val="000000"/>
        </w:rPr>
        <w:t>.</w:t>
      </w:r>
      <w:r w:rsidR="00E114F4">
        <w:rPr>
          <w:rFonts w:cs="Univers LT Std 55"/>
          <w:color w:val="000000"/>
        </w:rPr>
        <w:t xml:space="preserve"> Verificou-se </w:t>
      </w:r>
      <w:r w:rsidR="00082C3F">
        <w:rPr>
          <w:rFonts w:cs="Univers LT Std 55"/>
          <w:color w:val="000000"/>
        </w:rPr>
        <w:t>que</w:t>
      </w:r>
      <w:r w:rsidR="00E34350">
        <w:rPr>
          <w:rFonts w:cs="Univers LT Std 55"/>
          <w:color w:val="000000"/>
        </w:rPr>
        <w:t xml:space="preserve">, </w:t>
      </w:r>
      <w:r w:rsidR="00E34350" w:rsidRPr="003874DC">
        <w:rPr>
          <w:rFonts w:cs="Univers LT Std 55"/>
        </w:rPr>
        <w:t>em relação a 2023</w:t>
      </w:r>
      <w:r w:rsidR="00E34350">
        <w:rPr>
          <w:rFonts w:cs="Univers LT Std 55"/>
        </w:rPr>
        <w:t>,</w:t>
      </w:r>
      <w:r w:rsidR="00082C3F">
        <w:rPr>
          <w:rFonts w:cs="Univers LT Std 55"/>
          <w:color w:val="000000"/>
        </w:rPr>
        <w:t xml:space="preserve"> </w:t>
      </w:r>
      <w:r w:rsidR="00E114F4">
        <w:rPr>
          <w:rFonts w:cs="Univers LT Std 55"/>
          <w:color w:val="000000"/>
        </w:rPr>
        <w:t>essas duas últimas faixas</w:t>
      </w:r>
      <w:r w:rsidR="009D6E56">
        <w:rPr>
          <w:rFonts w:cs="Univers LT Std 55"/>
          <w:color w:val="000000"/>
        </w:rPr>
        <w:t xml:space="preserve"> </w:t>
      </w:r>
      <w:r w:rsidR="00083331">
        <w:rPr>
          <w:rFonts w:cs="Univers LT Std 55"/>
          <w:color w:val="000000"/>
        </w:rPr>
        <w:t>registraram</w:t>
      </w:r>
      <w:r w:rsidR="009D6E56">
        <w:rPr>
          <w:rFonts w:cs="Univers LT Std 55"/>
          <w:color w:val="000000"/>
        </w:rPr>
        <w:t xml:space="preserve"> um aumento</w:t>
      </w:r>
      <w:r w:rsidR="000276FE">
        <w:rPr>
          <w:rFonts w:cs="Univers LT Std 55"/>
          <w:color w:val="000000"/>
        </w:rPr>
        <w:t xml:space="preserve"> na proporção de empresas inovadoras que utilizaram o instrumento</w:t>
      </w:r>
      <w:r w:rsidR="00846059">
        <w:rPr>
          <w:rFonts w:cs="Univers LT Std 55"/>
          <w:color w:val="000000"/>
        </w:rPr>
        <w:t xml:space="preserve"> </w:t>
      </w:r>
      <w:r w:rsidR="00B84B47">
        <w:rPr>
          <w:rFonts w:cs="Univers LT Std 55"/>
          <w:color w:val="000000"/>
        </w:rPr>
        <w:t xml:space="preserve">de </w:t>
      </w:r>
      <w:r w:rsidR="000C4254" w:rsidRPr="00112887">
        <w:rPr>
          <w:rFonts w:cs="Univers LT Std 55"/>
          <w:i/>
          <w:iCs/>
        </w:rPr>
        <w:t>Incentivo fiscal à pesquisa e desenvolvimento e inovação tecnológica</w:t>
      </w:r>
      <w:r w:rsidR="009B2C39" w:rsidRPr="003874DC">
        <w:rPr>
          <w:rFonts w:cs="Univers LT Std 55"/>
        </w:rPr>
        <w:t xml:space="preserve">, </w:t>
      </w:r>
      <w:r w:rsidR="005951CD" w:rsidRPr="003874DC">
        <w:rPr>
          <w:rFonts w:cs="Univers LT Std 55"/>
        </w:rPr>
        <w:t>com taxas</w:t>
      </w:r>
      <w:r w:rsidR="009B2C39" w:rsidRPr="003874DC">
        <w:rPr>
          <w:rFonts w:cs="Univers LT Std 55"/>
        </w:rPr>
        <w:t xml:space="preserve"> </w:t>
      </w:r>
      <w:r w:rsidR="00773DE4">
        <w:rPr>
          <w:rFonts w:cs="Univers LT Std 55"/>
        </w:rPr>
        <w:t xml:space="preserve">naquele ano </w:t>
      </w:r>
      <w:r w:rsidR="009B2C39" w:rsidRPr="003874DC">
        <w:rPr>
          <w:rFonts w:cs="Univers LT Std 55"/>
        </w:rPr>
        <w:t>de 27,6% e 16,6%</w:t>
      </w:r>
      <w:r w:rsidR="005951CD" w:rsidRPr="003874DC">
        <w:rPr>
          <w:rFonts w:cs="Univers LT Std 55"/>
        </w:rPr>
        <w:t>,</w:t>
      </w:r>
      <w:r w:rsidR="009B2C39" w:rsidRPr="003874DC">
        <w:rPr>
          <w:rFonts w:cs="Univers LT Std 55"/>
        </w:rPr>
        <w:t xml:space="preserve"> respectivamente.</w:t>
      </w:r>
    </w:p>
    <w:p w14:paraId="2DE4D8C5" w14:textId="77777777" w:rsidR="00F068DE" w:rsidRDefault="00F068DE" w:rsidP="007D3C33">
      <w:pPr>
        <w:spacing w:after="120" w:line="324" w:lineRule="auto"/>
        <w:ind w:firstLine="568"/>
        <w:jc w:val="both"/>
        <w:textAlignment w:val="center"/>
        <w:rPr>
          <w:rFonts w:cs="Univers LT Std 55"/>
        </w:rPr>
      </w:pPr>
    </w:p>
    <w:p w14:paraId="643FAACD" w14:textId="77777777" w:rsidR="00F068DE" w:rsidRDefault="00F068DE" w:rsidP="007D3C33">
      <w:pPr>
        <w:spacing w:after="120" w:line="324" w:lineRule="auto"/>
        <w:ind w:firstLine="568"/>
        <w:jc w:val="both"/>
        <w:textAlignment w:val="center"/>
        <w:rPr>
          <w:rFonts w:cs="Univers LT Std 55"/>
        </w:rPr>
      </w:pPr>
    </w:p>
    <w:p w14:paraId="00FCF15F" w14:textId="77777777" w:rsidR="00F068DE" w:rsidRDefault="00F068DE" w:rsidP="007D3C33">
      <w:pPr>
        <w:spacing w:after="120" w:line="324" w:lineRule="auto"/>
        <w:ind w:firstLine="568"/>
        <w:jc w:val="both"/>
        <w:textAlignment w:val="center"/>
        <w:rPr>
          <w:rFonts w:cs="Univers LT Std 55"/>
        </w:rPr>
      </w:pPr>
    </w:p>
    <w:p w14:paraId="488E357A" w14:textId="77777777" w:rsidR="00F068DE" w:rsidRDefault="00F068DE" w:rsidP="007D3C33">
      <w:pPr>
        <w:spacing w:after="120" w:line="324" w:lineRule="auto"/>
        <w:ind w:firstLine="568"/>
        <w:jc w:val="both"/>
        <w:textAlignment w:val="center"/>
        <w:rPr>
          <w:rFonts w:cs="Univers LT Std 55"/>
        </w:rPr>
      </w:pPr>
    </w:p>
    <w:p w14:paraId="15A5561D" w14:textId="77777777" w:rsidR="00F068DE" w:rsidRDefault="00F068DE" w:rsidP="007D3C33">
      <w:pPr>
        <w:spacing w:after="120" w:line="324" w:lineRule="auto"/>
        <w:ind w:firstLine="568"/>
        <w:jc w:val="both"/>
        <w:textAlignment w:val="center"/>
        <w:rPr>
          <w:rFonts w:cs="Univers LT Std 55"/>
        </w:rPr>
      </w:pPr>
    </w:p>
    <w:p w14:paraId="34E45DC4" w14:textId="77777777" w:rsidR="00F068DE" w:rsidRDefault="00F068DE" w:rsidP="007D3C33">
      <w:pPr>
        <w:spacing w:after="120" w:line="324" w:lineRule="auto"/>
        <w:ind w:firstLine="568"/>
        <w:jc w:val="both"/>
        <w:textAlignment w:val="center"/>
        <w:rPr>
          <w:rFonts w:cs="Univers LT Std 55"/>
        </w:rPr>
      </w:pPr>
    </w:p>
    <w:p w14:paraId="40726CF0" w14:textId="77777777" w:rsidR="00F068DE" w:rsidRDefault="00F068DE" w:rsidP="007D3C33">
      <w:pPr>
        <w:spacing w:after="120" w:line="324" w:lineRule="auto"/>
        <w:ind w:firstLine="568"/>
        <w:jc w:val="both"/>
        <w:textAlignment w:val="center"/>
        <w:rPr>
          <w:rFonts w:cs="Univers LT Std 55"/>
        </w:rPr>
      </w:pPr>
    </w:p>
    <w:p w14:paraId="6417838E" w14:textId="77777777" w:rsidR="00F068DE" w:rsidRPr="003874DC" w:rsidRDefault="00F068DE" w:rsidP="007D3C33">
      <w:pPr>
        <w:spacing w:after="120" w:line="324" w:lineRule="auto"/>
        <w:ind w:firstLine="568"/>
        <w:jc w:val="both"/>
        <w:textAlignment w:val="center"/>
        <w:rPr>
          <w:rFonts w:cs="Univers LT Std 55"/>
          <w:color w:val="000000" w:themeColor="text1"/>
        </w:rPr>
      </w:pPr>
    </w:p>
    <w:p w14:paraId="773E2E04" w14:textId="751ED1C0" w:rsidR="007F4C12" w:rsidRDefault="00695118" w:rsidP="00695118">
      <w:pPr>
        <w:spacing w:before="240" w:after="120" w:line="324" w:lineRule="auto"/>
        <w:jc w:val="both"/>
        <w:textAlignment w:val="center"/>
        <w:rPr>
          <w:rFonts w:cs="Univers LT Std 55"/>
          <w:b/>
          <w:bCs/>
          <w:color w:val="000000" w:themeColor="text1"/>
        </w:rPr>
      </w:pPr>
      <w:r w:rsidRPr="00693C70">
        <w:rPr>
          <w:rFonts w:cs="Univers LT Std 55"/>
          <w:b/>
          <w:bCs/>
          <w:color w:val="000000" w:themeColor="text1"/>
        </w:rPr>
        <w:lastRenderedPageBreak/>
        <w:t>Gráfico 1</w:t>
      </w:r>
      <w:r w:rsidR="005D20D8" w:rsidRPr="00693C70">
        <w:rPr>
          <w:rFonts w:cs="Univers LT Std 55"/>
          <w:b/>
          <w:bCs/>
          <w:color w:val="000000" w:themeColor="text1"/>
        </w:rPr>
        <w:t>4</w:t>
      </w:r>
      <w:r w:rsidRPr="214E33B6">
        <w:rPr>
          <w:rFonts w:cs="Univers LT Std 55"/>
          <w:b/>
          <w:bCs/>
          <w:color w:val="000000" w:themeColor="text1"/>
        </w:rPr>
        <w:t xml:space="preserve"> – Empresas inovadoras da Indústria que utilizaram apoio público para suas atividades inovativas, por tipo de instrumento, segundo as faixas de pessoal ocupado – Brasil – 202</w:t>
      </w:r>
      <w:r>
        <w:rPr>
          <w:rFonts w:cs="Univers LT Std 55"/>
          <w:b/>
          <w:bCs/>
          <w:color w:val="000000" w:themeColor="text1"/>
        </w:rPr>
        <w:t>4</w:t>
      </w:r>
      <w:r w:rsidRPr="214E33B6">
        <w:rPr>
          <w:rFonts w:cs="Univers LT Std 55"/>
          <w:b/>
          <w:bCs/>
          <w:color w:val="000000" w:themeColor="text1"/>
        </w:rPr>
        <w:t xml:space="preserve"> (%)</w:t>
      </w:r>
    </w:p>
    <w:p w14:paraId="4B9ADF78" w14:textId="78E3C09B" w:rsidR="007F4C12" w:rsidRDefault="007F4C12" w:rsidP="00695118">
      <w:pPr>
        <w:spacing w:before="240" w:after="120" w:line="324" w:lineRule="auto"/>
        <w:jc w:val="both"/>
        <w:textAlignment w:val="center"/>
        <w:rPr>
          <w:rFonts w:cs="Univers LT Std 55"/>
          <w:b/>
          <w:bCs/>
          <w:color w:val="000000" w:themeColor="text1"/>
        </w:rPr>
      </w:pPr>
      <w:r>
        <w:rPr>
          <w:noProof/>
        </w:rPr>
        <w:drawing>
          <wp:inline distT="0" distB="0" distL="0" distR="0" wp14:anchorId="5460FD6F" wp14:editId="39E4F304">
            <wp:extent cx="5039360" cy="3333115"/>
            <wp:effectExtent l="0" t="0" r="8890" b="635"/>
            <wp:docPr id="794660456" name="Gráfico 1">
              <a:extLst xmlns:a="http://schemas.openxmlformats.org/drawingml/2006/main">
                <a:ext uri="{FF2B5EF4-FFF2-40B4-BE49-F238E27FC236}">
                  <a16:creationId xmlns:a16="http://schemas.microsoft.com/office/drawing/2014/main" id="{EC9D6512-6B5B-8AD2-8CBD-B5FE4DB2C26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14:paraId="72815BA6" w14:textId="77777777" w:rsidR="00695118" w:rsidRPr="007D3C33" w:rsidRDefault="00695118" w:rsidP="00695118">
      <w:pPr>
        <w:spacing w:after="120" w:line="324" w:lineRule="auto"/>
        <w:jc w:val="both"/>
        <w:textAlignment w:val="center"/>
        <w:rPr>
          <w:rFonts w:cs="Univers LT Std 55"/>
          <w:noProof/>
          <w:color w:val="000000"/>
          <w:sz w:val="16"/>
          <w:szCs w:val="16"/>
        </w:rPr>
      </w:pPr>
      <w:r w:rsidRPr="007D3C33">
        <w:rPr>
          <w:rFonts w:cs="Univers LT Std 55"/>
          <w:noProof/>
          <w:color w:val="000000"/>
          <w:sz w:val="16"/>
          <w:szCs w:val="16"/>
        </w:rPr>
        <w:t>Fonte: IBGE, Diretoria de Pesquisas, Coordenação de Estatísticas Estruturais e Temáticas em Empresas, Pesquisa de Inovação Semestral 202</w:t>
      </w:r>
      <w:r>
        <w:rPr>
          <w:rFonts w:cs="Univers LT Std 55"/>
          <w:noProof/>
          <w:color w:val="000000"/>
          <w:sz w:val="16"/>
          <w:szCs w:val="16"/>
        </w:rPr>
        <w:t>4</w:t>
      </w:r>
      <w:r w:rsidRPr="007D3C33">
        <w:rPr>
          <w:rFonts w:cs="Univers LT Std 55"/>
          <w:noProof/>
          <w:color w:val="000000"/>
          <w:sz w:val="16"/>
          <w:szCs w:val="16"/>
        </w:rPr>
        <w:t>.</w:t>
      </w:r>
    </w:p>
    <w:p w14:paraId="385B4D31" w14:textId="77777777" w:rsidR="00695118" w:rsidRDefault="00695118" w:rsidP="007D3C33">
      <w:pPr>
        <w:spacing w:after="120" w:line="324" w:lineRule="auto"/>
        <w:ind w:firstLine="568"/>
        <w:jc w:val="both"/>
        <w:textAlignment w:val="center"/>
        <w:rPr>
          <w:rFonts w:cs="Univers LT Std 55"/>
          <w:color w:val="000000"/>
        </w:rPr>
      </w:pPr>
    </w:p>
    <w:p w14:paraId="21F4BC54" w14:textId="524B2FC1" w:rsidR="00BC65AF" w:rsidRDefault="00D564AD" w:rsidP="007D3C33">
      <w:pPr>
        <w:spacing w:after="120" w:line="324" w:lineRule="auto"/>
        <w:ind w:firstLine="568"/>
        <w:jc w:val="both"/>
        <w:textAlignment w:val="center"/>
        <w:rPr>
          <w:rFonts w:cs="Univers LT Std 55"/>
          <w:color w:val="000000"/>
        </w:rPr>
      </w:pPr>
      <w:r>
        <w:rPr>
          <w:rFonts w:cs="Univers LT Std 55"/>
          <w:color w:val="000000"/>
        </w:rPr>
        <w:t>Entre</w:t>
      </w:r>
      <w:r w:rsidR="008C0BE3" w:rsidRPr="00DE35C7">
        <w:rPr>
          <w:rFonts w:cs="Univers LT Std 55"/>
          <w:color w:val="000000"/>
        </w:rPr>
        <w:t xml:space="preserve"> os instrumentos proporcionalmente mais utilizados</w:t>
      </w:r>
      <w:r w:rsidR="00892CE9">
        <w:rPr>
          <w:rFonts w:cs="Univers LT Std 55"/>
          <w:color w:val="000000"/>
        </w:rPr>
        <w:t xml:space="preserve"> pelas empresas inovadoras</w:t>
      </w:r>
      <w:r>
        <w:rPr>
          <w:rFonts w:cs="Univers LT Std 55"/>
          <w:color w:val="000000"/>
        </w:rPr>
        <w:t>, destaca</w:t>
      </w:r>
      <w:r w:rsidR="00BB33F8">
        <w:rPr>
          <w:rFonts w:cs="Univers LT Std 55"/>
          <w:color w:val="000000"/>
        </w:rPr>
        <w:t>ra</w:t>
      </w:r>
      <w:r>
        <w:rPr>
          <w:rFonts w:cs="Univers LT Std 55"/>
          <w:color w:val="000000"/>
        </w:rPr>
        <w:t>m-se ainda</w:t>
      </w:r>
      <w:r w:rsidR="000D4899" w:rsidRPr="00DE35C7">
        <w:rPr>
          <w:rFonts w:cs="Univers LT Std 55"/>
          <w:color w:val="000000"/>
        </w:rPr>
        <w:t xml:space="preserve"> o</w:t>
      </w:r>
      <w:r w:rsidR="007D3C33" w:rsidRPr="00DE35C7">
        <w:rPr>
          <w:rFonts w:cs="Univers LT Std 55"/>
          <w:color w:val="000000"/>
        </w:rPr>
        <w:t xml:space="preserve"> </w:t>
      </w:r>
      <w:r w:rsidR="007D3C33" w:rsidRPr="00DE35C7">
        <w:rPr>
          <w:rFonts w:cs="Univers LT Std 55"/>
          <w:i/>
          <w:iCs/>
          <w:color w:val="000000"/>
        </w:rPr>
        <w:t>Financiamento à compra de máquinas e equipamentos</w:t>
      </w:r>
      <w:r w:rsidR="007E7862" w:rsidRPr="00DE35C7">
        <w:rPr>
          <w:rFonts w:cs="Univers LT Std 55"/>
          <w:i/>
          <w:iCs/>
          <w:color w:val="000000"/>
        </w:rPr>
        <w:t xml:space="preserve"> </w:t>
      </w:r>
      <w:r w:rsidR="007E7862" w:rsidRPr="007A57D9">
        <w:rPr>
          <w:rFonts w:cs="Univers LT Std 55"/>
          <w:color w:val="000000"/>
        </w:rPr>
        <w:t>(11,7%)</w:t>
      </w:r>
      <w:r w:rsidR="007D3C33" w:rsidRPr="00DE35C7">
        <w:rPr>
          <w:rFonts w:cs="Univers LT Std 55"/>
          <w:color w:val="000000"/>
        </w:rPr>
        <w:t xml:space="preserve"> e o </w:t>
      </w:r>
      <w:r w:rsidR="007D3C33" w:rsidRPr="00DE35C7">
        <w:rPr>
          <w:rFonts w:cs="Univers LT Std 55"/>
          <w:i/>
          <w:iCs/>
          <w:color w:val="000000"/>
        </w:rPr>
        <w:t xml:space="preserve">Financiamento a projetos de P&amp;D e inovação com ou sem parceria com universidades ou institutos de pesquisa </w:t>
      </w:r>
      <w:r w:rsidR="00DE35C7" w:rsidRPr="007A57D9">
        <w:rPr>
          <w:rFonts w:cs="Univers LT Std 55"/>
          <w:color w:val="000000"/>
        </w:rPr>
        <w:t>(6,8%)</w:t>
      </w:r>
      <w:r w:rsidR="00762229">
        <w:rPr>
          <w:rFonts w:cs="Univers LT Std 55"/>
          <w:i/>
          <w:iCs/>
          <w:color w:val="000000"/>
        </w:rPr>
        <w:t xml:space="preserve"> </w:t>
      </w:r>
      <w:r w:rsidR="00762229" w:rsidRPr="00A44C4D">
        <w:rPr>
          <w:rFonts w:cs="Univers LT Std 55"/>
          <w:color w:val="000000"/>
        </w:rPr>
        <w:t>que</w:t>
      </w:r>
      <w:r w:rsidR="00494D07" w:rsidRPr="00A44C4D">
        <w:rPr>
          <w:rFonts w:cs="Univers LT Std 55"/>
          <w:color w:val="000000"/>
        </w:rPr>
        <w:t>,</w:t>
      </w:r>
      <w:r w:rsidR="00762229" w:rsidRPr="00A44C4D">
        <w:rPr>
          <w:rFonts w:cs="Univers LT Std 55"/>
          <w:color w:val="000000"/>
        </w:rPr>
        <w:t xml:space="preserve"> no</w:t>
      </w:r>
      <w:r w:rsidR="00DE35C7" w:rsidRPr="00A44C4D">
        <w:rPr>
          <w:rFonts w:cs="Univers LT Std 55"/>
          <w:color w:val="000000"/>
        </w:rPr>
        <w:t xml:space="preserve"> ano</w:t>
      </w:r>
      <w:r w:rsidR="00DE35C7">
        <w:rPr>
          <w:rFonts w:cs="Univers LT Std 55"/>
          <w:color w:val="000000"/>
        </w:rPr>
        <w:t xml:space="preserve"> anterior, correspondiam a</w:t>
      </w:r>
      <w:r w:rsidR="00892CE9">
        <w:rPr>
          <w:rFonts w:cs="Univers LT Std 55"/>
          <w:color w:val="000000"/>
        </w:rPr>
        <w:t xml:space="preserve"> </w:t>
      </w:r>
      <w:r w:rsidR="007D3C33" w:rsidRPr="007D3C33">
        <w:rPr>
          <w:rFonts w:cs="Univers LT Std 55"/>
          <w:color w:val="000000"/>
        </w:rPr>
        <w:t>10,5% e 6,5%</w:t>
      </w:r>
      <w:r w:rsidR="00892CE9">
        <w:rPr>
          <w:rFonts w:cs="Univers LT Std 55"/>
          <w:color w:val="000000"/>
        </w:rPr>
        <w:t>, respectivame</w:t>
      </w:r>
      <w:r w:rsidR="00762229">
        <w:rPr>
          <w:rFonts w:cs="Univers LT Std 55"/>
          <w:color w:val="000000"/>
        </w:rPr>
        <w:t>nte.</w:t>
      </w:r>
      <w:r w:rsidR="00DF435D">
        <w:rPr>
          <w:rFonts w:cs="Univers LT Std 55"/>
          <w:color w:val="000000"/>
        </w:rPr>
        <w:t xml:space="preserve"> </w:t>
      </w:r>
      <w:r w:rsidR="00E87C9B" w:rsidRPr="00C75E0F">
        <w:rPr>
          <w:rFonts w:cs="Univers LT Std 55"/>
          <w:color w:val="000000"/>
        </w:rPr>
        <w:t>As atividades econômicas</w:t>
      </w:r>
      <w:r w:rsidR="00B35222" w:rsidRPr="00C75E0F">
        <w:rPr>
          <w:rFonts w:cs="Univers LT Std 55"/>
          <w:color w:val="000000"/>
        </w:rPr>
        <w:t xml:space="preserve"> que</w:t>
      </w:r>
      <w:r w:rsidR="00DD58C4" w:rsidRPr="00C75E0F">
        <w:rPr>
          <w:rFonts w:cs="Univers LT Std 55"/>
          <w:color w:val="000000"/>
        </w:rPr>
        <w:t xml:space="preserve"> proporcionalmente</w:t>
      </w:r>
      <w:r w:rsidR="00B35222" w:rsidRPr="00C75E0F">
        <w:rPr>
          <w:rFonts w:cs="Univers LT Std 55"/>
          <w:color w:val="000000"/>
        </w:rPr>
        <w:t xml:space="preserve"> m</w:t>
      </w:r>
      <w:r w:rsidR="00DD58C4" w:rsidRPr="00C75E0F">
        <w:rPr>
          <w:rFonts w:cs="Univers LT Std 55"/>
          <w:color w:val="000000"/>
        </w:rPr>
        <w:t>ais se beneficiaram d</w:t>
      </w:r>
      <w:r w:rsidR="00E87C9B" w:rsidRPr="00C75E0F">
        <w:rPr>
          <w:rFonts w:cs="Univers LT Std 55"/>
          <w:color w:val="000000"/>
        </w:rPr>
        <w:t xml:space="preserve">o primeiro instrumento foram as </w:t>
      </w:r>
      <w:r w:rsidR="007913D8" w:rsidRPr="00C75E0F">
        <w:rPr>
          <w:rFonts w:cs="Univers LT Std 55"/>
          <w:color w:val="000000"/>
        </w:rPr>
        <w:t xml:space="preserve">de </w:t>
      </w:r>
      <w:r w:rsidR="00BC65AF" w:rsidRPr="00C75E0F">
        <w:rPr>
          <w:rFonts w:cs="Univers LT Std 55"/>
          <w:i/>
          <w:iCs/>
          <w:color w:val="000000"/>
        </w:rPr>
        <w:t>Impressão e reprodução de gravações</w:t>
      </w:r>
      <w:r w:rsidR="00BC65AF" w:rsidRPr="00C75E0F">
        <w:rPr>
          <w:rFonts w:cs="Univers LT Std 55"/>
          <w:color w:val="000000"/>
        </w:rPr>
        <w:t xml:space="preserve"> </w:t>
      </w:r>
      <w:r w:rsidR="007913D8" w:rsidRPr="00C75E0F">
        <w:rPr>
          <w:rFonts w:cs="Univers LT Std 55"/>
          <w:color w:val="000000"/>
        </w:rPr>
        <w:t>(</w:t>
      </w:r>
      <w:r w:rsidR="00BC65AF" w:rsidRPr="00C75E0F">
        <w:rPr>
          <w:rFonts w:cs="Univers LT Std 55"/>
          <w:color w:val="000000"/>
        </w:rPr>
        <w:t>2</w:t>
      </w:r>
      <w:r w:rsidR="00FC4FE1">
        <w:rPr>
          <w:rFonts w:cs="Univers LT Std 55"/>
          <w:color w:val="000000"/>
        </w:rPr>
        <w:t>2</w:t>
      </w:r>
      <w:r w:rsidR="00BC65AF" w:rsidRPr="00C75E0F">
        <w:rPr>
          <w:rFonts w:cs="Univers LT Std 55"/>
          <w:color w:val="000000"/>
        </w:rPr>
        <w:t>,</w:t>
      </w:r>
      <w:r w:rsidR="00FC4FE1">
        <w:rPr>
          <w:rFonts w:cs="Univers LT Std 55"/>
          <w:color w:val="000000"/>
        </w:rPr>
        <w:t>8</w:t>
      </w:r>
      <w:r w:rsidR="00BC65AF" w:rsidRPr="00C75E0F">
        <w:rPr>
          <w:rFonts w:cs="Univers LT Std 55"/>
          <w:color w:val="000000"/>
        </w:rPr>
        <w:t>%</w:t>
      </w:r>
      <w:r w:rsidR="007913D8" w:rsidRPr="00C75E0F">
        <w:rPr>
          <w:rFonts w:cs="Univers LT Std 55"/>
          <w:color w:val="000000"/>
        </w:rPr>
        <w:t>) e</w:t>
      </w:r>
      <w:r w:rsidR="0048444C" w:rsidRPr="00C75E0F">
        <w:rPr>
          <w:rFonts w:cs="Univers LT Std 55"/>
          <w:color w:val="000000"/>
        </w:rPr>
        <w:t xml:space="preserve"> </w:t>
      </w:r>
      <w:r w:rsidR="0048444C" w:rsidRPr="00C75E0F">
        <w:rPr>
          <w:rFonts w:cs="Univers LT Std 55"/>
          <w:i/>
          <w:iCs/>
          <w:color w:val="000000"/>
        </w:rPr>
        <w:t>Fabricação de produtos de minerais não-metálicos</w:t>
      </w:r>
      <w:r w:rsidR="00DB5AA6" w:rsidRPr="00C75E0F">
        <w:rPr>
          <w:rFonts w:cs="Univers LT Std 55"/>
          <w:color w:val="000000"/>
        </w:rPr>
        <w:t xml:space="preserve"> (20,</w:t>
      </w:r>
      <w:r w:rsidR="0049717C">
        <w:rPr>
          <w:rFonts w:cs="Univers LT Std 55"/>
          <w:color w:val="000000"/>
        </w:rPr>
        <w:t>8</w:t>
      </w:r>
      <w:r w:rsidR="00DB5AA6" w:rsidRPr="00C75E0F">
        <w:rPr>
          <w:rFonts w:cs="Univers LT Std 55"/>
          <w:color w:val="000000"/>
        </w:rPr>
        <w:t>%)</w:t>
      </w:r>
      <w:r w:rsidR="00B159AE" w:rsidRPr="00C75E0F">
        <w:rPr>
          <w:rFonts w:cs="Univers LT Std 55"/>
          <w:color w:val="000000"/>
        </w:rPr>
        <w:t>. No caso</w:t>
      </w:r>
      <w:r w:rsidR="00C66925" w:rsidRPr="00C75E0F">
        <w:rPr>
          <w:rFonts w:cs="Univers LT Std 55"/>
          <w:color w:val="000000"/>
        </w:rPr>
        <w:t xml:space="preserve"> do segundo instrumento,</w:t>
      </w:r>
      <w:r w:rsidR="007913D8" w:rsidRPr="00C75E0F">
        <w:rPr>
          <w:rFonts w:cs="Univers LT Std 55"/>
          <w:color w:val="000000"/>
        </w:rPr>
        <w:t xml:space="preserve"> foram as </w:t>
      </w:r>
      <w:r w:rsidR="001B4733" w:rsidRPr="00C75E0F">
        <w:rPr>
          <w:rFonts w:cs="Univers LT Std 55"/>
          <w:color w:val="000000"/>
        </w:rPr>
        <w:t>atividades</w:t>
      </w:r>
      <w:r w:rsidR="007913D8" w:rsidRPr="00C75E0F">
        <w:rPr>
          <w:rFonts w:cs="Univers LT Std 55"/>
          <w:color w:val="000000"/>
        </w:rPr>
        <w:t xml:space="preserve"> de </w:t>
      </w:r>
      <w:r w:rsidR="00EE6B29" w:rsidRPr="00C75E0F">
        <w:rPr>
          <w:rFonts w:cs="Univers LT Std 55"/>
          <w:i/>
          <w:iCs/>
          <w:color w:val="000000"/>
        </w:rPr>
        <w:t>Fabricação de equipamentos de informática, produtos eletrônicos e ópticos</w:t>
      </w:r>
      <w:r w:rsidR="00EE6B29" w:rsidRPr="00C75E0F">
        <w:rPr>
          <w:rFonts w:cs="Univers LT Std 55"/>
          <w:color w:val="000000"/>
        </w:rPr>
        <w:t xml:space="preserve"> (</w:t>
      </w:r>
      <w:r w:rsidR="00C63140" w:rsidRPr="00C75E0F">
        <w:rPr>
          <w:rFonts w:cs="Univers LT Std 55"/>
          <w:color w:val="000000"/>
        </w:rPr>
        <w:t>1</w:t>
      </w:r>
      <w:r w:rsidR="009010A6">
        <w:rPr>
          <w:rFonts w:cs="Univers LT Std 55"/>
          <w:color w:val="000000"/>
        </w:rPr>
        <w:t>9</w:t>
      </w:r>
      <w:r w:rsidR="00C63140" w:rsidRPr="00C75E0F">
        <w:rPr>
          <w:rFonts w:cs="Univers LT Std 55"/>
          <w:color w:val="000000"/>
        </w:rPr>
        <w:t>,</w:t>
      </w:r>
      <w:r w:rsidR="009010A6">
        <w:rPr>
          <w:rFonts w:cs="Univers LT Std 55"/>
          <w:color w:val="000000"/>
        </w:rPr>
        <w:t>9</w:t>
      </w:r>
      <w:r w:rsidR="00C63140" w:rsidRPr="00C75E0F">
        <w:rPr>
          <w:rFonts w:cs="Univers LT Std 55"/>
          <w:color w:val="000000"/>
        </w:rPr>
        <w:t>%)</w:t>
      </w:r>
      <w:r w:rsidR="00251019" w:rsidRPr="00C75E0F">
        <w:rPr>
          <w:rFonts w:cs="Univers LT Std 55"/>
          <w:color w:val="000000"/>
        </w:rPr>
        <w:t xml:space="preserve"> e </w:t>
      </w:r>
      <w:r w:rsidR="007A7055" w:rsidRPr="00C75E0F">
        <w:rPr>
          <w:rFonts w:cs="Univers LT Std 55"/>
          <w:color w:val="000000"/>
        </w:rPr>
        <w:t xml:space="preserve">de </w:t>
      </w:r>
      <w:r w:rsidR="00251019" w:rsidRPr="00C75E0F">
        <w:rPr>
          <w:rFonts w:cs="Univers LT Std 55"/>
          <w:i/>
          <w:iCs/>
          <w:color w:val="000000"/>
        </w:rPr>
        <w:t>Metalurgia</w:t>
      </w:r>
      <w:r w:rsidR="00251019" w:rsidRPr="00C75E0F">
        <w:rPr>
          <w:rFonts w:cs="Univers LT Std 55"/>
          <w:color w:val="000000"/>
        </w:rPr>
        <w:t xml:space="preserve"> (</w:t>
      </w:r>
      <w:r w:rsidR="00C47E5E" w:rsidRPr="00C75E0F">
        <w:rPr>
          <w:rFonts w:cs="Univers LT Std 55"/>
          <w:color w:val="000000"/>
        </w:rPr>
        <w:t>18,</w:t>
      </w:r>
      <w:r w:rsidR="009010A6">
        <w:rPr>
          <w:rFonts w:cs="Univers LT Std 55"/>
          <w:color w:val="000000"/>
        </w:rPr>
        <w:t>5</w:t>
      </w:r>
      <w:r w:rsidR="00C47E5E" w:rsidRPr="00C75E0F">
        <w:rPr>
          <w:rFonts w:cs="Univers LT Std 55"/>
          <w:color w:val="000000"/>
        </w:rPr>
        <w:t>%).</w:t>
      </w:r>
    </w:p>
    <w:p w14:paraId="51207256" w14:textId="120A77E2" w:rsidR="00940639" w:rsidRDefault="003A0E80" w:rsidP="00940639">
      <w:pPr>
        <w:spacing w:after="120" w:line="324" w:lineRule="auto"/>
        <w:ind w:firstLine="568"/>
        <w:jc w:val="both"/>
        <w:textAlignment w:val="center"/>
        <w:rPr>
          <w:rFonts w:cs="Univers LT Std 55"/>
          <w:color w:val="000000"/>
        </w:rPr>
      </w:pPr>
      <w:r>
        <w:rPr>
          <w:rFonts w:cs="Univers LT Std 55"/>
          <w:color w:val="000000"/>
        </w:rPr>
        <w:t>Adicionalmente</w:t>
      </w:r>
      <w:r w:rsidR="007A7055">
        <w:rPr>
          <w:rFonts w:cs="Univers LT Std 55"/>
          <w:color w:val="000000"/>
        </w:rPr>
        <w:t xml:space="preserve">, o </w:t>
      </w:r>
      <w:r w:rsidR="007A7055" w:rsidRPr="00705CB5">
        <w:rPr>
          <w:rFonts w:cs="Univers LT Std 55"/>
          <w:color w:val="000000"/>
        </w:rPr>
        <w:t>Gráfico 1</w:t>
      </w:r>
      <w:r w:rsidR="00E34A2B" w:rsidRPr="00705CB5">
        <w:rPr>
          <w:rFonts w:cs="Univers LT Std 55"/>
          <w:color w:val="000000"/>
        </w:rPr>
        <w:t>4</w:t>
      </w:r>
      <w:r w:rsidR="007A7055">
        <w:rPr>
          <w:rFonts w:cs="Univers LT Std 55"/>
          <w:color w:val="000000"/>
        </w:rPr>
        <w:t xml:space="preserve"> </w:t>
      </w:r>
      <w:r>
        <w:rPr>
          <w:rFonts w:cs="Univers LT Std 55"/>
          <w:color w:val="000000"/>
        </w:rPr>
        <w:t>mostra</w:t>
      </w:r>
      <w:r w:rsidR="002349AD">
        <w:rPr>
          <w:rFonts w:cs="Univers LT Std 55"/>
          <w:color w:val="000000"/>
        </w:rPr>
        <w:t xml:space="preserve"> que</w:t>
      </w:r>
      <w:r w:rsidR="000629A8">
        <w:rPr>
          <w:rFonts w:cs="Univers LT Std 55"/>
          <w:color w:val="000000"/>
        </w:rPr>
        <w:t xml:space="preserve"> </w:t>
      </w:r>
      <w:r w:rsidR="006821E3">
        <w:rPr>
          <w:rFonts w:cs="Univers LT Std 55"/>
          <w:color w:val="000000"/>
        </w:rPr>
        <w:t>14,8%</w:t>
      </w:r>
      <w:r w:rsidR="00D53ADC">
        <w:rPr>
          <w:rFonts w:cs="Univers LT Std 55"/>
          <w:color w:val="000000"/>
        </w:rPr>
        <w:t xml:space="preserve"> das empresas inovadoras contemplada</w:t>
      </w:r>
      <w:r w:rsidR="008A68F4">
        <w:rPr>
          <w:rFonts w:cs="Univers LT Std 55"/>
          <w:color w:val="000000"/>
        </w:rPr>
        <w:t xml:space="preserve">s com o </w:t>
      </w:r>
      <w:r w:rsidR="008A68F4" w:rsidRPr="007D3C33">
        <w:rPr>
          <w:rFonts w:cs="Univers LT Std 55"/>
          <w:i/>
          <w:iCs/>
          <w:color w:val="000000"/>
        </w:rPr>
        <w:t>Financiamento à compra de máquinas e equipamentos</w:t>
      </w:r>
      <w:r w:rsidR="00CF4096">
        <w:rPr>
          <w:rFonts w:cs="Univers LT Std 55"/>
          <w:i/>
          <w:iCs/>
          <w:color w:val="000000"/>
        </w:rPr>
        <w:t xml:space="preserve"> </w:t>
      </w:r>
      <w:r w:rsidR="00CF4096" w:rsidRPr="00CF4096">
        <w:rPr>
          <w:rFonts w:cs="Univers LT Std 55"/>
          <w:color w:val="000000"/>
        </w:rPr>
        <w:t>pertenciam</w:t>
      </w:r>
      <w:r w:rsidR="00CF4096">
        <w:rPr>
          <w:rFonts w:cs="Univers LT Std 55"/>
          <w:color w:val="000000"/>
        </w:rPr>
        <w:t xml:space="preserve"> à faixa de empresas com 500 ou mais pessoas ocupadas</w:t>
      </w:r>
      <w:r w:rsidR="00EB7571">
        <w:rPr>
          <w:rFonts w:cs="Univers LT Std 55"/>
          <w:color w:val="000000"/>
        </w:rPr>
        <w:t xml:space="preserve">, </w:t>
      </w:r>
      <w:r w:rsidR="001475F4">
        <w:rPr>
          <w:rFonts w:cs="Univers LT Std 55"/>
          <w:color w:val="000000"/>
        </w:rPr>
        <w:t>perc</w:t>
      </w:r>
      <w:r w:rsidR="00525DA0">
        <w:rPr>
          <w:rFonts w:cs="Univers LT Std 55"/>
          <w:color w:val="000000"/>
        </w:rPr>
        <w:t xml:space="preserve">entual semelhante ao observado entre aquelas </w:t>
      </w:r>
      <w:r w:rsidR="00EB7571">
        <w:rPr>
          <w:rFonts w:cs="Univers LT Std 55"/>
          <w:color w:val="000000"/>
        </w:rPr>
        <w:t>beneficiadas pe</w:t>
      </w:r>
      <w:r w:rsidR="0050286C">
        <w:rPr>
          <w:rFonts w:cs="Univers LT Std 55"/>
          <w:color w:val="000000"/>
        </w:rPr>
        <w:t xml:space="preserve">lo </w:t>
      </w:r>
      <w:r w:rsidR="0050286C" w:rsidRPr="007D3C33">
        <w:rPr>
          <w:rFonts w:cs="Univers LT Std 55"/>
          <w:i/>
          <w:iCs/>
          <w:color w:val="000000"/>
        </w:rPr>
        <w:t>Financiamento a projetos de P&amp;D e inovação com ou sem parceria com universidades ou institutos de pesquisa</w:t>
      </w:r>
      <w:r w:rsidR="005912C1">
        <w:rPr>
          <w:rFonts w:cs="Univers LT Std 55"/>
          <w:i/>
          <w:iCs/>
          <w:color w:val="000000"/>
        </w:rPr>
        <w:t xml:space="preserve"> </w:t>
      </w:r>
      <w:r w:rsidR="005912C1" w:rsidRPr="005912C1">
        <w:rPr>
          <w:rFonts w:cs="Univers LT Std 55"/>
          <w:color w:val="000000"/>
        </w:rPr>
        <w:t>(14,</w:t>
      </w:r>
      <w:r w:rsidR="002910DD">
        <w:rPr>
          <w:rFonts w:cs="Univers LT Std 55"/>
          <w:color w:val="000000"/>
        </w:rPr>
        <w:t>4</w:t>
      </w:r>
      <w:r w:rsidR="005912C1" w:rsidRPr="005912C1">
        <w:rPr>
          <w:rFonts w:cs="Univers LT Std 55"/>
          <w:color w:val="000000"/>
        </w:rPr>
        <w:t>%).</w:t>
      </w:r>
      <w:r w:rsidR="00795323">
        <w:rPr>
          <w:rFonts w:cs="Univers LT Std 55"/>
          <w:color w:val="000000"/>
        </w:rPr>
        <w:t xml:space="preserve"> </w:t>
      </w:r>
      <w:r w:rsidR="00EB4DB3">
        <w:rPr>
          <w:rFonts w:cs="Univers LT Std 55"/>
          <w:color w:val="000000"/>
        </w:rPr>
        <w:t>Nas faixas de menor porte</w:t>
      </w:r>
      <w:r w:rsidR="008D3E63">
        <w:rPr>
          <w:rFonts w:cs="Univers LT Std 55"/>
          <w:color w:val="000000"/>
        </w:rPr>
        <w:t xml:space="preserve">, de 100 a 249 e de 250 a 499 pessoas ocupadas, os percentuais foram, respectivamente, de </w:t>
      </w:r>
      <w:r w:rsidR="0090351D">
        <w:rPr>
          <w:rFonts w:cs="Univers LT Std 55"/>
          <w:color w:val="000000"/>
        </w:rPr>
        <w:t xml:space="preserve">11,0% e </w:t>
      </w:r>
      <w:r w:rsidR="009B47E5">
        <w:rPr>
          <w:rFonts w:cs="Univers LT Std 55"/>
          <w:color w:val="000000"/>
        </w:rPr>
        <w:t>10</w:t>
      </w:r>
      <w:r w:rsidR="0090351D">
        <w:rPr>
          <w:rFonts w:cs="Univers LT Std 55"/>
          <w:color w:val="000000"/>
        </w:rPr>
        <w:t>,</w:t>
      </w:r>
      <w:r w:rsidR="009B47E5">
        <w:rPr>
          <w:rFonts w:cs="Univers LT Std 55"/>
          <w:color w:val="000000"/>
        </w:rPr>
        <w:t>1</w:t>
      </w:r>
      <w:r w:rsidR="0090351D">
        <w:rPr>
          <w:rFonts w:cs="Univers LT Std 55"/>
          <w:color w:val="000000"/>
        </w:rPr>
        <w:t xml:space="preserve">% quanto ao </w:t>
      </w:r>
      <w:r w:rsidR="0090351D" w:rsidRPr="007D3C33">
        <w:rPr>
          <w:rFonts w:cs="Univers LT Std 55"/>
          <w:i/>
          <w:iCs/>
          <w:color w:val="000000"/>
        </w:rPr>
        <w:t>Financiamento à compra de máquinas e equipamentos</w:t>
      </w:r>
      <w:r w:rsidR="00940639">
        <w:rPr>
          <w:rFonts w:cs="Univers LT Std 55"/>
          <w:color w:val="000000"/>
        </w:rPr>
        <w:t xml:space="preserve">, e de </w:t>
      </w:r>
      <w:r w:rsidR="00475B79">
        <w:rPr>
          <w:rFonts w:cs="Univers LT Std 55"/>
          <w:color w:val="000000"/>
        </w:rPr>
        <w:t>5,5</w:t>
      </w:r>
      <w:r w:rsidR="00940639">
        <w:rPr>
          <w:rFonts w:cs="Univers LT Std 55"/>
          <w:color w:val="000000"/>
        </w:rPr>
        <w:t xml:space="preserve">% e 2,0% em relação ao </w:t>
      </w:r>
      <w:r w:rsidR="00940639" w:rsidRPr="007D3C33">
        <w:rPr>
          <w:rFonts w:cs="Univers LT Std 55"/>
          <w:i/>
          <w:iCs/>
          <w:color w:val="000000"/>
        </w:rPr>
        <w:t>Financiamento a projetos de P&amp;D e inovação</w:t>
      </w:r>
      <w:r w:rsidR="00940639">
        <w:rPr>
          <w:rFonts w:cs="Univers LT Std 55"/>
          <w:i/>
          <w:iCs/>
          <w:color w:val="000000"/>
        </w:rPr>
        <w:t>.</w:t>
      </w:r>
    </w:p>
    <w:p w14:paraId="3DD27F5C" w14:textId="3BCF27CF" w:rsidR="007D3C33" w:rsidRDefault="007A2984" w:rsidP="007D3C33">
      <w:pPr>
        <w:spacing w:after="120" w:line="324" w:lineRule="auto"/>
        <w:ind w:firstLine="568"/>
        <w:jc w:val="both"/>
        <w:textAlignment w:val="center"/>
        <w:rPr>
          <w:rFonts w:cs="Univers LT Std 55"/>
          <w:color w:val="000000"/>
        </w:rPr>
      </w:pPr>
      <w:r>
        <w:rPr>
          <w:rFonts w:cs="Univers LT Std 55"/>
          <w:color w:val="000000"/>
        </w:rPr>
        <w:lastRenderedPageBreak/>
        <w:t>Em contrapartida, os instrumentos menos utilizados pelas empresas inovadoras</w:t>
      </w:r>
      <w:r w:rsidR="00E37529">
        <w:rPr>
          <w:rFonts w:cs="Univers LT Std 55"/>
          <w:color w:val="000000"/>
        </w:rPr>
        <w:t xml:space="preserve"> foram</w:t>
      </w:r>
      <w:r w:rsidR="00A51245">
        <w:rPr>
          <w:rFonts w:cs="Univers LT Std 55"/>
          <w:color w:val="000000"/>
        </w:rPr>
        <w:t xml:space="preserve"> </w:t>
      </w:r>
      <w:proofErr w:type="gramStart"/>
      <w:r w:rsidR="00106078" w:rsidRPr="007D3C33">
        <w:rPr>
          <w:rFonts w:cs="Univers LT Std 55"/>
          <w:i/>
          <w:iCs/>
          <w:color w:val="000000"/>
        </w:rPr>
        <w:t>Incentivo fiscal</w:t>
      </w:r>
      <w:proofErr w:type="gramEnd"/>
      <w:r w:rsidR="00106078" w:rsidRPr="007D3C33">
        <w:rPr>
          <w:rFonts w:cs="Univers LT Std 55"/>
          <w:i/>
          <w:iCs/>
          <w:color w:val="000000"/>
        </w:rPr>
        <w:t xml:space="preserve"> da Lei da informática </w:t>
      </w:r>
      <w:r w:rsidR="00106078" w:rsidRPr="007D3C33">
        <w:rPr>
          <w:rFonts w:cs="Univers LT Std 55"/>
          <w:color w:val="000000"/>
        </w:rPr>
        <w:t>(</w:t>
      </w:r>
      <w:r w:rsidR="00106078">
        <w:rPr>
          <w:rFonts w:cs="Univers LT Std 55"/>
          <w:color w:val="000000"/>
        </w:rPr>
        <w:t>4,9</w:t>
      </w:r>
      <w:r w:rsidR="00106078" w:rsidRPr="007D3C33">
        <w:rPr>
          <w:rFonts w:cs="Univers LT Std 55"/>
          <w:color w:val="000000"/>
        </w:rPr>
        <w:t xml:space="preserve">%), </w:t>
      </w:r>
      <w:r w:rsidR="00106078" w:rsidRPr="007D3C33">
        <w:rPr>
          <w:rFonts w:cs="Univers LT Std 55"/>
          <w:i/>
          <w:iCs/>
          <w:color w:val="000000"/>
        </w:rPr>
        <w:t>Subvenção econômica a P&amp;D e inserção de pesquisadores</w:t>
      </w:r>
      <w:r w:rsidR="00106078" w:rsidRPr="007D3C33">
        <w:rPr>
          <w:rFonts w:cs="Univers LT Std 55"/>
          <w:color w:val="000000"/>
        </w:rPr>
        <w:t xml:space="preserve"> (</w:t>
      </w:r>
      <w:r w:rsidR="002B7C77">
        <w:rPr>
          <w:rFonts w:cs="Univers LT Std 55"/>
          <w:color w:val="000000"/>
        </w:rPr>
        <w:t>4</w:t>
      </w:r>
      <w:r w:rsidR="00106078" w:rsidRPr="007D3C33">
        <w:rPr>
          <w:rFonts w:cs="Univers LT Std 55"/>
          <w:color w:val="000000"/>
        </w:rPr>
        <w:t xml:space="preserve">,5%) e </w:t>
      </w:r>
      <w:r w:rsidR="00106078" w:rsidRPr="007D3C33">
        <w:rPr>
          <w:rFonts w:cs="Univers LT Std 55"/>
          <w:i/>
          <w:iCs/>
          <w:color w:val="000000"/>
        </w:rPr>
        <w:t>Compras públicas</w:t>
      </w:r>
      <w:r w:rsidR="00106078" w:rsidRPr="007D3C33">
        <w:rPr>
          <w:rFonts w:cs="Univers LT Std 55"/>
          <w:color w:val="000000"/>
        </w:rPr>
        <w:t xml:space="preserve"> (1,</w:t>
      </w:r>
      <w:r w:rsidR="002B7C77">
        <w:rPr>
          <w:rFonts w:cs="Univers LT Std 55"/>
          <w:color w:val="000000"/>
        </w:rPr>
        <w:t>7</w:t>
      </w:r>
      <w:r w:rsidR="00106078" w:rsidRPr="007D3C33">
        <w:rPr>
          <w:rFonts w:cs="Univers LT Std 55"/>
          <w:color w:val="000000"/>
        </w:rPr>
        <w:t>%)</w:t>
      </w:r>
      <w:r w:rsidR="002B7C77">
        <w:rPr>
          <w:rFonts w:cs="Univers LT Std 55"/>
          <w:color w:val="000000"/>
        </w:rPr>
        <w:t>.</w:t>
      </w:r>
      <w:r w:rsidR="000715D4">
        <w:rPr>
          <w:rFonts w:cs="Univers LT Std 55"/>
          <w:color w:val="000000"/>
        </w:rPr>
        <w:t xml:space="preserve"> </w:t>
      </w:r>
      <w:r w:rsidR="007D3C33" w:rsidRPr="009010A6">
        <w:rPr>
          <w:rFonts w:cs="Univers LT Std 55"/>
          <w:color w:val="000000"/>
        </w:rPr>
        <w:t xml:space="preserve">No </w:t>
      </w:r>
      <w:r w:rsidR="00DB4E71" w:rsidRPr="009010A6">
        <w:rPr>
          <w:rFonts w:cs="Univers LT Std 55"/>
          <w:color w:val="000000"/>
        </w:rPr>
        <w:t>que se refere ao</w:t>
      </w:r>
      <w:r w:rsidR="007D3C33" w:rsidRPr="009010A6">
        <w:rPr>
          <w:rFonts w:cs="Univers LT Std 55"/>
          <w:color w:val="000000"/>
        </w:rPr>
        <w:t xml:space="preserve"> </w:t>
      </w:r>
      <w:r w:rsidR="007D3C33" w:rsidRPr="009010A6">
        <w:rPr>
          <w:rFonts w:cs="Univers LT Std 55"/>
          <w:i/>
          <w:iCs/>
          <w:color w:val="000000"/>
        </w:rPr>
        <w:t>Incentivo fiscal da Lei da informática</w:t>
      </w:r>
      <w:r w:rsidR="007D3C33" w:rsidRPr="009010A6">
        <w:rPr>
          <w:rFonts w:cs="Univers LT Std 55"/>
          <w:color w:val="000000"/>
        </w:rPr>
        <w:t>, destaca-se a</w:t>
      </w:r>
      <w:r w:rsidR="00DB4E71" w:rsidRPr="009010A6">
        <w:rPr>
          <w:rFonts w:cs="Univers LT Std 55"/>
          <w:color w:val="000000"/>
        </w:rPr>
        <w:t xml:space="preserve"> elevada</w:t>
      </w:r>
      <w:r w:rsidR="007D3C33" w:rsidRPr="009010A6">
        <w:rPr>
          <w:rFonts w:cs="Univers LT Std 55"/>
          <w:color w:val="000000"/>
        </w:rPr>
        <w:t xml:space="preserve"> proporção de empresas do setor de </w:t>
      </w:r>
      <w:r w:rsidR="007D3C33" w:rsidRPr="009010A6">
        <w:rPr>
          <w:rFonts w:cs="Univers LT Std 55"/>
          <w:i/>
          <w:iCs/>
          <w:color w:val="000000"/>
        </w:rPr>
        <w:t xml:space="preserve">Fabricação de equipamentos de informática, produtos eletrônicos e ópticos </w:t>
      </w:r>
      <w:r w:rsidR="007D3C33" w:rsidRPr="009010A6">
        <w:rPr>
          <w:rFonts w:cs="Univers LT Std 55"/>
          <w:color w:val="000000"/>
        </w:rPr>
        <w:t>(</w:t>
      </w:r>
      <w:r w:rsidR="00EB4F20" w:rsidRPr="009010A6">
        <w:rPr>
          <w:rFonts w:cs="Univers LT Std 55"/>
          <w:color w:val="000000"/>
        </w:rPr>
        <w:t>67,</w:t>
      </w:r>
      <w:r w:rsidR="007418EA">
        <w:rPr>
          <w:rFonts w:cs="Univers LT Std 55"/>
          <w:color w:val="000000"/>
        </w:rPr>
        <w:t>1</w:t>
      </w:r>
      <w:r w:rsidR="007D3C33" w:rsidRPr="009010A6">
        <w:rPr>
          <w:rFonts w:cs="Univers LT Std 55"/>
          <w:color w:val="000000"/>
        </w:rPr>
        <w:t xml:space="preserve">%) </w:t>
      </w:r>
      <w:r w:rsidR="0048465E" w:rsidRPr="009010A6">
        <w:rPr>
          <w:rFonts w:cs="Univers LT Std 55"/>
          <w:color w:val="000000"/>
        </w:rPr>
        <w:t xml:space="preserve">em </w:t>
      </w:r>
      <w:r w:rsidR="00FB0B84" w:rsidRPr="009010A6">
        <w:rPr>
          <w:rFonts w:cs="Univers LT Std 55"/>
          <w:color w:val="000000"/>
        </w:rPr>
        <w:t>comparação</w:t>
      </w:r>
      <w:r w:rsidR="007D3C33" w:rsidRPr="009010A6">
        <w:rPr>
          <w:rFonts w:cs="Univers LT Std 55"/>
          <w:color w:val="000000"/>
        </w:rPr>
        <w:t xml:space="preserve"> às demais atividades</w:t>
      </w:r>
      <w:r w:rsidR="00FB0B84" w:rsidRPr="009010A6">
        <w:rPr>
          <w:rFonts w:cs="Univers LT Std 55"/>
          <w:color w:val="000000"/>
        </w:rPr>
        <w:t xml:space="preserve"> econômicas</w:t>
      </w:r>
      <w:r w:rsidR="007D3C33" w:rsidRPr="009010A6">
        <w:rPr>
          <w:rFonts w:cs="Univers LT Std 55"/>
          <w:color w:val="000000"/>
        </w:rPr>
        <w:t xml:space="preserve">. A </w:t>
      </w:r>
      <w:r w:rsidR="007D3C33" w:rsidRPr="009010A6">
        <w:rPr>
          <w:rFonts w:cs="Univers LT Std 55"/>
          <w:i/>
          <w:iCs/>
          <w:color w:val="000000"/>
        </w:rPr>
        <w:t>Subvenção econômica</w:t>
      </w:r>
      <w:r w:rsidR="007D3C33" w:rsidRPr="009010A6">
        <w:rPr>
          <w:rFonts w:cs="Univers LT Std 55"/>
          <w:color w:val="000000"/>
        </w:rPr>
        <w:t xml:space="preserve">, por sua vez, foi proporcionalmente mais utilizada pelas empresas de </w:t>
      </w:r>
      <w:r w:rsidR="007D3C33" w:rsidRPr="009010A6">
        <w:rPr>
          <w:rFonts w:cs="Univers LT Std 55"/>
          <w:i/>
          <w:iCs/>
          <w:color w:val="000000"/>
        </w:rPr>
        <w:t>Metalurgia</w:t>
      </w:r>
      <w:r w:rsidR="007D3C33" w:rsidRPr="009010A6">
        <w:rPr>
          <w:rFonts w:cs="Univers LT Std 55"/>
          <w:color w:val="000000"/>
        </w:rPr>
        <w:t xml:space="preserve"> (13,</w:t>
      </w:r>
      <w:r w:rsidR="009A696B">
        <w:rPr>
          <w:rFonts w:cs="Univers LT Std 55"/>
          <w:color w:val="000000"/>
        </w:rPr>
        <w:t>7</w:t>
      </w:r>
      <w:r w:rsidR="007D3C33" w:rsidRPr="009010A6">
        <w:rPr>
          <w:rFonts w:cs="Univers LT Std 55"/>
          <w:color w:val="000000"/>
        </w:rPr>
        <w:t xml:space="preserve">%), </w:t>
      </w:r>
      <w:r w:rsidR="00A6455D" w:rsidRPr="009010A6">
        <w:rPr>
          <w:rFonts w:cs="Univers LT Std 55"/>
          <w:color w:val="000000"/>
        </w:rPr>
        <w:t xml:space="preserve">enquanto </w:t>
      </w:r>
      <w:r w:rsidR="007D3C33" w:rsidRPr="009010A6">
        <w:rPr>
          <w:rFonts w:cs="Univers LT Std 55"/>
          <w:color w:val="000000"/>
        </w:rPr>
        <w:t xml:space="preserve">as </w:t>
      </w:r>
      <w:r w:rsidR="007D3C33" w:rsidRPr="009010A6">
        <w:rPr>
          <w:rFonts w:cs="Univers LT Std 55"/>
          <w:i/>
          <w:iCs/>
          <w:color w:val="000000"/>
        </w:rPr>
        <w:t xml:space="preserve">Compras públicas </w:t>
      </w:r>
      <w:r w:rsidR="004F5E1A" w:rsidRPr="009010A6">
        <w:rPr>
          <w:rFonts w:cs="Univers LT Std 55"/>
          <w:color w:val="000000"/>
        </w:rPr>
        <w:t>beneficiaram, em maior medida,</w:t>
      </w:r>
      <w:r w:rsidR="007D3C33" w:rsidRPr="009010A6">
        <w:rPr>
          <w:rFonts w:cs="Univers LT Std 55"/>
          <w:color w:val="000000"/>
        </w:rPr>
        <w:t xml:space="preserve"> as empresas de </w:t>
      </w:r>
      <w:r w:rsidR="00B22DB2" w:rsidRPr="009010A6">
        <w:rPr>
          <w:rFonts w:cs="Univers LT Std 55"/>
          <w:i/>
          <w:iCs/>
          <w:color w:val="000000"/>
        </w:rPr>
        <w:t>Impressão e reprodução de gravações</w:t>
      </w:r>
      <w:r w:rsidR="00287316" w:rsidRPr="009010A6">
        <w:rPr>
          <w:rFonts w:cs="Univers LT Std 55"/>
          <w:i/>
          <w:iCs/>
          <w:color w:val="000000"/>
        </w:rPr>
        <w:t xml:space="preserve"> </w:t>
      </w:r>
      <w:r w:rsidR="00287316" w:rsidRPr="009010A6">
        <w:rPr>
          <w:rFonts w:cs="Univers LT Std 55"/>
          <w:color w:val="000000"/>
        </w:rPr>
        <w:t>em 2024</w:t>
      </w:r>
      <w:r w:rsidR="007D3C33" w:rsidRPr="009010A6">
        <w:rPr>
          <w:rFonts w:cs="Univers LT Std 55"/>
          <w:color w:val="000000"/>
        </w:rPr>
        <w:t xml:space="preserve"> (</w:t>
      </w:r>
      <w:r w:rsidR="007450E7">
        <w:rPr>
          <w:rFonts w:cs="Univers LT Std 55"/>
          <w:color w:val="000000"/>
        </w:rPr>
        <w:t>10</w:t>
      </w:r>
      <w:r w:rsidR="007D3C33" w:rsidRPr="009010A6">
        <w:rPr>
          <w:rFonts w:cs="Univers LT Std 55"/>
          <w:color w:val="000000"/>
        </w:rPr>
        <w:t>,</w:t>
      </w:r>
      <w:r w:rsidR="007450E7">
        <w:rPr>
          <w:rFonts w:cs="Univers LT Std 55"/>
          <w:color w:val="000000"/>
        </w:rPr>
        <w:t>4</w:t>
      </w:r>
      <w:r w:rsidR="007D3C33" w:rsidRPr="009010A6">
        <w:rPr>
          <w:rFonts w:cs="Univers LT Std 55"/>
          <w:color w:val="000000"/>
        </w:rPr>
        <w:t>%).</w:t>
      </w:r>
    </w:p>
    <w:p w14:paraId="58E980C5" w14:textId="33F3A1CE" w:rsidR="005F2C24" w:rsidRDefault="00FD6215" w:rsidP="00776505">
      <w:pPr>
        <w:spacing w:after="120" w:line="324" w:lineRule="auto"/>
        <w:ind w:firstLine="568"/>
        <w:jc w:val="both"/>
        <w:textAlignment w:val="center"/>
        <w:rPr>
          <w:rFonts w:cs="Univers LT Std 55"/>
          <w:color w:val="000000"/>
        </w:rPr>
      </w:pPr>
      <w:r>
        <w:rPr>
          <w:rFonts w:cs="Univers LT Std 55"/>
          <w:color w:val="000000"/>
        </w:rPr>
        <w:t>Segundo as faixas de pessoal ocupado</w:t>
      </w:r>
      <w:r w:rsidR="00E42AC6">
        <w:rPr>
          <w:rFonts w:cs="Univers LT Std 55"/>
          <w:color w:val="000000"/>
        </w:rPr>
        <w:t xml:space="preserve">, </w:t>
      </w:r>
      <w:r w:rsidR="002479FB">
        <w:rPr>
          <w:rFonts w:cs="Univers LT Std 55"/>
          <w:color w:val="000000"/>
        </w:rPr>
        <w:t xml:space="preserve">as empresas inovadoras </w:t>
      </w:r>
      <w:r w:rsidR="00DC75EA">
        <w:rPr>
          <w:rFonts w:cs="Univers LT Std 55"/>
          <w:color w:val="000000"/>
        </w:rPr>
        <w:t>com 500 ou mais pessoas ocupadas foram proporcionalmente mais beneficiadas pelo</w:t>
      </w:r>
      <w:r w:rsidR="0075116D">
        <w:rPr>
          <w:rFonts w:cs="Univers LT Std 55"/>
          <w:color w:val="000000"/>
        </w:rPr>
        <w:t xml:space="preserve"> </w:t>
      </w:r>
      <w:r w:rsidR="00DC75EA" w:rsidRPr="007D3C33">
        <w:rPr>
          <w:rFonts w:cs="Univers LT Std 55"/>
          <w:i/>
          <w:iCs/>
          <w:color w:val="000000"/>
        </w:rPr>
        <w:t>Incentivo fiscal da Lei da informática</w:t>
      </w:r>
      <w:r w:rsidR="00DC75EA">
        <w:rPr>
          <w:rFonts w:cs="Univers LT Std 55"/>
          <w:i/>
          <w:iCs/>
          <w:color w:val="000000"/>
        </w:rPr>
        <w:t xml:space="preserve"> </w:t>
      </w:r>
      <w:r w:rsidR="00DC75EA" w:rsidRPr="00676BEA">
        <w:rPr>
          <w:rFonts w:cs="Univers LT Std 55"/>
          <w:color w:val="000000"/>
        </w:rPr>
        <w:t>(</w:t>
      </w:r>
      <w:r w:rsidR="00776505" w:rsidRPr="00676BEA">
        <w:rPr>
          <w:rFonts w:cs="Univers LT Std 55"/>
          <w:color w:val="000000"/>
        </w:rPr>
        <w:t xml:space="preserve">7,3%) </w:t>
      </w:r>
      <w:r w:rsidR="00776505">
        <w:rPr>
          <w:rFonts w:cs="Univers LT Std 55"/>
          <w:i/>
          <w:iCs/>
          <w:color w:val="000000"/>
        </w:rPr>
        <w:t xml:space="preserve">e pela </w:t>
      </w:r>
      <w:r w:rsidR="00776505" w:rsidRPr="007D3C33">
        <w:rPr>
          <w:rFonts w:cs="Univers LT Std 55"/>
          <w:i/>
          <w:iCs/>
          <w:color w:val="000000"/>
        </w:rPr>
        <w:t>Subvenção econômic</w:t>
      </w:r>
      <w:r w:rsidR="00776505">
        <w:rPr>
          <w:rFonts w:cs="Univers LT Std 55"/>
          <w:i/>
          <w:iCs/>
          <w:color w:val="000000"/>
        </w:rPr>
        <w:t xml:space="preserve">a </w:t>
      </w:r>
      <w:r w:rsidR="00776505" w:rsidRPr="00676BEA">
        <w:rPr>
          <w:rFonts w:cs="Univers LT Std 55"/>
          <w:color w:val="000000"/>
        </w:rPr>
        <w:t>(</w:t>
      </w:r>
      <w:r w:rsidR="00676BEA" w:rsidRPr="00676BEA">
        <w:rPr>
          <w:rFonts w:cs="Univers LT Std 55"/>
          <w:color w:val="000000"/>
        </w:rPr>
        <w:t>10,3%)</w:t>
      </w:r>
      <w:r w:rsidR="00A05C41">
        <w:rPr>
          <w:rFonts w:cs="Univers LT Std 55"/>
          <w:color w:val="000000"/>
        </w:rPr>
        <w:t>.</w:t>
      </w:r>
      <w:r w:rsidR="00581A3D">
        <w:rPr>
          <w:rFonts w:cs="Univers LT Std 55"/>
          <w:color w:val="000000"/>
        </w:rPr>
        <w:t xml:space="preserve"> N</w:t>
      </w:r>
      <w:r w:rsidR="006217B7">
        <w:rPr>
          <w:rFonts w:cs="Univers LT Std 55"/>
          <w:color w:val="000000"/>
        </w:rPr>
        <w:t xml:space="preserve">as faixas de </w:t>
      </w:r>
      <w:r w:rsidR="0054659F" w:rsidRPr="007D3C33">
        <w:rPr>
          <w:rFonts w:cs="Univers LT Std 55"/>
          <w:color w:val="000000"/>
        </w:rPr>
        <w:t xml:space="preserve">100 a 249 </w:t>
      </w:r>
      <w:r w:rsidR="0054659F">
        <w:rPr>
          <w:rFonts w:cs="Univers LT Std 55"/>
          <w:color w:val="000000"/>
        </w:rPr>
        <w:t xml:space="preserve">e de 250 a </w:t>
      </w:r>
      <w:r w:rsidR="007A37B2">
        <w:rPr>
          <w:rFonts w:cs="Univers LT Std 55"/>
          <w:color w:val="000000"/>
        </w:rPr>
        <w:t xml:space="preserve">499 de </w:t>
      </w:r>
      <w:r w:rsidR="0054659F" w:rsidRPr="007D3C33">
        <w:rPr>
          <w:rFonts w:cs="Univers LT Std 55"/>
          <w:color w:val="000000"/>
        </w:rPr>
        <w:t>pessoas ocupadas</w:t>
      </w:r>
      <w:r w:rsidR="0054659F">
        <w:rPr>
          <w:rFonts w:cs="Univers LT Std 55"/>
          <w:color w:val="000000"/>
        </w:rPr>
        <w:t xml:space="preserve"> </w:t>
      </w:r>
      <w:r w:rsidR="00581A3D">
        <w:rPr>
          <w:rFonts w:cs="Univers LT Std 55"/>
          <w:color w:val="000000"/>
        </w:rPr>
        <w:t>os</w:t>
      </w:r>
      <w:r w:rsidR="007A37B2">
        <w:rPr>
          <w:rFonts w:cs="Univers LT Std 55"/>
          <w:color w:val="000000"/>
        </w:rPr>
        <w:t xml:space="preserve"> percentuais </w:t>
      </w:r>
      <w:r w:rsidR="008F7128">
        <w:rPr>
          <w:rFonts w:cs="Univers LT Std 55"/>
          <w:color w:val="000000"/>
        </w:rPr>
        <w:t>observados foram</w:t>
      </w:r>
      <w:r w:rsidR="00C95193">
        <w:rPr>
          <w:rFonts w:cs="Univers LT Std 55"/>
          <w:color w:val="000000"/>
        </w:rPr>
        <w:t>, respectivamente,</w:t>
      </w:r>
      <w:r w:rsidR="008F7128">
        <w:rPr>
          <w:rFonts w:cs="Univers LT Std 55"/>
          <w:color w:val="000000"/>
        </w:rPr>
        <w:t xml:space="preserve"> </w:t>
      </w:r>
      <w:r w:rsidR="007A37B2">
        <w:rPr>
          <w:rFonts w:cs="Univers LT Std 55"/>
          <w:color w:val="000000"/>
        </w:rPr>
        <w:t>de 4,8</w:t>
      </w:r>
      <w:r w:rsidR="00FD39B4">
        <w:rPr>
          <w:rFonts w:cs="Univers LT Std 55"/>
          <w:color w:val="000000"/>
        </w:rPr>
        <w:t>%</w:t>
      </w:r>
      <w:r w:rsidR="007A37B2">
        <w:rPr>
          <w:rFonts w:cs="Univers LT Std 55"/>
          <w:color w:val="000000"/>
        </w:rPr>
        <w:t xml:space="preserve"> e </w:t>
      </w:r>
      <w:r w:rsidR="004556F2">
        <w:rPr>
          <w:rFonts w:cs="Univers LT Std 55"/>
          <w:color w:val="000000"/>
        </w:rPr>
        <w:t>2,8</w:t>
      </w:r>
      <w:r w:rsidR="00FD39B4">
        <w:rPr>
          <w:rFonts w:cs="Univers LT Std 55"/>
          <w:color w:val="000000"/>
        </w:rPr>
        <w:t>%</w:t>
      </w:r>
      <w:r w:rsidR="004556F2">
        <w:rPr>
          <w:rFonts w:cs="Univers LT Std 55"/>
          <w:color w:val="000000"/>
        </w:rPr>
        <w:t xml:space="preserve"> n</w:t>
      </w:r>
      <w:r w:rsidR="008F7128">
        <w:rPr>
          <w:rFonts w:cs="Univers LT Std 55"/>
          <w:color w:val="000000"/>
        </w:rPr>
        <w:t>o</w:t>
      </w:r>
      <w:r w:rsidR="004556F2">
        <w:rPr>
          <w:rFonts w:cs="Univers LT Std 55"/>
          <w:color w:val="000000"/>
        </w:rPr>
        <w:t xml:space="preserve"> primeir</w:t>
      </w:r>
      <w:r w:rsidR="008F7128">
        <w:rPr>
          <w:rFonts w:cs="Univers LT Std 55"/>
          <w:color w:val="000000"/>
        </w:rPr>
        <w:t>o instrumento</w:t>
      </w:r>
      <w:r w:rsidR="00C31AD6">
        <w:rPr>
          <w:rFonts w:cs="Univers LT Std 55"/>
          <w:color w:val="000000"/>
        </w:rPr>
        <w:t xml:space="preserve"> </w:t>
      </w:r>
      <w:r w:rsidR="004556F2">
        <w:rPr>
          <w:rFonts w:cs="Univers LT Std 55"/>
          <w:color w:val="000000"/>
        </w:rPr>
        <w:t>e</w:t>
      </w:r>
      <w:r w:rsidR="003E39EF">
        <w:rPr>
          <w:rFonts w:cs="Univers LT Std 55"/>
          <w:color w:val="000000"/>
        </w:rPr>
        <w:t xml:space="preserve"> de</w:t>
      </w:r>
      <w:r w:rsidR="004556F2">
        <w:rPr>
          <w:rFonts w:cs="Univers LT Std 55"/>
          <w:color w:val="000000"/>
        </w:rPr>
        <w:t xml:space="preserve"> 2,9% e 2,</w:t>
      </w:r>
      <w:r w:rsidR="00453740">
        <w:rPr>
          <w:rFonts w:cs="Univers LT Std 55"/>
          <w:color w:val="000000"/>
        </w:rPr>
        <w:t>1</w:t>
      </w:r>
      <w:r w:rsidR="004556F2">
        <w:rPr>
          <w:rFonts w:cs="Univers LT Std 55"/>
          <w:color w:val="000000"/>
        </w:rPr>
        <w:t>%</w:t>
      </w:r>
      <w:r w:rsidR="00C95193">
        <w:rPr>
          <w:rFonts w:cs="Univers LT Std 55"/>
          <w:color w:val="000000"/>
        </w:rPr>
        <w:t xml:space="preserve"> no segundo</w:t>
      </w:r>
      <w:r w:rsidR="00161967">
        <w:rPr>
          <w:rFonts w:cs="Univers LT Std 55"/>
          <w:color w:val="000000"/>
        </w:rPr>
        <w:t xml:space="preserve">. </w:t>
      </w:r>
      <w:r w:rsidR="007923D0">
        <w:rPr>
          <w:rFonts w:cs="Univers LT Std 55"/>
          <w:color w:val="000000"/>
        </w:rPr>
        <w:t xml:space="preserve">Em relação </w:t>
      </w:r>
      <w:r w:rsidR="00396E14">
        <w:rPr>
          <w:rFonts w:cs="Univers LT Std 55"/>
          <w:color w:val="000000"/>
        </w:rPr>
        <w:t xml:space="preserve">às </w:t>
      </w:r>
      <w:r w:rsidR="007923D0" w:rsidRPr="007923D0">
        <w:rPr>
          <w:rFonts w:cs="Univers LT Std 55"/>
          <w:i/>
          <w:iCs/>
          <w:color w:val="000000"/>
        </w:rPr>
        <w:t>C</w:t>
      </w:r>
      <w:r w:rsidR="002F3FA9" w:rsidRPr="007923D0">
        <w:rPr>
          <w:rFonts w:cs="Univers LT Std 55"/>
          <w:i/>
          <w:iCs/>
          <w:color w:val="000000"/>
        </w:rPr>
        <w:t>ompras públicas</w:t>
      </w:r>
      <w:r w:rsidR="002F3FA9">
        <w:rPr>
          <w:rFonts w:cs="Univers LT Std 55"/>
          <w:color w:val="000000"/>
        </w:rPr>
        <w:t>,</w:t>
      </w:r>
      <w:r w:rsidR="005F2C24">
        <w:rPr>
          <w:rFonts w:cs="Univers LT Std 55"/>
          <w:color w:val="000000"/>
        </w:rPr>
        <w:t xml:space="preserve"> </w:t>
      </w:r>
      <w:r w:rsidR="00BC39ED">
        <w:rPr>
          <w:rFonts w:cs="Univers LT Std 55"/>
          <w:color w:val="000000"/>
        </w:rPr>
        <w:t>as empresas da menor faixa de pessoal ocupado</w:t>
      </w:r>
      <w:r w:rsidR="002E5C7D">
        <w:rPr>
          <w:rFonts w:cs="Univers LT Std 55"/>
          <w:color w:val="000000"/>
        </w:rPr>
        <w:t xml:space="preserve"> (100 a 249 pessoas ocupadas) apresentaram a maior proporção de beneficiárias (</w:t>
      </w:r>
      <w:r w:rsidR="00330701">
        <w:rPr>
          <w:rFonts w:cs="Univers LT Std 55"/>
          <w:color w:val="000000"/>
        </w:rPr>
        <w:t xml:space="preserve">2,2%), seguidas pelas empresas com 500 ou mais pessoas ocupadas (1,3%) e pela </w:t>
      </w:r>
      <w:r w:rsidR="00946BCD">
        <w:rPr>
          <w:rFonts w:cs="Univers LT Std 55"/>
          <w:color w:val="000000"/>
        </w:rPr>
        <w:t>faixa com 250 a 499 pessoas ocupadas (0,9%).</w:t>
      </w:r>
    </w:p>
    <w:p w14:paraId="4B20C247" w14:textId="68E17AC8" w:rsidR="00E13060" w:rsidRDefault="00066FB5" w:rsidP="007D3C33">
      <w:pPr>
        <w:spacing w:after="120" w:line="324" w:lineRule="auto"/>
        <w:ind w:firstLine="568"/>
        <w:jc w:val="both"/>
        <w:textAlignment w:val="center"/>
        <w:rPr>
          <w:rFonts w:cs="Univers LT Std 55"/>
          <w:color w:val="000000"/>
        </w:rPr>
      </w:pPr>
      <w:r>
        <w:rPr>
          <w:rFonts w:cs="Univers LT Std 55"/>
          <w:color w:val="000000"/>
        </w:rPr>
        <w:t>Em c</w:t>
      </w:r>
      <w:r w:rsidR="003615E7">
        <w:rPr>
          <w:rFonts w:cs="Univers LT Std 55"/>
          <w:color w:val="000000"/>
        </w:rPr>
        <w:t>ompara</w:t>
      </w:r>
      <w:r>
        <w:rPr>
          <w:rFonts w:cs="Univers LT Std 55"/>
          <w:color w:val="000000"/>
        </w:rPr>
        <w:t>ção</w:t>
      </w:r>
      <w:r w:rsidR="007D3C33" w:rsidRPr="007D3C33">
        <w:rPr>
          <w:rFonts w:cs="Univers LT Std 55"/>
          <w:color w:val="000000"/>
        </w:rPr>
        <w:t xml:space="preserve"> ao quadro analítico d</w:t>
      </w:r>
      <w:r>
        <w:rPr>
          <w:rFonts w:cs="Univers LT Std 55"/>
          <w:color w:val="000000"/>
        </w:rPr>
        <w:t>e</w:t>
      </w:r>
      <w:r w:rsidR="007D3C33" w:rsidRPr="007D3C33">
        <w:rPr>
          <w:rFonts w:cs="Univers LT Std 55"/>
          <w:color w:val="000000"/>
        </w:rPr>
        <w:t xml:space="preserve"> avaliação da adequabilidade dos instrumentos de </w:t>
      </w:r>
      <w:r>
        <w:rPr>
          <w:rFonts w:cs="Univers LT Std 55"/>
          <w:color w:val="000000"/>
        </w:rPr>
        <w:t>a</w:t>
      </w:r>
      <w:r w:rsidR="007D3C33" w:rsidRPr="007D3C33">
        <w:rPr>
          <w:rFonts w:cs="Univers LT Std 55"/>
          <w:color w:val="000000"/>
        </w:rPr>
        <w:t>poio público</w:t>
      </w:r>
      <w:r w:rsidR="003615E7">
        <w:rPr>
          <w:rFonts w:cs="Univers LT Std 55"/>
          <w:color w:val="000000"/>
        </w:rPr>
        <w:t>,</w:t>
      </w:r>
      <w:r w:rsidR="004A51DD">
        <w:rPr>
          <w:rFonts w:cs="Univers LT Std 55"/>
          <w:color w:val="000000"/>
        </w:rPr>
        <w:t xml:space="preserve"> </w:t>
      </w:r>
      <w:r w:rsidR="006C10BD">
        <w:rPr>
          <w:rFonts w:cs="Univers LT Std 55"/>
          <w:color w:val="000000"/>
        </w:rPr>
        <w:t>a PINTEC Semestral 2023</w:t>
      </w:r>
      <w:r w:rsidR="001A75D5">
        <w:rPr>
          <w:rFonts w:cs="Univers LT Std 55"/>
          <w:color w:val="000000"/>
        </w:rPr>
        <w:t xml:space="preserve"> </w:t>
      </w:r>
      <w:r w:rsidR="00FE4D45">
        <w:rPr>
          <w:rFonts w:cs="Univers LT Std 55"/>
          <w:color w:val="000000"/>
        </w:rPr>
        <w:t>introduziu</w:t>
      </w:r>
      <w:r w:rsidR="001A75D5">
        <w:rPr>
          <w:rFonts w:cs="Univers LT Std 55"/>
          <w:color w:val="000000"/>
        </w:rPr>
        <w:t xml:space="preserve"> </w:t>
      </w:r>
      <w:r w:rsidR="00FE4D45">
        <w:rPr>
          <w:rFonts w:cs="Univers LT Std 55"/>
          <w:color w:val="000000"/>
        </w:rPr>
        <w:t>m</w:t>
      </w:r>
      <w:r w:rsidR="001A75D5">
        <w:rPr>
          <w:rFonts w:cs="Univers LT Std 55"/>
          <w:color w:val="000000"/>
        </w:rPr>
        <w:t>odificaç</w:t>
      </w:r>
      <w:r w:rsidR="00FE4D45">
        <w:rPr>
          <w:rFonts w:cs="Univers LT Std 55"/>
          <w:color w:val="000000"/>
        </w:rPr>
        <w:t>ões</w:t>
      </w:r>
      <w:r w:rsidR="001A75D5">
        <w:rPr>
          <w:rFonts w:cs="Univers LT Std 55"/>
          <w:color w:val="000000"/>
        </w:rPr>
        <w:t xml:space="preserve"> </w:t>
      </w:r>
      <w:r w:rsidR="00FE4D45">
        <w:rPr>
          <w:rFonts w:cs="Univers LT Std 55"/>
          <w:color w:val="000000"/>
        </w:rPr>
        <w:t>n</w:t>
      </w:r>
      <w:r w:rsidR="001A75D5">
        <w:rPr>
          <w:rFonts w:cs="Univers LT Std 55"/>
          <w:color w:val="000000"/>
        </w:rPr>
        <w:t>os critérios</w:t>
      </w:r>
      <w:r w:rsidR="00C47BDE">
        <w:rPr>
          <w:rFonts w:cs="Univers LT Std 55"/>
          <w:color w:val="000000"/>
        </w:rPr>
        <w:t xml:space="preserve"> </w:t>
      </w:r>
      <w:r w:rsidR="00D06873">
        <w:rPr>
          <w:rFonts w:cs="Univers LT Std 55"/>
          <w:color w:val="000000"/>
        </w:rPr>
        <w:t>d</w:t>
      </w:r>
      <w:r w:rsidR="00D376B8" w:rsidRPr="007D3C33">
        <w:rPr>
          <w:rFonts w:cs="Univers LT Std 55"/>
          <w:i/>
          <w:iCs/>
          <w:color w:val="000000"/>
        </w:rPr>
        <w:t>isponibilidade de informações</w:t>
      </w:r>
      <w:r w:rsidR="007C1999">
        <w:rPr>
          <w:rFonts w:cs="Univers LT Std 55"/>
          <w:i/>
          <w:iCs/>
          <w:color w:val="000000"/>
        </w:rPr>
        <w:t>,</w:t>
      </w:r>
      <w:r w:rsidR="00D376B8" w:rsidRPr="007D3C33">
        <w:rPr>
          <w:rFonts w:cs="Univers LT Std 55"/>
          <w:color w:val="000000"/>
        </w:rPr>
        <w:t xml:space="preserve"> </w:t>
      </w:r>
      <w:r w:rsidR="00D06873">
        <w:rPr>
          <w:rFonts w:cs="Univers LT Std 55"/>
          <w:i/>
          <w:iCs/>
          <w:color w:val="000000"/>
        </w:rPr>
        <w:t>p</w:t>
      </w:r>
      <w:r w:rsidR="00D376B8" w:rsidRPr="007D3C33">
        <w:rPr>
          <w:rFonts w:cs="Univers LT Std 55"/>
          <w:i/>
          <w:iCs/>
          <w:color w:val="000000"/>
        </w:rPr>
        <w:t>rocedimentos administrativos</w:t>
      </w:r>
      <w:r w:rsidR="007C1999">
        <w:rPr>
          <w:rFonts w:cs="Univers LT Std 55"/>
          <w:color w:val="000000"/>
        </w:rPr>
        <w:t>,</w:t>
      </w:r>
      <w:r w:rsidR="00D376B8" w:rsidRPr="007D3C33">
        <w:rPr>
          <w:rFonts w:cs="Univers LT Std 55"/>
          <w:color w:val="000000"/>
        </w:rPr>
        <w:t xml:space="preserve"> </w:t>
      </w:r>
      <w:r w:rsidR="00D06873">
        <w:rPr>
          <w:rFonts w:cs="Univers LT Std 55"/>
          <w:i/>
          <w:iCs/>
          <w:color w:val="000000"/>
        </w:rPr>
        <w:t>p</w:t>
      </w:r>
      <w:r w:rsidR="00D376B8" w:rsidRPr="007D3C33">
        <w:rPr>
          <w:rFonts w:cs="Univers LT Std 55"/>
          <w:i/>
          <w:iCs/>
          <w:color w:val="000000"/>
        </w:rPr>
        <w:t>razo de consecução</w:t>
      </w:r>
      <w:r w:rsidR="00D06873">
        <w:rPr>
          <w:rFonts w:cs="Univers LT Std 55"/>
          <w:i/>
          <w:iCs/>
          <w:color w:val="000000"/>
        </w:rPr>
        <w:t>,</w:t>
      </w:r>
      <w:r w:rsidR="00D376B8" w:rsidRPr="007D3C33">
        <w:rPr>
          <w:rFonts w:cs="Univers LT Std 55"/>
          <w:color w:val="000000"/>
        </w:rPr>
        <w:t xml:space="preserve"> e </w:t>
      </w:r>
      <w:r w:rsidR="00D06873">
        <w:rPr>
          <w:rFonts w:cs="Univers LT Std 55"/>
          <w:i/>
          <w:iCs/>
          <w:color w:val="000000"/>
        </w:rPr>
        <w:t>c</w:t>
      </w:r>
      <w:r w:rsidR="00D376B8" w:rsidRPr="007D3C33">
        <w:rPr>
          <w:rFonts w:cs="Univers LT Std 55"/>
          <w:i/>
          <w:iCs/>
          <w:color w:val="000000"/>
        </w:rPr>
        <w:t>ondições e contrapartidas</w:t>
      </w:r>
      <w:r w:rsidR="00D376B8" w:rsidRPr="007D3C33">
        <w:rPr>
          <w:rFonts w:cs="Univers LT Std 55"/>
          <w:i/>
          <w:iCs/>
          <w:color w:val="000000"/>
          <w:vertAlign w:val="superscript"/>
        </w:rPr>
        <w:footnoteReference w:id="14"/>
      </w:r>
      <w:r w:rsidR="00D376B8">
        <w:rPr>
          <w:rFonts w:cs="Univers LT Std 55"/>
          <w:color w:val="000000"/>
        </w:rPr>
        <w:t xml:space="preserve">, </w:t>
      </w:r>
      <w:r w:rsidR="007C1999">
        <w:rPr>
          <w:rFonts w:cs="Univers LT Std 55"/>
          <w:color w:val="000000"/>
        </w:rPr>
        <w:t>que</w:t>
      </w:r>
      <w:r w:rsidR="00D376B8">
        <w:rPr>
          <w:rFonts w:cs="Univers LT Std 55"/>
          <w:color w:val="000000"/>
        </w:rPr>
        <w:t xml:space="preserve"> passaram a ser</w:t>
      </w:r>
      <w:r w:rsidR="00D376B8" w:rsidRPr="007D3C33">
        <w:rPr>
          <w:rFonts w:cs="Univers LT Std 55"/>
          <w:color w:val="000000"/>
        </w:rPr>
        <w:t xml:space="preserve"> </w:t>
      </w:r>
      <w:r w:rsidR="00721B04">
        <w:rPr>
          <w:rFonts w:cs="Univers LT Std 55"/>
          <w:color w:val="000000"/>
        </w:rPr>
        <w:t>avaliados</w:t>
      </w:r>
      <w:r w:rsidR="00D376B8" w:rsidRPr="007D3C33">
        <w:rPr>
          <w:rFonts w:cs="Univers LT Std 55"/>
          <w:color w:val="000000"/>
        </w:rPr>
        <w:t xml:space="preserve"> a partir de quatro níveis:</w:t>
      </w:r>
      <w:r w:rsidR="00080F22">
        <w:rPr>
          <w:rFonts w:cs="Univers LT Std 55"/>
          <w:color w:val="000000"/>
        </w:rPr>
        <w:t xml:space="preserve"> </w:t>
      </w:r>
      <w:r w:rsidR="0023559D">
        <w:rPr>
          <w:rFonts w:cs="Univers LT Std 55"/>
          <w:color w:val="000000"/>
        </w:rPr>
        <w:t>m</w:t>
      </w:r>
      <w:r w:rsidR="00080F22" w:rsidRPr="007D3C33">
        <w:rPr>
          <w:rFonts w:cs="Univers LT Std 55"/>
          <w:color w:val="000000"/>
        </w:rPr>
        <w:t>uito adequado</w:t>
      </w:r>
      <w:r w:rsidR="00721B04">
        <w:rPr>
          <w:rFonts w:cs="Univers LT Std 55"/>
          <w:color w:val="000000"/>
        </w:rPr>
        <w:t>,</w:t>
      </w:r>
      <w:r w:rsidR="00080F22" w:rsidRPr="007D3C33">
        <w:rPr>
          <w:rFonts w:cs="Univers LT Std 55"/>
          <w:color w:val="000000"/>
        </w:rPr>
        <w:t xml:space="preserve"> </w:t>
      </w:r>
      <w:r w:rsidR="0023559D">
        <w:rPr>
          <w:rFonts w:cs="Univers LT Std 55"/>
          <w:color w:val="000000"/>
        </w:rPr>
        <w:t>p</w:t>
      </w:r>
      <w:r w:rsidR="00080F22" w:rsidRPr="007D3C33">
        <w:rPr>
          <w:rFonts w:cs="Univers LT Std 55"/>
          <w:color w:val="000000"/>
        </w:rPr>
        <w:t>arcialmente adequado</w:t>
      </w:r>
      <w:r w:rsidR="00721B04">
        <w:rPr>
          <w:rFonts w:cs="Univers LT Std 55"/>
          <w:color w:val="000000"/>
        </w:rPr>
        <w:t>,</w:t>
      </w:r>
      <w:r w:rsidR="00080F22" w:rsidRPr="007D3C33">
        <w:rPr>
          <w:rFonts w:cs="Univers LT Std 55"/>
          <w:color w:val="000000"/>
        </w:rPr>
        <w:t xml:space="preserve"> </w:t>
      </w:r>
      <w:r w:rsidR="0023559D">
        <w:rPr>
          <w:rFonts w:cs="Univers LT Std 55"/>
          <w:color w:val="000000"/>
        </w:rPr>
        <w:t>p</w:t>
      </w:r>
      <w:r w:rsidR="00080F22" w:rsidRPr="007D3C33">
        <w:rPr>
          <w:rFonts w:cs="Univers LT Std 55"/>
          <w:color w:val="000000"/>
        </w:rPr>
        <w:t xml:space="preserve">ouco adequado e </w:t>
      </w:r>
      <w:r w:rsidR="0023559D">
        <w:rPr>
          <w:rFonts w:cs="Univers LT Std 55"/>
          <w:color w:val="000000"/>
        </w:rPr>
        <w:t>n</w:t>
      </w:r>
      <w:r w:rsidR="00080F22" w:rsidRPr="007D3C33">
        <w:rPr>
          <w:rFonts w:cs="Univers LT Std 55"/>
          <w:color w:val="000000"/>
        </w:rPr>
        <w:t xml:space="preserve">ão adequado. </w:t>
      </w:r>
      <w:r w:rsidR="00EB7891">
        <w:rPr>
          <w:rFonts w:cs="Univers LT Std 55"/>
          <w:color w:val="000000"/>
        </w:rPr>
        <w:t xml:space="preserve">Na presente edição (2024), </w:t>
      </w:r>
      <w:r w:rsidR="003A3754">
        <w:rPr>
          <w:rFonts w:cs="Univers LT Std 55"/>
          <w:color w:val="000000"/>
        </w:rPr>
        <w:t xml:space="preserve">essa alteração foi </w:t>
      </w:r>
      <w:r w:rsidR="00EB7891">
        <w:rPr>
          <w:rFonts w:cs="Univers LT Std 55"/>
          <w:color w:val="000000"/>
        </w:rPr>
        <w:t>mant</w:t>
      </w:r>
      <w:r w:rsidR="003A3754">
        <w:rPr>
          <w:rFonts w:cs="Univers LT Std 55"/>
          <w:color w:val="000000"/>
        </w:rPr>
        <w:t>ida.</w:t>
      </w:r>
      <w:r w:rsidR="007F28D0">
        <w:rPr>
          <w:rFonts w:cs="Univers LT Std 55"/>
          <w:color w:val="000000"/>
        </w:rPr>
        <w:t xml:space="preserve"> </w:t>
      </w:r>
      <w:r w:rsidR="00080F22" w:rsidRPr="007D3C33">
        <w:rPr>
          <w:rFonts w:cs="Univers LT Std 55"/>
          <w:color w:val="000000"/>
        </w:rPr>
        <w:t xml:space="preserve">Nessa perspectiva, </w:t>
      </w:r>
      <w:r w:rsidR="00E92CD4">
        <w:rPr>
          <w:rFonts w:cs="Univers LT Std 55"/>
          <w:color w:val="000000"/>
        </w:rPr>
        <w:t>torna-se pertinente</w:t>
      </w:r>
      <w:r w:rsidR="00080F22" w:rsidRPr="007D3C33">
        <w:rPr>
          <w:rFonts w:cs="Univers LT Std 55"/>
          <w:color w:val="000000"/>
        </w:rPr>
        <w:t xml:space="preserve"> analisar os resultados </w:t>
      </w:r>
      <w:r w:rsidR="00E92CD4">
        <w:rPr>
          <w:rFonts w:cs="Univers LT Std 55"/>
          <w:color w:val="000000"/>
        </w:rPr>
        <w:t>segund</w:t>
      </w:r>
      <w:r w:rsidR="00080F22" w:rsidRPr="007D3C33">
        <w:rPr>
          <w:rFonts w:cs="Univers LT Std 55"/>
          <w:color w:val="000000"/>
        </w:rPr>
        <w:t>o</w:t>
      </w:r>
      <w:r w:rsidR="00E92CD4">
        <w:rPr>
          <w:rFonts w:cs="Univers LT Std 55"/>
          <w:color w:val="000000"/>
        </w:rPr>
        <w:t xml:space="preserve"> o</w:t>
      </w:r>
      <w:r w:rsidR="00080F22" w:rsidRPr="007D3C33">
        <w:rPr>
          <w:rFonts w:cs="Univers LT Std 55"/>
          <w:color w:val="000000"/>
        </w:rPr>
        <w:t xml:space="preserve"> grau de adequabilidade dos critérios em cada instrumento de apoio público</w:t>
      </w:r>
      <w:r w:rsidR="005D7AD5">
        <w:rPr>
          <w:rFonts w:cs="Univers LT Std 55"/>
          <w:color w:val="000000"/>
        </w:rPr>
        <w:t xml:space="preserve"> </w:t>
      </w:r>
      <w:r w:rsidR="005D7AD5" w:rsidRPr="0050451A">
        <w:rPr>
          <w:rFonts w:cs="Univers LT Std 55"/>
          <w:color w:val="000000"/>
        </w:rPr>
        <w:t>entre 2023 e 2024</w:t>
      </w:r>
      <w:r w:rsidR="00080F22" w:rsidRPr="0050451A">
        <w:rPr>
          <w:rFonts w:cs="Univers LT Std 55"/>
          <w:color w:val="000000"/>
        </w:rPr>
        <w:t>.</w:t>
      </w:r>
    </w:p>
    <w:p w14:paraId="30A0597A" w14:textId="47CED223" w:rsidR="00B56886" w:rsidRDefault="00B56886" w:rsidP="00EC4C20">
      <w:pPr>
        <w:rPr>
          <w:rFonts w:cs="Univers LT Std 55"/>
          <w:color w:val="000000"/>
        </w:rPr>
      </w:pPr>
      <w:r w:rsidRPr="00B56886">
        <w:rPr>
          <w:rFonts w:cs="Univers LT Std 55"/>
          <w:color w:val="000000"/>
        </w:rPr>
        <w:t xml:space="preserve">O </w:t>
      </w:r>
      <w:r w:rsidRPr="009C34ED">
        <w:rPr>
          <w:rFonts w:cs="Univers LT Std 55"/>
          <w:color w:val="000000"/>
        </w:rPr>
        <w:t>Gráfico 1</w:t>
      </w:r>
      <w:r w:rsidR="007F5592" w:rsidRPr="009C34ED">
        <w:rPr>
          <w:rFonts w:cs="Univers LT Std 55"/>
          <w:color w:val="000000"/>
        </w:rPr>
        <w:t>5</w:t>
      </w:r>
      <w:r w:rsidRPr="009C34ED">
        <w:rPr>
          <w:rFonts w:cs="Univers LT Std 55"/>
          <w:color w:val="000000"/>
        </w:rPr>
        <w:t xml:space="preserve"> apresenta</w:t>
      </w:r>
      <w:r>
        <w:rPr>
          <w:rFonts w:cs="Univers LT Std 55"/>
          <w:color w:val="000000"/>
        </w:rPr>
        <w:t xml:space="preserve"> </w:t>
      </w:r>
      <w:r w:rsidR="00B57D81">
        <w:rPr>
          <w:rFonts w:cs="Univers LT Std 55"/>
          <w:color w:val="000000"/>
        </w:rPr>
        <w:t xml:space="preserve">a </w:t>
      </w:r>
      <w:r w:rsidR="00642342">
        <w:rPr>
          <w:rFonts w:cs="Univers LT Std 55"/>
          <w:color w:val="000000"/>
        </w:rPr>
        <w:t>distribuição</w:t>
      </w:r>
      <w:r w:rsidR="00B57D81">
        <w:rPr>
          <w:rFonts w:cs="Univers LT Std 55"/>
          <w:color w:val="000000"/>
        </w:rPr>
        <w:t xml:space="preserve"> </w:t>
      </w:r>
      <w:r w:rsidR="00642342">
        <w:rPr>
          <w:rFonts w:cs="Univers LT Std 55"/>
          <w:color w:val="000000"/>
        </w:rPr>
        <w:t xml:space="preserve">das </w:t>
      </w:r>
      <w:r w:rsidR="00B57D81">
        <w:rPr>
          <w:rFonts w:cs="Univers LT Std 55"/>
          <w:color w:val="000000"/>
        </w:rPr>
        <w:t>empresas</w:t>
      </w:r>
      <w:r w:rsidR="00642342">
        <w:rPr>
          <w:rFonts w:cs="Univers LT Std 55"/>
          <w:color w:val="000000"/>
        </w:rPr>
        <w:t xml:space="preserve"> </w:t>
      </w:r>
      <w:r w:rsidR="00B57D81">
        <w:rPr>
          <w:rFonts w:cs="Univers LT Std 55"/>
          <w:color w:val="000000"/>
        </w:rPr>
        <w:t>benefici</w:t>
      </w:r>
      <w:r w:rsidR="00D30EE8">
        <w:rPr>
          <w:rFonts w:cs="Univers LT Std 55"/>
          <w:color w:val="000000"/>
        </w:rPr>
        <w:t>árias</w:t>
      </w:r>
      <w:r w:rsidR="00B57D81">
        <w:rPr>
          <w:rFonts w:cs="Univers LT Std 55"/>
          <w:color w:val="000000"/>
        </w:rPr>
        <w:t xml:space="preserve"> do instrumento </w:t>
      </w:r>
      <w:r w:rsidR="00B57D81" w:rsidRPr="007D3C33">
        <w:rPr>
          <w:rFonts w:cs="Univers LT Std 55"/>
          <w:i/>
          <w:iCs/>
          <w:color w:val="000000"/>
        </w:rPr>
        <w:t>Incentivo fiscal à pesquisa e desenvolvimento e inovação tecnológica</w:t>
      </w:r>
      <w:r w:rsidR="00B57D81" w:rsidRPr="007D3C33">
        <w:rPr>
          <w:rFonts w:cs="Univers LT Std 55"/>
          <w:color w:val="000000"/>
        </w:rPr>
        <w:t xml:space="preserve"> </w:t>
      </w:r>
      <w:r w:rsidR="00F54980">
        <w:rPr>
          <w:rFonts w:cs="Univers LT Std 55"/>
          <w:color w:val="000000"/>
        </w:rPr>
        <w:t xml:space="preserve">segundo </w:t>
      </w:r>
      <w:r w:rsidR="006523A6">
        <w:rPr>
          <w:rFonts w:cs="Univers LT Std 55"/>
          <w:color w:val="000000"/>
        </w:rPr>
        <w:t>o</w:t>
      </w:r>
      <w:r w:rsidR="00EE1A4C">
        <w:rPr>
          <w:rFonts w:cs="Univers LT Std 55"/>
          <w:color w:val="000000"/>
        </w:rPr>
        <w:t>s</w:t>
      </w:r>
      <w:r w:rsidR="00B57D81" w:rsidRPr="007D3C33">
        <w:rPr>
          <w:rFonts w:cs="Univers LT Std 55"/>
          <w:color w:val="000000"/>
        </w:rPr>
        <w:t xml:space="preserve"> critérios</w:t>
      </w:r>
      <w:r w:rsidR="006523A6">
        <w:rPr>
          <w:rFonts w:cs="Univers LT Std 55"/>
          <w:color w:val="000000"/>
        </w:rPr>
        <w:t xml:space="preserve"> de adequabilidade</w:t>
      </w:r>
      <w:r w:rsidR="00906BBE">
        <w:rPr>
          <w:rFonts w:cs="Univers LT Std 55"/>
          <w:color w:val="000000"/>
        </w:rPr>
        <w:t xml:space="preserve"> avaliados</w:t>
      </w:r>
      <w:r w:rsidR="00B57D81" w:rsidRPr="007D3C33">
        <w:rPr>
          <w:rFonts w:cs="Univers LT Std 55"/>
          <w:color w:val="000000"/>
        </w:rPr>
        <w:t xml:space="preserve"> e seus respectivos graus</w:t>
      </w:r>
      <w:r w:rsidR="00B57D81">
        <w:rPr>
          <w:rFonts w:cs="Univers LT Std 55"/>
          <w:color w:val="000000"/>
        </w:rPr>
        <w:t>.</w:t>
      </w:r>
      <w:r w:rsidR="00DC7E19">
        <w:rPr>
          <w:rFonts w:cs="Univers LT Std 55"/>
          <w:color w:val="000000"/>
        </w:rPr>
        <w:t xml:space="preserve"> Observou-se </w:t>
      </w:r>
      <w:r w:rsidR="00B75B29">
        <w:rPr>
          <w:rFonts w:cs="Univers LT Std 55"/>
          <w:color w:val="000000"/>
        </w:rPr>
        <w:t xml:space="preserve">uma avaliação </w:t>
      </w:r>
      <w:r w:rsidR="00487306">
        <w:rPr>
          <w:rFonts w:cs="Univers LT Std 55"/>
          <w:color w:val="000000"/>
        </w:rPr>
        <w:t xml:space="preserve">predominantemente </w:t>
      </w:r>
      <w:r w:rsidR="00C05901">
        <w:rPr>
          <w:rFonts w:cs="Univers LT Std 55"/>
          <w:color w:val="000000"/>
        </w:rPr>
        <w:t>positiva do instrumento</w:t>
      </w:r>
      <w:r w:rsidR="006717F3">
        <w:rPr>
          <w:rFonts w:cs="Univers LT Std 55"/>
          <w:color w:val="000000"/>
        </w:rPr>
        <w:t xml:space="preserve"> </w:t>
      </w:r>
      <w:r w:rsidR="006717F3" w:rsidRPr="00294A23">
        <w:rPr>
          <w:rFonts w:cs="Univers LT Std 55"/>
          <w:color w:val="000000"/>
        </w:rPr>
        <w:t>em 2024</w:t>
      </w:r>
      <w:r w:rsidR="00CF3525" w:rsidRPr="00294A23">
        <w:rPr>
          <w:rFonts w:cs="Univers LT Std 55"/>
          <w:color w:val="000000"/>
        </w:rPr>
        <w:t>,</w:t>
      </w:r>
      <w:r w:rsidR="00CF3525">
        <w:rPr>
          <w:rFonts w:cs="Univers LT Std 55"/>
          <w:color w:val="000000"/>
        </w:rPr>
        <w:t xml:space="preserve"> uma vez que</w:t>
      </w:r>
      <w:r w:rsidR="00774035">
        <w:rPr>
          <w:rFonts w:cs="Univers LT Std 55"/>
          <w:color w:val="000000"/>
        </w:rPr>
        <w:t>, em todos os critérios analisados</w:t>
      </w:r>
      <w:r w:rsidR="004D6AFA">
        <w:rPr>
          <w:rFonts w:cs="Univers LT Std 55"/>
          <w:color w:val="000000"/>
        </w:rPr>
        <w:t xml:space="preserve">, mais da metade das empresas </w:t>
      </w:r>
      <w:r w:rsidR="00C02E55">
        <w:rPr>
          <w:rFonts w:cs="Univers LT Std 55"/>
          <w:color w:val="000000"/>
        </w:rPr>
        <w:t>inovadoras</w:t>
      </w:r>
      <w:r w:rsidR="005C2199">
        <w:rPr>
          <w:rFonts w:cs="Univers LT Std 55"/>
          <w:color w:val="000000"/>
        </w:rPr>
        <w:t xml:space="preserve"> o classificou como muito adequado</w:t>
      </w:r>
      <w:r w:rsidR="00A1272F">
        <w:rPr>
          <w:rFonts w:cs="Univers LT Std 55"/>
          <w:color w:val="000000"/>
        </w:rPr>
        <w:t xml:space="preserve">, com destaque para </w:t>
      </w:r>
      <w:r w:rsidR="00823103">
        <w:rPr>
          <w:rFonts w:cs="Univers LT Std 55"/>
          <w:color w:val="000000"/>
        </w:rPr>
        <w:t xml:space="preserve">a </w:t>
      </w:r>
      <w:r w:rsidR="00823103" w:rsidRPr="00E153C4">
        <w:rPr>
          <w:rFonts w:cs="Univers LT Std 55"/>
          <w:i/>
          <w:iCs/>
          <w:color w:val="000000"/>
        </w:rPr>
        <w:t>disponibilidade de informações</w:t>
      </w:r>
      <w:r w:rsidR="00220DB3">
        <w:rPr>
          <w:rFonts w:cs="Univers LT Std 55"/>
          <w:i/>
          <w:iCs/>
          <w:color w:val="000000"/>
        </w:rPr>
        <w:t>,</w:t>
      </w:r>
      <w:r w:rsidR="007528E3">
        <w:rPr>
          <w:rFonts w:cs="Univers LT Std 55"/>
          <w:i/>
          <w:iCs/>
          <w:color w:val="000000"/>
        </w:rPr>
        <w:t xml:space="preserve"> </w:t>
      </w:r>
      <w:r w:rsidR="007528E3" w:rsidRPr="007528E3">
        <w:rPr>
          <w:rFonts w:cs="Univers LT Std 55"/>
          <w:color w:val="000000"/>
        </w:rPr>
        <w:t>apontada</w:t>
      </w:r>
      <w:r w:rsidR="007528E3">
        <w:rPr>
          <w:rFonts w:cs="Univers LT Std 55"/>
          <w:color w:val="000000"/>
        </w:rPr>
        <w:t xml:space="preserve"> por </w:t>
      </w:r>
      <w:r w:rsidR="000A594B">
        <w:rPr>
          <w:rFonts w:cs="Univers LT Std 55"/>
          <w:color w:val="000000"/>
        </w:rPr>
        <w:t xml:space="preserve">61,5% das empresas, </w:t>
      </w:r>
      <w:r w:rsidR="001706F9">
        <w:rPr>
          <w:rFonts w:cs="Univers LT Std 55"/>
          <w:color w:val="000000"/>
        </w:rPr>
        <w:t xml:space="preserve">seguida </w:t>
      </w:r>
      <w:r w:rsidR="009A570E">
        <w:rPr>
          <w:rFonts w:cs="Univers LT Std 55"/>
          <w:color w:val="000000"/>
        </w:rPr>
        <w:t xml:space="preserve">pelos </w:t>
      </w:r>
      <w:r w:rsidR="009A570E" w:rsidRPr="00870B93">
        <w:rPr>
          <w:rFonts w:cs="Univers LT Std 55"/>
          <w:i/>
          <w:iCs/>
          <w:color w:val="000000"/>
        </w:rPr>
        <w:t>procedimentos administrativos</w:t>
      </w:r>
      <w:r w:rsidR="00BE75A3">
        <w:rPr>
          <w:rFonts w:cs="Univers LT Std 55"/>
          <w:color w:val="000000"/>
        </w:rPr>
        <w:t xml:space="preserve"> </w:t>
      </w:r>
      <w:r w:rsidR="00095A50">
        <w:rPr>
          <w:rFonts w:cs="Univers LT Std 55"/>
          <w:color w:val="000000"/>
        </w:rPr>
        <w:t xml:space="preserve">(60,6%), </w:t>
      </w:r>
      <w:r w:rsidR="00EC0F00">
        <w:rPr>
          <w:rFonts w:cs="Univers LT Std 55"/>
          <w:color w:val="000000"/>
        </w:rPr>
        <w:t xml:space="preserve">pelas </w:t>
      </w:r>
      <w:r w:rsidR="00095A50" w:rsidRPr="00EC0F00">
        <w:rPr>
          <w:rFonts w:cs="Univers LT Std 55"/>
          <w:i/>
          <w:iCs/>
          <w:color w:val="000000"/>
        </w:rPr>
        <w:t>condições e contrapartidas</w:t>
      </w:r>
      <w:r w:rsidR="0056219E">
        <w:rPr>
          <w:rFonts w:cs="Univers LT Std 55"/>
          <w:color w:val="000000"/>
        </w:rPr>
        <w:t xml:space="preserve"> </w:t>
      </w:r>
      <w:r w:rsidR="007D7628">
        <w:rPr>
          <w:rFonts w:cs="Univers LT Std 55"/>
          <w:color w:val="000000"/>
        </w:rPr>
        <w:t xml:space="preserve">(52,5%) e </w:t>
      </w:r>
      <w:r w:rsidR="00EC0F00">
        <w:rPr>
          <w:rFonts w:cs="Univers LT Std 55"/>
          <w:color w:val="000000"/>
        </w:rPr>
        <w:t>pelo</w:t>
      </w:r>
      <w:r w:rsidR="0056219E">
        <w:rPr>
          <w:rFonts w:cs="Univers LT Std 55"/>
          <w:color w:val="000000"/>
        </w:rPr>
        <w:t xml:space="preserve"> </w:t>
      </w:r>
      <w:r w:rsidR="007D7628" w:rsidRPr="00764FB1">
        <w:rPr>
          <w:rFonts w:cs="Univers LT Std 55"/>
          <w:i/>
          <w:iCs/>
          <w:color w:val="000000"/>
        </w:rPr>
        <w:t>prazo de consecução</w:t>
      </w:r>
      <w:r w:rsidR="005E31FE">
        <w:rPr>
          <w:rFonts w:cs="Univers LT Std 55"/>
          <w:color w:val="000000"/>
        </w:rPr>
        <w:t xml:space="preserve"> para a obtenção</w:t>
      </w:r>
      <w:r w:rsidR="007D7628">
        <w:rPr>
          <w:rFonts w:cs="Univers LT Std 55"/>
          <w:color w:val="000000"/>
        </w:rPr>
        <w:t xml:space="preserve"> </w:t>
      </w:r>
      <w:r w:rsidR="004219DC">
        <w:rPr>
          <w:rFonts w:cs="Univers LT Std 55"/>
          <w:color w:val="000000"/>
        </w:rPr>
        <w:t>do incentivo</w:t>
      </w:r>
      <w:r w:rsidR="000A13A7">
        <w:rPr>
          <w:rFonts w:cs="Univers LT Std 55"/>
          <w:color w:val="000000"/>
        </w:rPr>
        <w:t xml:space="preserve"> </w:t>
      </w:r>
      <w:r w:rsidR="007D7628">
        <w:rPr>
          <w:rFonts w:cs="Univers LT Std 55"/>
          <w:color w:val="000000"/>
        </w:rPr>
        <w:t>(51,4%)</w:t>
      </w:r>
      <w:r w:rsidR="000A13A7">
        <w:rPr>
          <w:rFonts w:cs="Univers LT Std 55"/>
          <w:color w:val="000000"/>
        </w:rPr>
        <w:t xml:space="preserve">, indicando </w:t>
      </w:r>
      <w:r w:rsidR="00856F52">
        <w:rPr>
          <w:rFonts w:cs="Univers LT Std 55"/>
          <w:color w:val="000000"/>
        </w:rPr>
        <w:t xml:space="preserve">que o instrumento tem sido </w:t>
      </w:r>
      <w:r w:rsidR="001B1F7E">
        <w:rPr>
          <w:rFonts w:cs="Univers LT Std 55"/>
          <w:color w:val="000000"/>
        </w:rPr>
        <w:t xml:space="preserve">percebido como </w:t>
      </w:r>
      <w:r w:rsidR="00B17D91">
        <w:rPr>
          <w:rFonts w:cs="Univers LT Std 55"/>
          <w:color w:val="000000"/>
        </w:rPr>
        <w:t xml:space="preserve">amplamente aderente às </w:t>
      </w:r>
      <w:r w:rsidR="008725EA">
        <w:rPr>
          <w:rFonts w:cs="Univers LT Std 55"/>
          <w:color w:val="000000"/>
        </w:rPr>
        <w:t xml:space="preserve">necessidades das empresas </w:t>
      </w:r>
      <w:r w:rsidR="00A1661C">
        <w:rPr>
          <w:rFonts w:cs="Univers LT Std 55"/>
          <w:color w:val="000000"/>
        </w:rPr>
        <w:t>no apoio</w:t>
      </w:r>
      <w:r w:rsidR="00365C9D">
        <w:rPr>
          <w:rFonts w:cs="Univers LT Std 55"/>
          <w:color w:val="000000"/>
        </w:rPr>
        <w:t xml:space="preserve"> às atividades inovativas.</w:t>
      </w:r>
    </w:p>
    <w:p w14:paraId="615B4BA0" w14:textId="51E4E5BC" w:rsidR="006717F3" w:rsidRDefault="006717F3" w:rsidP="007D3C33">
      <w:pPr>
        <w:spacing w:after="120" w:line="324" w:lineRule="auto"/>
        <w:ind w:firstLine="567"/>
        <w:jc w:val="both"/>
        <w:textAlignment w:val="center"/>
        <w:rPr>
          <w:rFonts w:cs="Univers LT Std 55"/>
          <w:color w:val="000000"/>
        </w:rPr>
      </w:pPr>
      <w:r w:rsidRPr="0084707E">
        <w:rPr>
          <w:rFonts w:cs="Univers LT Std 55"/>
          <w:color w:val="000000"/>
        </w:rPr>
        <w:t>Comparado com 2023, e a despeito d</w:t>
      </w:r>
      <w:r w:rsidR="00490613" w:rsidRPr="0084707E">
        <w:rPr>
          <w:rFonts w:cs="Univers LT Std 55"/>
          <w:color w:val="000000"/>
        </w:rPr>
        <w:t>o</w:t>
      </w:r>
      <w:r w:rsidRPr="0084707E">
        <w:rPr>
          <w:rFonts w:cs="Univers LT Std 55"/>
          <w:color w:val="000000"/>
        </w:rPr>
        <w:t xml:space="preserve"> </w:t>
      </w:r>
      <w:r w:rsidR="00DE71D6" w:rsidRPr="0084707E">
        <w:rPr>
          <w:rFonts w:cs="Univers LT Std 55"/>
          <w:color w:val="000000"/>
        </w:rPr>
        <w:t xml:space="preserve">quadro </w:t>
      </w:r>
      <w:r w:rsidRPr="0084707E">
        <w:rPr>
          <w:rFonts w:cs="Univers LT Std 55"/>
          <w:color w:val="000000"/>
        </w:rPr>
        <w:t>de estabilidade</w:t>
      </w:r>
      <w:r w:rsidR="00DE71D6" w:rsidRPr="0084707E">
        <w:rPr>
          <w:rFonts w:cs="Univers LT Std 55"/>
          <w:color w:val="000000"/>
        </w:rPr>
        <w:t xml:space="preserve">, chama atenção a diminuição relativa da proporção de empresas que avaliou as </w:t>
      </w:r>
      <w:r w:rsidR="00DE71D6" w:rsidRPr="0084707E">
        <w:rPr>
          <w:rFonts w:cs="Univers LT Std 55"/>
          <w:i/>
          <w:iCs/>
          <w:color w:val="000000"/>
        </w:rPr>
        <w:t xml:space="preserve">condições e contrapartidas </w:t>
      </w:r>
      <w:r w:rsidR="00490613" w:rsidRPr="0084707E">
        <w:rPr>
          <w:rFonts w:cs="Univers LT Std 55"/>
          <w:color w:val="000000"/>
        </w:rPr>
        <w:t xml:space="preserve">desse instrumento como ‘Muito adequado’ (de 55,2% em 2023 para 52,5% em 2024), ao </w:t>
      </w:r>
      <w:r w:rsidR="00490613" w:rsidRPr="0084707E">
        <w:rPr>
          <w:rFonts w:cs="Univers LT Std 55"/>
          <w:color w:val="000000"/>
        </w:rPr>
        <w:lastRenderedPageBreak/>
        <w:t xml:space="preserve">mesmo tempo que se observa o aumento do percentual de empresas que o avaliou como ‘Pouco adequado’ (de 7,9% em 2023 para 11,5% em 2024). O mesmo movimento ocorreu com a </w:t>
      </w:r>
      <w:r w:rsidR="00490613" w:rsidRPr="0084707E">
        <w:rPr>
          <w:rFonts w:cs="Univers LT Std 55"/>
          <w:i/>
          <w:iCs/>
          <w:color w:val="000000"/>
        </w:rPr>
        <w:t>disponibilidade de informações</w:t>
      </w:r>
      <w:r w:rsidR="00490613" w:rsidRPr="0084707E">
        <w:rPr>
          <w:rFonts w:cs="Univers LT Std 55"/>
          <w:color w:val="000000"/>
        </w:rPr>
        <w:t xml:space="preserve">, considerado ‘Muito adequado’ para 63,2% em 2023 e 61,5% em 2024, ao passo que </w:t>
      </w:r>
      <w:r w:rsidR="00EA2877" w:rsidRPr="0084707E">
        <w:rPr>
          <w:rFonts w:cs="Univers LT Std 55"/>
          <w:color w:val="000000"/>
        </w:rPr>
        <w:t>5,5% consideram</w:t>
      </w:r>
      <w:r w:rsidR="00490613" w:rsidRPr="0084707E">
        <w:rPr>
          <w:rFonts w:cs="Univers LT Std 55"/>
          <w:color w:val="000000"/>
        </w:rPr>
        <w:t xml:space="preserve"> ‘Pouco adequado’ em 2024, contra 4,1% em 2023.</w:t>
      </w:r>
    </w:p>
    <w:p w14:paraId="6F460D64" w14:textId="77777777" w:rsidR="00490613" w:rsidRPr="00490613" w:rsidRDefault="00490613" w:rsidP="007D3C33">
      <w:pPr>
        <w:spacing w:after="120" w:line="324" w:lineRule="auto"/>
        <w:ind w:firstLine="567"/>
        <w:jc w:val="both"/>
        <w:textAlignment w:val="center"/>
        <w:rPr>
          <w:rFonts w:cs="Univers LT Std 55"/>
          <w:color w:val="000000"/>
        </w:rPr>
      </w:pPr>
    </w:p>
    <w:p w14:paraId="2873B945" w14:textId="21182382" w:rsidR="00C71DF9" w:rsidRDefault="007D3C33" w:rsidP="007D3C33">
      <w:pPr>
        <w:spacing w:before="240" w:after="120" w:line="324" w:lineRule="auto"/>
        <w:jc w:val="both"/>
        <w:textAlignment w:val="center"/>
        <w:rPr>
          <w:rFonts w:cs="Univers LT Std 55"/>
          <w:b/>
          <w:bCs/>
          <w:color w:val="000000"/>
        </w:rPr>
      </w:pPr>
      <w:r w:rsidRPr="009C34ED">
        <w:rPr>
          <w:rFonts w:cs="Univers LT Std 55"/>
          <w:b/>
          <w:bCs/>
          <w:color w:val="000000"/>
        </w:rPr>
        <w:t>Gráfico 1</w:t>
      </w:r>
      <w:r w:rsidR="007F5592" w:rsidRPr="009C34ED">
        <w:rPr>
          <w:rFonts w:cs="Univers LT Std 55"/>
          <w:b/>
          <w:bCs/>
          <w:color w:val="000000"/>
        </w:rPr>
        <w:t>5</w:t>
      </w:r>
      <w:r w:rsidRPr="009C34ED">
        <w:rPr>
          <w:rFonts w:cs="Univers LT Std 55"/>
          <w:b/>
          <w:bCs/>
          <w:color w:val="000000"/>
        </w:rPr>
        <w:t xml:space="preserve"> –</w:t>
      </w:r>
      <w:r w:rsidRPr="007D3C33">
        <w:rPr>
          <w:rFonts w:cs="Univers LT Std 55"/>
          <w:b/>
          <w:bCs/>
          <w:color w:val="000000"/>
        </w:rPr>
        <w:t xml:space="preserve"> Empresas inovadoras da Indústria que utilizaram </w:t>
      </w:r>
      <w:r w:rsidRPr="007D3C33">
        <w:rPr>
          <w:rFonts w:cs="Univers LT Std 55"/>
          <w:b/>
          <w:bCs/>
          <w:i/>
          <w:iCs/>
          <w:color w:val="000000"/>
        </w:rPr>
        <w:t>Incentivo fiscal à P&amp;D e inovação</w:t>
      </w:r>
      <w:r w:rsidRPr="007D3C33">
        <w:rPr>
          <w:rFonts w:cs="Univers LT Std 55"/>
          <w:b/>
          <w:bCs/>
          <w:color w:val="000000"/>
        </w:rPr>
        <w:t xml:space="preserve"> para suas atividades inovativas, por critério de adequabilidade, segundo grau de adequabilidade – Brasil – </w:t>
      </w:r>
      <w:r w:rsidR="007F5592">
        <w:rPr>
          <w:rFonts w:cs="Univers LT Std 55"/>
          <w:b/>
          <w:bCs/>
          <w:color w:val="000000"/>
        </w:rPr>
        <w:t>2023/</w:t>
      </w:r>
      <w:r w:rsidRPr="007D3C33">
        <w:rPr>
          <w:rFonts w:cs="Univers LT Std 55"/>
          <w:b/>
          <w:bCs/>
          <w:color w:val="000000"/>
        </w:rPr>
        <w:t>202</w:t>
      </w:r>
      <w:r w:rsidR="004B4022">
        <w:rPr>
          <w:rFonts w:cs="Univers LT Std 55"/>
          <w:b/>
          <w:bCs/>
          <w:color w:val="000000"/>
        </w:rPr>
        <w:t>4</w:t>
      </w:r>
      <w:r w:rsidRPr="007D3C33">
        <w:rPr>
          <w:rFonts w:cs="Univers LT Std 55"/>
          <w:b/>
          <w:bCs/>
          <w:color w:val="000000"/>
        </w:rPr>
        <w:t xml:space="preserve"> (%)</w:t>
      </w:r>
    </w:p>
    <w:p w14:paraId="4A755B77" w14:textId="65B4DC3F" w:rsidR="006C3A9F" w:rsidRDefault="006C3A9F" w:rsidP="007D3C33">
      <w:pPr>
        <w:spacing w:before="240" w:after="120" w:line="324" w:lineRule="auto"/>
        <w:jc w:val="both"/>
        <w:textAlignment w:val="center"/>
        <w:rPr>
          <w:rFonts w:cs="Univers LT Std 55"/>
          <w:b/>
          <w:bCs/>
          <w:color w:val="000000"/>
        </w:rPr>
      </w:pPr>
      <w:r w:rsidRPr="006C3A9F">
        <w:rPr>
          <w:noProof/>
          <w:color w:val="1F3864" w:themeColor="accent1" w:themeShade="80"/>
        </w:rPr>
        <w:drawing>
          <wp:inline distT="0" distB="0" distL="0" distR="0" wp14:anchorId="66725BE3" wp14:editId="68B96998">
            <wp:extent cx="5039360" cy="3735238"/>
            <wp:effectExtent l="0" t="0" r="8890" b="17780"/>
            <wp:docPr id="1183348581" name="Gráfico 1">
              <a:extLst xmlns:a="http://schemas.openxmlformats.org/drawingml/2006/main">
                <a:ext uri="{FF2B5EF4-FFF2-40B4-BE49-F238E27FC236}">
                  <a16:creationId xmlns:a16="http://schemas.microsoft.com/office/drawing/2014/main" id="{1083041E-67AE-5BEA-7B97-D9C5F11A886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14:paraId="7653C28D" w14:textId="24C04D09" w:rsidR="007D3C33" w:rsidRPr="007D3C33" w:rsidRDefault="007D3C33" w:rsidP="007D3C33">
      <w:pPr>
        <w:spacing w:after="120" w:line="324" w:lineRule="auto"/>
        <w:jc w:val="both"/>
        <w:textAlignment w:val="center"/>
        <w:rPr>
          <w:rFonts w:cs="Univers LT Std 55"/>
          <w:noProof/>
          <w:color w:val="000000"/>
          <w:sz w:val="16"/>
          <w:szCs w:val="16"/>
        </w:rPr>
      </w:pPr>
      <w:r w:rsidRPr="007D3C33">
        <w:rPr>
          <w:rFonts w:cs="Univers LT Std 55"/>
          <w:noProof/>
          <w:color w:val="000000"/>
          <w:sz w:val="16"/>
          <w:szCs w:val="16"/>
        </w:rPr>
        <w:t>Fonte: IBGE, Diretoria de Pesquisas, Coordenação de Estatísticas Estruturais e Temáticas em Empresas, Pesquisa de Inovação Semestral 202</w:t>
      </w:r>
      <w:r w:rsidR="004B4022">
        <w:rPr>
          <w:rFonts w:cs="Univers LT Std 55"/>
          <w:noProof/>
          <w:color w:val="000000"/>
          <w:sz w:val="16"/>
          <w:szCs w:val="16"/>
        </w:rPr>
        <w:t>4</w:t>
      </w:r>
      <w:r w:rsidRPr="007D3C33">
        <w:rPr>
          <w:rFonts w:cs="Univers LT Std 55"/>
          <w:noProof/>
          <w:color w:val="000000"/>
          <w:sz w:val="16"/>
          <w:szCs w:val="16"/>
        </w:rPr>
        <w:t>.</w:t>
      </w:r>
    </w:p>
    <w:p w14:paraId="065B9E47" w14:textId="77777777" w:rsidR="007D3C33" w:rsidRPr="007D3C33" w:rsidRDefault="007D3C33" w:rsidP="007D3C33">
      <w:pPr>
        <w:spacing w:after="120" w:line="324" w:lineRule="auto"/>
        <w:ind w:firstLine="568"/>
        <w:jc w:val="both"/>
        <w:textAlignment w:val="center"/>
        <w:rPr>
          <w:rFonts w:cs="Univers LT Std 55"/>
          <w:color w:val="000000"/>
        </w:rPr>
      </w:pPr>
    </w:p>
    <w:p w14:paraId="29D5BE54" w14:textId="4DB3D2F5" w:rsidR="007D3C33" w:rsidRPr="007D3C33" w:rsidRDefault="00FD51EB" w:rsidP="007D3C33">
      <w:pPr>
        <w:spacing w:after="120" w:line="324" w:lineRule="auto"/>
        <w:ind w:firstLine="568"/>
        <w:jc w:val="both"/>
        <w:textAlignment w:val="center"/>
        <w:rPr>
          <w:rFonts w:cs="Univers LT Std 55"/>
          <w:color w:val="000000"/>
        </w:rPr>
      </w:pPr>
      <w:r>
        <w:rPr>
          <w:rFonts w:cs="Univers LT Std 55"/>
          <w:color w:val="000000"/>
        </w:rPr>
        <w:t xml:space="preserve">Na avaliação das empresas inovadoras </w:t>
      </w:r>
      <w:r w:rsidR="006B1E80">
        <w:rPr>
          <w:rFonts w:cs="Univers LT Std 55"/>
          <w:color w:val="000000"/>
        </w:rPr>
        <w:t>contempladas com o</w:t>
      </w:r>
      <w:r w:rsidR="007E44F7">
        <w:rPr>
          <w:rFonts w:cs="Univers LT Std 55"/>
          <w:color w:val="000000"/>
        </w:rPr>
        <w:t xml:space="preserve"> </w:t>
      </w:r>
      <w:r w:rsidRPr="007D3C33">
        <w:rPr>
          <w:rFonts w:cs="Univers LT Std 55"/>
          <w:i/>
          <w:iCs/>
          <w:color w:val="000000"/>
        </w:rPr>
        <w:t>Financiamento à compra de máquinas e equipame</w:t>
      </w:r>
      <w:r>
        <w:rPr>
          <w:rFonts w:cs="Univers LT Std 55"/>
          <w:i/>
          <w:iCs/>
          <w:color w:val="000000"/>
        </w:rPr>
        <w:t>ntos</w:t>
      </w:r>
      <w:r w:rsidR="00B70CF2">
        <w:rPr>
          <w:rFonts w:cs="Univers LT Std 55"/>
          <w:i/>
          <w:iCs/>
          <w:color w:val="000000"/>
        </w:rPr>
        <w:t>,</w:t>
      </w:r>
      <w:r w:rsidR="00B70CF2" w:rsidRPr="009937F8">
        <w:rPr>
          <w:rFonts w:cs="Univers LT Std 55"/>
          <w:color w:val="000000"/>
        </w:rPr>
        <w:t xml:space="preserve"> </w:t>
      </w:r>
      <w:r w:rsidR="009937F8" w:rsidRPr="009937F8">
        <w:rPr>
          <w:rFonts w:cs="Univers LT Std 55"/>
          <w:color w:val="000000"/>
        </w:rPr>
        <w:t xml:space="preserve">segundo os </w:t>
      </w:r>
      <w:r w:rsidR="009937F8">
        <w:rPr>
          <w:rFonts w:cs="Univers LT Std 55"/>
          <w:color w:val="000000"/>
        </w:rPr>
        <w:t>critérios de adequabilidade</w:t>
      </w:r>
      <w:r w:rsidR="00B334DB">
        <w:rPr>
          <w:rFonts w:cs="Univers LT Std 55"/>
          <w:color w:val="000000"/>
        </w:rPr>
        <w:t xml:space="preserve"> analisados, </w:t>
      </w:r>
      <w:r w:rsidR="00A87E73">
        <w:rPr>
          <w:rFonts w:cs="Univers LT Std 55"/>
          <w:color w:val="000000"/>
        </w:rPr>
        <w:t xml:space="preserve">observou-se que </w:t>
      </w:r>
      <w:r w:rsidR="00073E00">
        <w:rPr>
          <w:rFonts w:cs="Univers LT Std 55"/>
          <w:color w:val="000000"/>
        </w:rPr>
        <w:t xml:space="preserve">diferentemente </w:t>
      </w:r>
      <w:r w:rsidR="00F71B58">
        <w:rPr>
          <w:rFonts w:cs="Univers LT Std 55"/>
          <w:color w:val="000000"/>
        </w:rPr>
        <w:t>do padrão verificado no incentivo fiscal</w:t>
      </w:r>
      <w:r w:rsidR="0063469F">
        <w:rPr>
          <w:rFonts w:cs="Univers LT Std 55"/>
          <w:color w:val="000000"/>
        </w:rPr>
        <w:t xml:space="preserve">, apenas </w:t>
      </w:r>
      <w:r w:rsidR="009B61E0">
        <w:rPr>
          <w:rFonts w:cs="Univers LT Std 55"/>
          <w:color w:val="000000"/>
        </w:rPr>
        <w:t xml:space="preserve">os </w:t>
      </w:r>
      <w:r w:rsidR="0063469F">
        <w:rPr>
          <w:rFonts w:cs="Univers LT Std 55"/>
          <w:color w:val="000000"/>
        </w:rPr>
        <w:t xml:space="preserve">critérios </w:t>
      </w:r>
      <w:r w:rsidR="001177DD" w:rsidRPr="000E5F81">
        <w:rPr>
          <w:rFonts w:cs="Univers LT Std 55"/>
          <w:i/>
          <w:iCs/>
          <w:color w:val="000000"/>
        </w:rPr>
        <w:t>disponibilidade de informações</w:t>
      </w:r>
      <w:r w:rsidR="001177DD">
        <w:rPr>
          <w:rFonts w:cs="Univers LT Std 55"/>
          <w:color w:val="000000"/>
        </w:rPr>
        <w:t xml:space="preserve"> e </w:t>
      </w:r>
      <w:r w:rsidR="001177DD" w:rsidRPr="000E5F81">
        <w:rPr>
          <w:rFonts w:cs="Univers LT Std 55"/>
          <w:i/>
          <w:iCs/>
          <w:color w:val="000000"/>
        </w:rPr>
        <w:t>procedimentos administrativos</w:t>
      </w:r>
      <w:r w:rsidR="007927C8">
        <w:rPr>
          <w:rFonts w:cs="Univers LT Std 55"/>
          <w:color w:val="000000"/>
        </w:rPr>
        <w:t xml:space="preserve"> foram majoritar</w:t>
      </w:r>
      <w:r w:rsidR="006B3BCD">
        <w:rPr>
          <w:rFonts w:cs="Univers LT Std 55"/>
          <w:color w:val="000000"/>
        </w:rPr>
        <w:t xml:space="preserve">iamente </w:t>
      </w:r>
      <w:r w:rsidR="00C11B9D">
        <w:rPr>
          <w:rFonts w:cs="Univers LT Std 55"/>
          <w:color w:val="000000"/>
        </w:rPr>
        <w:t>classificados como muito adequado</w:t>
      </w:r>
      <w:r w:rsidR="00E55731">
        <w:rPr>
          <w:rFonts w:cs="Univers LT Std 55"/>
          <w:color w:val="000000"/>
        </w:rPr>
        <w:t xml:space="preserve">s, </w:t>
      </w:r>
      <w:r w:rsidR="00186222">
        <w:rPr>
          <w:rFonts w:cs="Univers LT Std 55"/>
          <w:color w:val="000000"/>
        </w:rPr>
        <w:t>com</w:t>
      </w:r>
      <w:r w:rsidR="000E5F81">
        <w:rPr>
          <w:rFonts w:cs="Univers LT Std 55"/>
          <w:color w:val="000000"/>
        </w:rPr>
        <w:t xml:space="preserve"> percentuais de 4</w:t>
      </w:r>
      <w:r w:rsidR="007B2B37">
        <w:rPr>
          <w:rFonts w:cs="Univers LT Std 55"/>
          <w:color w:val="000000"/>
        </w:rPr>
        <w:t>6</w:t>
      </w:r>
      <w:r w:rsidR="000E5F81">
        <w:rPr>
          <w:rFonts w:cs="Univers LT Std 55"/>
          <w:color w:val="000000"/>
        </w:rPr>
        <w:t>,</w:t>
      </w:r>
      <w:r w:rsidR="007B2B37">
        <w:rPr>
          <w:rFonts w:cs="Univers LT Std 55"/>
          <w:color w:val="000000"/>
        </w:rPr>
        <w:t>9</w:t>
      </w:r>
      <w:r w:rsidR="000E5F81">
        <w:rPr>
          <w:rFonts w:cs="Univers LT Std 55"/>
          <w:color w:val="000000"/>
        </w:rPr>
        <w:t xml:space="preserve">% e 44,9%, </w:t>
      </w:r>
      <w:r w:rsidR="000E5F81" w:rsidRPr="0084707E">
        <w:rPr>
          <w:rFonts w:cs="Univers LT Std 55"/>
          <w:color w:val="000000"/>
        </w:rPr>
        <w:t>respectivamente.</w:t>
      </w:r>
      <w:r w:rsidR="006B1946" w:rsidRPr="0084707E">
        <w:rPr>
          <w:rFonts w:cs="Univers LT Std 55"/>
          <w:color w:val="000000"/>
        </w:rPr>
        <w:t xml:space="preserve"> </w:t>
      </w:r>
      <w:r w:rsidR="00FE4AE4" w:rsidRPr="0084707E">
        <w:rPr>
          <w:rFonts w:cs="Univers LT Std 55"/>
          <w:color w:val="000000"/>
        </w:rPr>
        <w:t xml:space="preserve">Em ambos os casos, houve uma diminuição em relação ao ano anterior, </w:t>
      </w:r>
      <w:r w:rsidR="00637DD5" w:rsidRPr="0084707E">
        <w:rPr>
          <w:rFonts w:cs="Univers LT Std 55"/>
          <w:color w:val="000000"/>
        </w:rPr>
        <w:t xml:space="preserve">quando 51,8% das empresas avaliaram como muito adequada a </w:t>
      </w:r>
      <w:r w:rsidR="00637DD5" w:rsidRPr="0084707E">
        <w:rPr>
          <w:rFonts w:cs="Univers LT Std 55"/>
          <w:i/>
          <w:iCs/>
          <w:color w:val="000000"/>
        </w:rPr>
        <w:t>disponibilidade de informações</w:t>
      </w:r>
      <w:r w:rsidR="00637DD5" w:rsidRPr="0084707E">
        <w:rPr>
          <w:rFonts w:cs="Univers LT Std 55"/>
          <w:color w:val="000000"/>
        </w:rPr>
        <w:t xml:space="preserve"> e 55,3% os </w:t>
      </w:r>
      <w:r w:rsidR="00637DD5" w:rsidRPr="0084707E">
        <w:rPr>
          <w:rFonts w:cs="Univers LT Std 55"/>
          <w:i/>
          <w:iCs/>
          <w:color w:val="000000"/>
        </w:rPr>
        <w:t>procedimentos administrativos.</w:t>
      </w:r>
      <w:r w:rsidR="00637DD5" w:rsidRPr="0084707E">
        <w:rPr>
          <w:rFonts w:cs="Univers LT Std 55"/>
          <w:color w:val="000000"/>
        </w:rPr>
        <w:t xml:space="preserve"> </w:t>
      </w:r>
      <w:r w:rsidR="006B1946" w:rsidRPr="0084707E">
        <w:rPr>
          <w:rFonts w:cs="Univers LT Std 55"/>
          <w:color w:val="000000"/>
        </w:rPr>
        <w:t xml:space="preserve">Por outro lado, as </w:t>
      </w:r>
      <w:r w:rsidR="009B61E0" w:rsidRPr="0084707E">
        <w:rPr>
          <w:rFonts w:cs="Univers LT Std 55"/>
          <w:i/>
          <w:iCs/>
          <w:color w:val="000000"/>
        </w:rPr>
        <w:t xml:space="preserve">condições </w:t>
      </w:r>
      <w:r w:rsidR="00B51373" w:rsidRPr="0084707E">
        <w:rPr>
          <w:rFonts w:cs="Univers LT Std 55"/>
          <w:i/>
          <w:iCs/>
          <w:color w:val="000000"/>
        </w:rPr>
        <w:t>e</w:t>
      </w:r>
      <w:r w:rsidR="009B61E0" w:rsidRPr="0084707E">
        <w:rPr>
          <w:rFonts w:cs="Univers LT Std 55"/>
          <w:i/>
          <w:iCs/>
          <w:color w:val="000000"/>
        </w:rPr>
        <w:t xml:space="preserve"> contrapartida</w:t>
      </w:r>
      <w:r w:rsidR="00B51373" w:rsidRPr="0084707E">
        <w:rPr>
          <w:rFonts w:cs="Univers LT Std 55"/>
          <w:i/>
          <w:iCs/>
          <w:color w:val="000000"/>
        </w:rPr>
        <w:t>s</w:t>
      </w:r>
      <w:r w:rsidR="009B61E0" w:rsidRPr="0084707E">
        <w:rPr>
          <w:rFonts w:cs="Univers LT Std 55"/>
          <w:color w:val="000000"/>
        </w:rPr>
        <w:t xml:space="preserve"> e </w:t>
      </w:r>
      <w:r w:rsidR="008D2BA6" w:rsidRPr="0084707E">
        <w:rPr>
          <w:rFonts w:cs="Univers LT Std 55"/>
          <w:color w:val="000000"/>
        </w:rPr>
        <w:t>o</w:t>
      </w:r>
      <w:r w:rsidR="009B61E0" w:rsidRPr="0084707E">
        <w:rPr>
          <w:rFonts w:cs="Univers LT Std 55"/>
          <w:color w:val="000000"/>
        </w:rPr>
        <w:t xml:space="preserve"> </w:t>
      </w:r>
      <w:r w:rsidR="009B61E0" w:rsidRPr="0084707E">
        <w:rPr>
          <w:rFonts w:cs="Univers LT Std 55"/>
          <w:i/>
          <w:iCs/>
          <w:color w:val="000000"/>
        </w:rPr>
        <w:t xml:space="preserve">prazo de </w:t>
      </w:r>
      <w:r w:rsidR="0085393B" w:rsidRPr="0084707E">
        <w:rPr>
          <w:rFonts w:cs="Univers LT Std 55"/>
          <w:i/>
          <w:iCs/>
          <w:color w:val="000000"/>
        </w:rPr>
        <w:t>consec</w:t>
      </w:r>
      <w:r w:rsidR="009B61E0" w:rsidRPr="0084707E">
        <w:rPr>
          <w:rFonts w:cs="Univers LT Std 55"/>
          <w:i/>
          <w:iCs/>
          <w:color w:val="000000"/>
        </w:rPr>
        <w:t>ução</w:t>
      </w:r>
      <w:r w:rsidR="000B7DB5" w:rsidRPr="0084707E">
        <w:rPr>
          <w:rFonts w:cs="Univers LT Std 55"/>
          <w:color w:val="000000"/>
        </w:rPr>
        <w:t xml:space="preserve">, concentraram as maiores proporções </w:t>
      </w:r>
      <w:r w:rsidR="00C124EF" w:rsidRPr="0084707E">
        <w:rPr>
          <w:rFonts w:cs="Univers LT Std 55"/>
          <w:color w:val="000000"/>
        </w:rPr>
        <w:t xml:space="preserve">de </w:t>
      </w:r>
      <w:r w:rsidR="00C831A7" w:rsidRPr="0084707E">
        <w:rPr>
          <w:rFonts w:cs="Univers LT Std 55"/>
          <w:color w:val="000000"/>
        </w:rPr>
        <w:lastRenderedPageBreak/>
        <w:t xml:space="preserve">empresas </w:t>
      </w:r>
      <w:r w:rsidR="00663A56" w:rsidRPr="0084707E">
        <w:rPr>
          <w:rFonts w:cs="Univers LT Std 55"/>
          <w:color w:val="000000"/>
        </w:rPr>
        <w:t xml:space="preserve">que </w:t>
      </w:r>
      <w:r w:rsidR="00C124EF" w:rsidRPr="0084707E">
        <w:rPr>
          <w:rFonts w:cs="Univers LT Std 55"/>
          <w:color w:val="000000"/>
        </w:rPr>
        <w:t>avalia</w:t>
      </w:r>
      <w:r w:rsidR="00663A56" w:rsidRPr="0084707E">
        <w:rPr>
          <w:rFonts w:cs="Univers LT Std 55"/>
          <w:color w:val="000000"/>
        </w:rPr>
        <w:t>ram</w:t>
      </w:r>
      <w:r w:rsidR="00C124EF" w:rsidRPr="0084707E">
        <w:rPr>
          <w:rFonts w:cs="Univers LT Std 55"/>
          <w:color w:val="000000"/>
        </w:rPr>
        <w:t xml:space="preserve"> </w:t>
      </w:r>
      <w:r w:rsidR="00923881" w:rsidRPr="0084707E">
        <w:rPr>
          <w:rFonts w:cs="Univers LT Std 55"/>
          <w:color w:val="000000"/>
        </w:rPr>
        <w:t>como parcialmente adequad</w:t>
      </w:r>
      <w:r w:rsidR="003E72FF" w:rsidRPr="0084707E">
        <w:rPr>
          <w:rFonts w:cs="Univers LT Std 55"/>
          <w:color w:val="000000"/>
        </w:rPr>
        <w:t>o</w:t>
      </w:r>
      <w:r w:rsidR="00923881" w:rsidRPr="0084707E">
        <w:rPr>
          <w:rFonts w:cs="Univers LT Std 55"/>
          <w:color w:val="000000"/>
        </w:rPr>
        <w:t>s</w:t>
      </w:r>
      <w:r w:rsidR="00C950A0" w:rsidRPr="0084707E">
        <w:rPr>
          <w:rFonts w:cs="Univers LT Std 55"/>
          <w:color w:val="000000"/>
        </w:rPr>
        <w:t xml:space="preserve">, </w:t>
      </w:r>
      <w:r w:rsidR="006C3953" w:rsidRPr="0084707E">
        <w:rPr>
          <w:rFonts w:cs="Univers LT Std 55"/>
          <w:color w:val="000000"/>
        </w:rPr>
        <w:t>alcançando 44,</w:t>
      </w:r>
      <w:r w:rsidR="00057641" w:rsidRPr="0084707E">
        <w:rPr>
          <w:rFonts w:cs="Univers LT Std 55"/>
          <w:color w:val="000000"/>
        </w:rPr>
        <w:t>5</w:t>
      </w:r>
      <w:r w:rsidR="006C3953" w:rsidRPr="0084707E">
        <w:rPr>
          <w:rFonts w:cs="Univers LT Std 55"/>
          <w:color w:val="000000"/>
        </w:rPr>
        <w:t>% e 35,0%</w:t>
      </w:r>
      <w:r w:rsidR="00637DD5" w:rsidRPr="0084707E">
        <w:rPr>
          <w:rFonts w:cs="Univers LT Std 55"/>
          <w:color w:val="000000"/>
        </w:rPr>
        <w:t xml:space="preserve"> (40,4% e 32,0% em 2023)</w:t>
      </w:r>
      <w:r w:rsidR="00DE6E98" w:rsidRPr="0084707E">
        <w:rPr>
          <w:rFonts w:cs="Univers LT Std 55"/>
          <w:color w:val="000000"/>
        </w:rPr>
        <w:t>,</w:t>
      </w:r>
      <w:r w:rsidR="006C3953" w:rsidRPr="0084707E">
        <w:rPr>
          <w:rFonts w:cs="Univers LT Std 55"/>
          <w:color w:val="000000"/>
        </w:rPr>
        <w:t xml:space="preserve"> nessa</w:t>
      </w:r>
      <w:r w:rsidR="006C3953">
        <w:rPr>
          <w:rFonts w:cs="Univers LT Std 55"/>
          <w:color w:val="000000"/>
        </w:rPr>
        <w:t xml:space="preserve"> ordem, </w:t>
      </w:r>
      <w:r w:rsidR="009D6E28">
        <w:rPr>
          <w:rFonts w:cs="Univers LT Std 55"/>
          <w:color w:val="000000"/>
        </w:rPr>
        <w:t>além de apresentarem</w:t>
      </w:r>
      <w:r w:rsidR="006812C1">
        <w:rPr>
          <w:rFonts w:cs="Univers LT Std 55"/>
          <w:color w:val="000000"/>
        </w:rPr>
        <w:t xml:space="preserve"> percentuais relativamente</w:t>
      </w:r>
      <w:r w:rsidR="003542DF">
        <w:rPr>
          <w:rFonts w:cs="Univers LT Std 55"/>
          <w:color w:val="000000"/>
        </w:rPr>
        <w:t xml:space="preserve"> mais elevados</w:t>
      </w:r>
      <w:r w:rsidR="00E53AEA">
        <w:rPr>
          <w:rFonts w:cs="Univers LT Std 55"/>
          <w:color w:val="000000"/>
        </w:rPr>
        <w:t xml:space="preserve"> de avaliações</w:t>
      </w:r>
      <w:r w:rsidR="003F1FE2">
        <w:rPr>
          <w:rFonts w:cs="Univers LT Std 55"/>
          <w:color w:val="000000"/>
        </w:rPr>
        <w:t xml:space="preserve"> como pouco </w:t>
      </w:r>
      <w:r w:rsidR="007D6290">
        <w:rPr>
          <w:rFonts w:cs="Univers LT Std 55"/>
          <w:color w:val="000000"/>
        </w:rPr>
        <w:t>ou não</w:t>
      </w:r>
      <w:r w:rsidR="003F1FE2">
        <w:rPr>
          <w:rFonts w:cs="Univers LT Std 55"/>
          <w:color w:val="000000"/>
        </w:rPr>
        <w:t xml:space="preserve"> adequad</w:t>
      </w:r>
      <w:r w:rsidR="007D6290">
        <w:rPr>
          <w:rFonts w:cs="Univers LT Std 55"/>
          <w:color w:val="000000"/>
        </w:rPr>
        <w:t>as</w:t>
      </w:r>
      <w:r w:rsidR="00D403C8">
        <w:rPr>
          <w:rFonts w:cs="Univers LT Std 55"/>
          <w:color w:val="000000"/>
        </w:rPr>
        <w:t xml:space="preserve">, </w:t>
      </w:r>
      <w:r w:rsidR="004819D6">
        <w:rPr>
          <w:rFonts w:cs="Univers LT Std 55"/>
          <w:color w:val="000000"/>
        </w:rPr>
        <w:t>demo</w:t>
      </w:r>
      <w:r w:rsidR="003238FD">
        <w:rPr>
          <w:rFonts w:cs="Univers LT Std 55"/>
          <w:color w:val="000000"/>
        </w:rPr>
        <w:t>nstrando</w:t>
      </w:r>
      <w:r w:rsidR="00427CC1">
        <w:rPr>
          <w:rFonts w:cs="Univers LT Std 55"/>
          <w:color w:val="000000"/>
        </w:rPr>
        <w:t xml:space="preserve"> </w:t>
      </w:r>
      <w:r w:rsidR="0050704D">
        <w:rPr>
          <w:rFonts w:cs="Univers LT Std 55"/>
          <w:color w:val="000000"/>
        </w:rPr>
        <w:t xml:space="preserve">uma </w:t>
      </w:r>
      <w:r w:rsidR="00D403C8">
        <w:rPr>
          <w:rFonts w:cs="Univers LT Std 55"/>
          <w:color w:val="000000"/>
        </w:rPr>
        <w:t xml:space="preserve">maior </w:t>
      </w:r>
      <w:r w:rsidR="00011B61">
        <w:rPr>
          <w:rFonts w:cs="Univers LT Std 55"/>
          <w:color w:val="000000"/>
        </w:rPr>
        <w:t>per</w:t>
      </w:r>
      <w:r w:rsidR="00772852">
        <w:rPr>
          <w:rFonts w:cs="Univers LT Std 55"/>
          <w:color w:val="000000"/>
        </w:rPr>
        <w:t>cepção</w:t>
      </w:r>
      <w:r w:rsidR="00712DFF">
        <w:rPr>
          <w:rFonts w:cs="Univers LT Std 55"/>
          <w:color w:val="000000"/>
        </w:rPr>
        <w:t xml:space="preserve"> de limitações </w:t>
      </w:r>
      <w:r w:rsidR="00551B46">
        <w:rPr>
          <w:rFonts w:cs="Univers LT Std 55"/>
          <w:color w:val="000000"/>
        </w:rPr>
        <w:t>nesses aspectos do instrumento</w:t>
      </w:r>
      <w:r w:rsidR="005C2047">
        <w:rPr>
          <w:rFonts w:cs="Univers LT Std 55"/>
          <w:color w:val="000000"/>
        </w:rPr>
        <w:t xml:space="preserve"> (</w:t>
      </w:r>
      <w:r w:rsidR="005C2047" w:rsidRPr="00D234AA">
        <w:rPr>
          <w:rFonts w:cs="Univers LT Std 55"/>
          <w:color w:val="000000"/>
        </w:rPr>
        <w:t>Gráfico 1</w:t>
      </w:r>
      <w:r w:rsidR="00622353" w:rsidRPr="00D234AA">
        <w:rPr>
          <w:rFonts w:cs="Univers LT Std 55"/>
          <w:color w:val="000000"/>
        </w:rPr>
        <w:t>6</w:t>
      </w:r>
      <w:r w:rsidR="005C2047" w:rsidRPr="00D234AA">
        <w:rPr>
          <w:rFonts w:cs="Univers LT Std 55"/>
          <w:color w:val="000000"/>
        </w:rPr>
        <w:t>).</w:t>
      </w:r>
    </w:p>
    <w:p w14:paraId="07F355FD" w14:textId="749E345F" w:rsidR="007D3C33" w:rsidRDefault="007D3C33" w:rsidP="007D3C33">
      <w:pPr>
        <w:spacing w:before="240" w:after="120" w:line="324" w:lineRule="auto"/>
        <w:jc w:val="both"/>
        <w:textAlignment w:val="center"/>
        <w:rPr>
          <w:rFonts w:cs="Univers LT Std 55"/>
          <w:b/>
          <w:bCs/>
          <w:color w:val="000000"/>
        </w:rPr>
      </w:pPr>
      <w:r w:rsidRPr="00D234AA">
        <w:rPr>
          <w:rFonts w:cs="Univers LT Std 55"/>
          <w:b/>
          <w:bCs/>
          <w:color w:val="000000"/>
        </w:rPr>
        <w:t>Gráfico 1</w:t>
      </w:r>
      <w:r w:rsidR="00622353" w:rsidRPr="00D234AA">
        <w:rPr>
          <w:rFonts w:cs="Univers LT Std 55"/>
          <w:b/>
          <w:bCs/>
          <w:color w:val="000000"/>
        </w:rPr>
        <w:t>6</w:t>
      </w:r>
      <w:r w:rsidRPr="007D3C33">
        <w:rPr>
          <w:rFonts w:cs="Univers LT Std 55"/>
          <w:b/>
          <w:bCs/>
          <w:color w:val="000000"/>
        </w:rPr>
        <w:t xml:space="preserve"> – Empresas inovadoras da Indústria que utilizaram </w:t>
      </w:r>
      <w:r w:rsidRPr="007D3C33">
        <w:rPr>
          <w:rFonts w:cs="Univers LT Std 55"/>
          <w:b/>
          <w:bCs/>
          <w:i/>
          <w:iCs/>
          <w:color w:val="000000"/>
        </w:rPr>
        <w:t>Financiamento à compra de máquinas e equipamentos</w:t>
      </w:r>
      <w:r w:rsidRPr="007D3C33">
        <w:rPr>
          <w:rFonts w:cs="Univers LT Std 55"/>
          <w:i/>
          <w:iCs/>
          <w:color w:val="000000"/>
        </w:rPr>
        <w:t xml:space="preserve"> </w:t>
      </w:r>
      <w:r w:rsidRPr="007D3C33">
        <w:rPr>
          <w:rFonts w:cs="Univers LT Std 55"/>
          <w:b/>
          <w:bCs/>
          <w:color w:val="000000"/>
        </w:rPr>
        <w:t xml:space="preserve">para suas atividades inovativas, por critério de adequabilidade, segundo grau de adequabilidade – Brasil – </w:t>
      </w:r>
      <w:r w:rsidR="00622353">
        <w:rPr>
          <w:rFonts w:cs="Univers LT Std 55"/>
          <w:b/>
          <w:bCs/>
          <w:color w:val="000000"/>
        </w:rPr>
        <w:t>2023/</w:t>
      </w:r>
      <w:r w:rsidRPr="007D3C33">
        <w:rPr>
          <w:rFonts w:cs="Univers LT Std 55"/>
          <w:b/>
          <w:bCs/>
          <w:color w:val="000000"/>
        </w:rPr>
        <w:t>202</w:t>
      </w:r>
      <w:r w:rsidR="00CA6D82">
        <w:rPr>
          <w:rFonts w:cs="Univers LT Std 55"/>
          <w:b/>
          <w:bCs/>
          <w:color w:val="000000"/>
        </w:rPr>
        <w:t>4</w:t>
      </w:r>
      <w:r w:rsidRPr="007D3C33">
        <w:rPr>
          <w:rFonts w:cs="Univers LT Std 55"/>
          <w:b/>
          <w:bCs/>
          <w:color w:val="000000"/>
        </w:rPr>
        <w:t xml:space="preserve"> (%)</w:t>
      </w:r>
    </w:p>
    <w:p w14:paraId="29DC1EE4" w14:textId="6134A241" w:rsidR="002D2E5E" w:rsidRDefault="002D2E5E" w:rsidP="007D3C33">
      <w:pPr>
        <w:spacing w:before="240" w:after="120" w:line="324" w:lineRule="auto"/>
        <w:jc w:val="both"/>
        <w:textAlignment w:val="center"/>
        <w:rPr>
          <w:rFonts w:cs="Univers LT Std 55"/>
          <w:b/>
          <w:bCs/>
          <w:color w:val="000000"/>
        </w:rPr>
      </w:pPr>
      <w:r>
        <w:rPr>
          <w:noProof/>
        </w:rPr>
        <w:drawing>
          <wp:inline distT="0" distB="0" distL="0" distR="0" wp14:anchorId="3B4191F9" wp14:editId="50DBB126">
            <wp:extent cx="5039360" cy="3971290"/>
            <wp:effectExtent l="0" t="0" r="8890" b="10160"/>
            <wp:docPr id="1506390253" name="Gráfico 1">
              <a:extLst xmlns:a="http://schemas.openxmlformats.org/drawingml/2006/main">
                <a:ext uri="{FF2B5EF4-FFF2-40B4-BE49-F238E27FC236}">
                  <a16:creationId xmlns:a16="http://schemas.microsoft.com/office/drawing/2014/main" id="{6CB50B1B-337F-DC5E-5631-C6AA8DC4663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14:paraId="642B1C95" w14:textId="5C12B640" w:rsidR="007D3C33" w:rsidRPr="007D3C33" w:rsidRDefault="007D3C33" w:rsidP="007D3C33">
      <w:pPr>
        <w:spacing w:after="120" w:line="324" w:lineRule="auto"/>
        <w:jc w:val="both"/>
        <w:textAlignment w:val="center"/>
        <w:rPr>
          <w:rFonts w:cs="Univers LT Std 55"/>
          <w:noProof/>
          <w:color w:val="000000"/>
          <w:sz w:val="16"/>
          <w:szCs w:val="16"/>
        </w:rPr>
      </w:pPr>
      <w:r w:rsidRPr="007D3C33">
        <w:rPr>
          <w:rFonts w:cs="Univers LT Std 55"/>
          <w:noProof/>
          <w:color w:val="000000"/>
          <w:sz w:val="16"/>
          <w:szCs w:val="16"/>
        </w:rPr>
        <w:t>Fonte: IBGE, Diretoria de Pesquisas, Coordenação de Estatísticas Estruturais e Temáticas em Empresas, Pesquisa de Inovação Semestral 202</w:t>
      </w:r>
      <w:r w:rsidR="00CA6D82">
        <w:rPr>
          <w:rFonts w:cs="Univers LT Std 55"/>
          <w:noProof/>
          <w:color w:val="000000"/>
          <w:sz w:val="16"/>
          <w:szCs w:val="16"/>
        </w:rPr>
        <w:t>4</w:t>
      </w:r>
      <w:r w:rsidRPr="007D3C33">
        <w:rPr>
          <w:rFonts w:cs="Univers LT Std 55"/>
          <w:noProof/>
          <w:color w:val="000000"/>
          <w:sz w:val="16"/>
          <w:szCs w:val="16"/>
        </w:rPr>
        <w:t>.</w:t>
      </w:r>
    </w:p>
    <w:p w14:paraId="687F42C5" w14:textId="77777777" w:rsidR="0050704D" w:rsidRDefault="0050704D" w:rsidP="00AB02D4">
      <w:pPr>
        <w:spacing w:after="120" w:line="324" w:lineRule="auto"/>
        <w:ind w:firstLine="568"/>
        <w:jc w:val="both"/>
        <w:textAlignment w:val="center"/>
        <w:rPr>
          <w:rFonts w:cs="Univers LT Std 55"/>
          <w:color w:val="000000"/>
        </w:rPr>
      </w:pPr>
    </w:p>
    <w:p w14:paraId="6D7C00A6" w14:textId="69EFBA03" w:rsidR="00186C3C" w:rsidRPr="00143105" w:rsidRDefault="00F54D78" w:rsidP="00AB02D4">
      <w:pPr>
        <w:spacing w:after="120" w:line="324" w:lineRule="auto"/>
        <w:ind w:firstLine="568"/>
        <w:jc w:val="both"/>
        <w:textAlignment w:val="center"/>
        <w:rPr>
          <w:rFonts w:cs="Univers LT Std 55"/>
          <w:color w:val="000000"/>
        </w:rPr>
      </w:pPr>
      <w:r>
        <w:rPr>
          <w:rFonts w:cs="Univers LT Std 55"/>
          <w:color w:val="000000"/>
        </w:rPr>
        <w:t xml:space="preserve">No caso do instrumento </w:t>
      </w:r>
      <w:r w:rsidR="00186C3C">
        <w:rPr>
          <w:rFonts w:cs="Univers LT Std 55"/>
          <w:color w:val="000000"/>
        </w:rPr>
        <w:t xml:space="preserve">de </w:t>
      </w:r>
      <w:r w:rsidR="00AB02D4" w:rsidRPr="007D3C33">
        <w:rPr>
          <w:rFonts w:cs="Univers LT Std 55"/>
          <w:i/>
          <w:iCs/>
          <w:color w:val="000000"/>
        </w:rPr>
        <w:t>Financiamento a projetos de P&amp;D e inovação com ou sem parceria com universidades ou institutos de pesquisa</w:t>
      </w:r>
      <w:r w:rsidR="00186C3C">
        <w:rPr>
          <w:rFonts w:cs="Univers LT Std 55"/>
          <w:i/>
          <w:iCs/>
          <w:color w:val="000000"/>
        </w:rPr>
        <w:t xml:space="preserve">, </w:t>
      </w:r>
      <w:r w:rsidR="00F309BE">
        <w:rPr>
          <w:rFonts w:cs="Univers LT Std 55"/>
          <w:color w:val="000000"/>
        </w:rPr>
        <w:t>verificou-se que</w:t>
      </w:r>
      <w:r w:rsidR="00785DB4">
        <w:rPr>
          <w:rFonts w:cs="Univers LT Std 55"/>
          <w:color w:val="000000"/>
        </w:rPr>
        <w:t xml:space="preserve"> a maior proporção de empresas </w:t>
      </w:r>
      <w:r w:rsidR="00433011">
        <w:rPr>
          <w:rFonts w:cs="Univers LT Std 55"/>
          <w:color w:val="000000"/>
        </w:rPr>
        <w:t>inovador</w:t>
      </w:r>
      <w:r w:rsidR="00F00F44">
        <w:rPr>
          <w:rFonts w:cs="Univers LT Std 55"/>
          <w:color w:val="000000"/>
        </w:rPr>
        <w:t>a</w:t>
      </w:r>
      <w:r w:rsidR="00433011">
        <w:rPr>
          <w:rFonts w:cs="Univers LT Std 55"/>
          <w:color w:val="000000"/>
        </w:rPr>
        <w:t xml:space="preserve">s avaliou </w:t>
      </w:r>
      <w:r w:rsidR="003E733E">
        <w:rPr>
          <w:rFonts w:cs="Univers LT Std 55"/>
          <w:color w:val="000000"/>
        </w:rPr>
        <w:t xml:space="preserve">todos os critérios </w:t>
      </w:r>
      <w:r w:rsidR="00F86D6F">
        <w:rPr>
          <w:rFonts w:cs="Univers LT Std 55"/>
          <w:color w:val="000000"/>
        </w:rPr>
        <w:t xml:space="preserve">analisados como </w:t>
      </w:r>
      <w:r w:rsidR="00EF090E">
        <w:rPr>
          <w:rFonts w:cs="Univers LT Std 55"/>
          <w:color w:val="000000"/>
        </w:rPr>
        <w:t>parcialmente adequados</w:t>
      </w:r>
      <w:r w:rsidR="00943E5E">
        <w:rPr>
          <w:rFonts w:cs="Univers LT Std 55"/>
          <w:color w:val="000000"/>
        </w:rPr>
        <w:t xml:space="preserve"> </w:t>
      </w:r>
      <w:r w:rsidR="00943E5E" w:rsidRPr="000640B9">
        <w:rPr>
          <w:rFonts w:cs="Univers LT Std 55"/>
          <w:color w:val="000000"/>
        </w:rPr>
        <w:t>em 2024</w:t>
      </w:r>
      <w:r w:rsidR="00EB12B8" w:rsidRPr="000640B9">
        <w:rPr>
          <w:rFonts w:cs="Univers LT Std 55"/>
          <w:color w:val="000000"/>
        </w:rPr>
        <w:t xml:space="preserve">, </w:t>
      </w:r>
      <w:r w:rsidR="008B67F9" w:rsidRPr="000640B9">
        <w:rPr>
          <w:rFonts w:cs="Univers LT Std 55"/>
          <w:color w:val="000000"/>
        </w:rPr>
        <w:t>sobressaindo</w:t>
      </w:r>
      <w:r w:rsidR="008B67F9">
        <w:rPr>
          <w:rFonts w:cs="Univers LT Std 55"/>
          <w:color w:val="000000"/>
        </w:rPr>
        <w:t xml:space="preserve">-se </w:t>
      </w:r>
      <w:r w:rsidR="00343746">
        <w:rPr>
          <w:rFonts w:cs="Univers LT Std 55"/>
          <w:color w:val="000000"/>
        </w:rPr>
        <w:t xml:space="preserve">a </w:t>
      </w:r>
      <w:r w:rsidR="00343746" w:rsidRPr="007D0FA1">
        <w:rPr>
          <w:rFonts w:cs="Univers LT Std 55"/>
          <w:i/>
          <w:iCs/>
          <w:color w:val="000000"/>
        </w:rPr>
        <w:t xml:space="preserve">disponibilidade </w:t>
      </w:r>
      <w:r w:rsidR="00BA15EE" w:rsidRPr="007D0FA1">
        <w:rPr>
          <w:rFonts w:cs="Univers LT Std 55"/>
          <w:i/>
          <w:iCs/>
          <w:color w:val="000000"/>
        </w:rPr>
        <w:t>de informações</w:t>
      </w:r>
      <w:r w:rsidR="008E7F1B">
        <w:rPr>
          <w:rFonts w:cs="Univers LT Std 55"/>
          <w:color w:val="000000"/>
        </w:rPr>
        <w:t xml:space="preserve">, que concentrou </w:t>
      </w:r>
      <w:r w:rsidR="00EF51A1">
        <w:rPr>
          <w:rFonts w:cs="Univers LT Std 55"/>
          <w:color w:val="000000"/>
        </w:rPr>
        <w:t>51,</w:t>
      </w:r>
      <w:r w:rsidR="00D64D8A">
        <w:rPr>
          <w:rFonts w:cs="Univers LT Std 55"/>
          <w:color w:val="000000"/>
        </w:rPr>
        <w:t>1</w:t>
      </w:r>
      <w:r w:rsidR="00EF51A1">
        <w:rPr>
          <w:rFonts w:cs="Univers LT Std 55"/>
          <w:color w:val="000000"/>
        </w:rPr>
        <w:t>% das avaliações nessa categoria</w:t>
      </w:r>
      <w:r w:rsidR="00AB4C09">
        <w:rPr>
          <w:rFonts w:cs="Univers LT Std 55"/>
          <w:color w:val="000000"/>
        </w:rPr>
        <w:t xml:space="preserve">, seguida pelos </w:t>
      </w:r>
      <w:r w:rsidR="00AB4C09" w:rsidRPr="00654866">
        <w:rPr>
          <w:rFonts w:cs="Univers LT Std 55"/>
          <w:i/>
          <w:iCs/>
          <w:color w:val="000000"/>
        </w:rPr>
        <w:t>procedimentos administrativos</w:t>
      </w:r>
      <w:r w:rsidR="00AB4C09">
        <w:rPr>
          <w:rFonts w:cs="Univers LT Std 55"/>
          <w:color w:val="000000"/>
        </w:rPr>
        <w:t xml:space="preserve"> (46,3%), pel</w:t>
      </w:r>
      <w:r w:rsidR="00E47346">
        <w:rPr>
          <w:rFonts w:cs="Univers LT Std 55"/>
          <w:color w:val="000000"/>
        </w:rPr>
        <w:t xml:space="preserve">as </w:t>
      </w:r>
      <w:r w:rsidR="00E47346" w:rsidRPr="00654866">
        <w:rPr>
          <w:rFonts w:cs="Univers LT Std 55"/>
          <w:i/>
          <w:iCs/>
          <w:color w:val="000000"/>
        </w:rPr>
        <w:t>condições e contrapartidas</w:t>
      </w:r>
      <w:r w:rsidR="00E47346">
        <w:rPr>
          <w:rFonts w:cs="Univers LT Std 55"/>
          <w:color w:val="000000"/>
        </w:rPr>
        <w:t xml:space="preserve"> (44,</w:t>
      </w:r>
      <w:r w:rsidR="00E21E1E">
        <w:rPr>
          <w:rFonts w:cs="Univers LT Std 55"/>
          <w:color w:val="000000"/>
        </w:rPr>
        <w:t>2</w:t>
      </w:r>
      <w:r w:rsidR="00E47346">
        <w:rPr>
          <w:rFonts w:cs="Univers LT Std 55"/>
          <w:color w:val="000000"/>
        </w:rPr>
        <w:t>%) e pel</w:t>
      </w:r>
      <w:r w:rsidR="00654866">
        <w:rPr>
          <w:rFonts w:cs="Univers LT Std 55"/>
          <w:color w:val="000000"/>
        </w:rPr>
        <w:t xml:space="preserve">o </w:t>
      </w:r>
      <w:r w:rsidR="00654866" w:rsidRPr="00654866">
        <w:rPr>
          <w:rFonts w:cs="Univers LT Std 55"/>
          <w:i/>
          <w:iCs/>
          <w:color w:val="000000"/>
        </w:rPr>
        <w:t>prazo de consecução</w:t>
      </w:r>
      <w:r w:rsidR="00654866">
        <w:rPr>
          <w:rFonts w:cs="Univers LT Std 55"/>
          <w:color w:val="000000"/>
        </w:rPr>
        <w:t xml:space="preserve"> (43,</w:t>
      </w:r>
      <w:r w:rsidR="00E21E1E">
        <w:rPr>
          <w:rFonts w:cs="Univers LT Std 55"/>
          <w:color w:val="000000"/>
        </w:rPr>
        <w:t>3</w:t>
      </w:r>
      <w:r w:rsidR="00654866" w:rsidRPr="0084707E">
        <w:rPr>
          <w:rFonts w:cs="Univers LT Std 55"/>
          <w:color w:val="000000"/>
        </w:rPr>
        <w:t>%).</w:t>
      </w:r>
      <w:r w:rsidR="00351BAA" w:rsidRPr="0084707E">
        <w:rPr>
          <w:rFonts w:cs="Univers LT Std 55"/>
          <w:color w:val="000000"/>
        </w:rPr>
        <w:t xml:space="preserve"> </w:t>
      </w:r>
      <w:r w:rsidR="00943E5E" w:rsidRPr="0084707E">
        <w:rPr>
          <w:rFonts w:cs="Univers LT Std 55"/>
          <w:color w:val="000000"/>
        </w:rPr>
        <w:t xml:space="preserve">Em todos os casos, as proporções de empresas foram maiores do que as observadas em 2023. </w:t>
      </w:r>
      <w:r w:rsidR="00351BAA" w:rsidRPr="0084707E">
        <w:rPr>
          <w:rFonts w:cs="Univers LT Std 55"/>
          <w:color w:val="000000"/>
        </w:rPr>
        <w:t xml:space="preserve">Ainda que </w:t>
      </w:r>
      <w:r w:rsidR="00943E5E" w:rsidRPr="0084707E">
        <w:rPr>
          <w:rFonts w:cs="Univers LT Std 55"/>
          <w:color w:val="000000"/>
        </w:rPr>
        <w:t>parcela relevante das empresas tenha</w:t>
      </w:r>
      <w:r w:rsidR="00351BAA" w:rsidRPr="0084707E">
        <w:rPr>
          <w:rFonts w:cs="Univers LT Std 55"/>
          <w:color w:val="000000"/>
        </w:rPr>
        <w:t xml:space="preserve"> </w:t>
      </w:r>
      <w:r w:rsidR="00B72790" w:rsidRPr="0084707E">
        <w:rPr>
          <w:rFonts w:cs="Univers LT Std 55"/>
          <w:color w:val="000000"/>
        </w:rPr>
        <w:t xml:space="preserve">classificado esses critérios como </w:t>
      </w:r>
      <w:r w:rsidR="006947B5" w:rsidRPr="0084707E">
        <w:rPr>
          <w:rFonts w:cs="Univers LT Std 55"/>
          <w:color w:val="000000"/>
        </w:rPr>
        <w:t xml:space="preserve">muito adequados, </w:t>
      </w:r>
      <w:r w:rsidR="00C43FB1" w:rsidRPr="0084707E">
        <w:rPr>
          <w:rFonts w:cs="Univers LT Std 55"/>
          <w:color w:val="000000"/>
        </w:rPr>
        <w:t>especialmente n</w:t>
      </w:r>
      <w:r w:rsidR="000D1EC3" w:rsidRPr="0084707E">
        <w:rPr>
          <w:rFonts w:cs="Univers LT Std 55"/>
          <w:color w:val="000000"/>
        </w:rPr>
        <w:t xml:space="preserve">o caso da </w:t>
      </w:r>
      <w:r w:rsidR="00471280" w:rsidRPr="0084707E">
        <w:rPr>
          <w:rFonts w:cs="Univers LT Std 55"/>
          <w:i/>
          <w:iCs/>
          <w:color w:val="000000"/>
        </w:rPr>
        <w:t>disponibilidade de informações</w:t>
      </w:r>
      <w:r w:rsidR="00471280" w:rsidRPr="0084707E">
        <w:rPr>
          <w:rFonts w:cs="Univers LT Std 55"/>
          <w:color w:val="000000"/>
        </w:rPr>
        <w:t xml:space="preserve"> (</w:t>
      </w:r>
      <w:r w:rsidR="00DF2E9B" w:rsidRPr="0084707E">
        <w:rPr>
          <w:rFonts w:cs="Univers LT Std 55"/>
          <w:color w:val="000000"/>
        </w:rPr>
        <w:t>38,</w:t>
      </w:r>
      <w:r w:rsidR="007F4997" w:rsidRPr="0084707E">
        <w:rPr>
          <w:rFonts w:cs="Univers LT Std 55"/>
          <w:color w:val="000000"/>
        </w:rPr>
        <w:t>8</w:t>
      </w:r>
      <w:r w:rsidR="00DF2E9B" w:rsidRPr="0084707E">
        <w:rPr>
          <w:rFonts w:cs="Univers LT Std 55"/>
          <w:color w:val="000000"/>
        </w:rPr>
        <w:t xml:space="preserve">%) e dos </w:t>
      </w:r>
      <w:r w:rsidR="00DF2E9B" w:rsidRPr="0084707E">
        <w:rPr>
          <w:rFonts w:cs="Univers LT Std 55"/>
          <w:i/>
          <w:iCs/>
          <w:color w:val="000000"/>
        </w:rPr>
        <w:t>procedimentos administrativos</w:t>
      </w:r>
      <w:r w:rsidR="00DF2E9B" w:rsidRPr="0084707E">
        <w:rPr>
          <w:rFonts w:cs="Univers LT Std 55"/>
          <w:color w:val="000000"/>
        </w:rPr>
        <w:t xml:space="preserve"> (</w:t>
      </w:r>
      <w:r w:rsidR="00D93178" w:rsidRPr="0084707E">
        <w:rPr>
          <w:rFonts w:cs="Univers LT Std 55"/>
          <w:color w:val="000000"/>
        </w:rPr>
        <w:t>34,6%)</w:t>
      </w:r>
      <w:r w:rsidR="001B24E6" w:rsidRPr="0084707E">
        <w:rPr>
          <w:rFonts w:cs="Univers LT Std 55"/>
          <w:color w:val="000000"/>
        </w:rPr>
        <w:t xml:space="preserve">, os percentuais </w:t>
      </w:r>
      <w:r w:rsidR="001B24E6" w:rsidRPr="0084707E">
        <w:rPr>
          <w:rFonts w:cs="Univers LT Std 55"/>
          <w:color w:val="000000"/>
        </w:rPr>
        <w:lastRenderedPageBreak/>
        <w:t xml:space="preserve">relativamente </w:t>
      </w:r>
      <w:r w:rsidR="003B5D52" w:rsidRPr="0084707E">
        <w:rPr>
          <w:rFonts w:cs="Univers LT Std 55"/>
          <w:color w:val="000000"/>
        </w:rPr>
        <w:t xml:space="preserve">mais elevados de avaliação </w:t>
      </w:r>
      <w:r w:rsidR="004B21F3" w:rsidRPr="0084707E">
        <w:rPr>
          <w:rFonts w:cs="Univers LT Std 55"/>
          <w:color w:val="000000"/>
        </w:rPr>
        <w:t xml:space="preserve">como pouco </w:t>
      </w:r>
      <w:r w:rsidR="00FC29E3" w:rsidRPr="0084707E">
        <w:rPr>
          <w:rFonts w:cs="Univers LT Std 55"/>
          <w:color w:val="000000"/>
        </w:rPr>
        <w:t>ou não adequada</w:t>
      </w:r>
      <w:r w:rsidR="000C094F" w:rsidRPr="0084707E">
        <w:rPr>
          <w:rFonts w:cs="Univers LT Std 55"/>
          <w:color w:val="000000"/>
        </w:rPr>
        <w:t>s, sobretu</w:t>
      </w:r>
      <w:r w:rsidR="001F48E1" w:rsidRPr="0084707E">
        <w:rPr>
          <w:rFonts w:cs="Univers LT Std 55"/>
          <w:color w:val="000000"/>
        </w:rPr>
        <w:t xml:space="preserve">do para </w:t>
      </w:r>
      <w:r w:rsidR="001F48E1" w:rsidRPr="0084707E">
        <w:rPr>
          <w:rFonts w:cs="Univers LT Std 55"/>
          <w:i/>
          <w:iCs/>
          <w:color w:val="000000"/>
        </w:rPr>
        <w:t>condições e contrapartidas</w:t>
      </w:r>
      <w:r w:rsidR="007E75D7" w:rsidRPr="0084707E">
        <w:rPr>
          <w:rFonts w:cs="Univers LT Std 55"/>
          <w:i/>
          <w:iCs/>
          <w:color w:val="000000"/>
        </w:rPr>
        <w:t xml:space="preserve"> </w:t>
      </w:r>
      <w:r w:rsidR="00600A55" w:rsidRPr="0084707E">
        <w:rPr>
          <w:rFonts w:cs="Univers LT Std 55"/>
          <w:color w:val="000000"/>
        </w:rPr>
        <w:t xml:space="preserve">e </w:t>
      </w:r>
      <w:r w:rsidR="00600A55" w:rsidRPr="0084707E">
        <w:rPr>
          <w:rFonts w:cs="Univers LT Std 55"/>
          <w:i/>
          <w:iCs/>
          <w:color w:val="000000"/>
        </w:rPr>
        <w:t>prazo de consecução</w:t>
      </w:r>
      <w:r w:rsidR="00967B36" w:rsidRPr="0084707E">
        <w:rPr>
          <w:rFonts w:cs="Univers LT Std 55"/>
          <w:i/>
          <w:iCs/>
          <w:color w:val="000000"/>
        </w:rPr>
        <w:t xml:space="preserve">, </w:t>
      </w:r>
      <w:r w:rsidR="00D75F81" w:rsidRPr="0084707E">
        <w:rPr>
          <w:rFonts w:cs="Univers LT Std 55"/>
          <w:color w:val="000000"/>
        </w:rPr>
        <w:t xml:space="preserve">evidenciam </w:t>
      </w:r>
      <w:r w:rsidR="00A17385" w:rsidRPr="0084707E">
        <w:rPr>
          <w:rFonts w:cs="Univers LT Std 55"/>
          <w:color w:val="000000"/>
        </w:rPr>
        <w:t xml:space="preserve">uma </w:t>
      </w:r>
      <w:r w:rsidR="00734950" w:rsidRPr="0084707E">
        <w:rPr>
          <w:rFonts w:cs="Univers LT Std 55"/>
          <w:color w:val="000000"/>
        </w:rPr>
        <w:t xml:space="preserve">maior percepção </w:t>
      </w:r>
      <w:r w:rsidR="009A7EBC" w:rsidRPr="0084707E">
        <w:rPr>
          <w:rFonts w:cs="Univers LT Std 55"/>
          <w:color w:val="000000"/>
        </w:rPr>
        <w:t xml:space="preserve">de restrições </w:t>
      </w:r>
      <w:r w:rsidR="00BD77F0" w:rsidRPr="0084707E">
        <w:rPr>
          <w:rFonts w:cs="Univers LT Std 55"/>
          <w:color w:val="000000"/>
        </w:rPr>
        <w:t>operacionais nesse instrumento.</w:t>
      </w:r>
      <w:r w:rsidR="00143105" w:rsidRPr="0084707E">
        <w:rPr>
          <w:rFonts w:cs="Univers LT Std 55"/>
          <w:color w:val="000000"/>
        </w:rPr>
        <w:t xml:space="preserve"> No primeiro caso, há um evidente aumento no percentual de empresas que avalia como pouco adequado (de 16,5% para 16,7%) e não adequado (de 12,8% para 14,3%) entre 2023 e 2024. No caso do </w:t>
      </w:r>
      <w:r w:rsidR="00143105" w:rsidRPr="0084707E">
        <w:rPr>
          <w:rFonts w:cs="Univers LT Std 55"/>
          <w:i/>
          <w:iCs/>
          <w:color w:val="000000"/>
        </w:rPr>
        <w:t xml:space="preserve">prazo de consecução, </w:t>
      </w:r>
      <w:r w:rsidR="00143105" w:rsidRPr="0084707E">
        <w:rPr>
          <w:rFonts w:cs="Univers LT Std 55"/>
          <w:color w:val="000000"/>
        </w:rPr>
        <w:t>apesar da proporção ainda relativamente elevada, há uma clara melhora na avaliação do instrumento, uma vez que se verifica uma diminuição no percentual de empresas que considera o instrumento como pouco adequado (passando de 15,9% para 12,9%) e não adequado (de 18,4% para 16,7%) entre 2023 e 2024</w:t>
      </w:r>
      <w:r w:rsidR="00B37E22" w:rsidRPr="0084707E">
        <w:rPr>
          <w:rFonts w:cs="Univers LT Std 55"/>
          <w:color w:val="000000"/>
        </w:rPr>
        <w:t xml:space="preserve"> (Gráfico 17</w:t>
      </w:r>
      <w:r w:rsidR="00B37E22" w:rsidRPr="00672B2D">
        <w:rPr>
          <w:rFonts w:cs="Univers LT Std 55"/>
          <w:color w:val="000000"/>
        </w:rPr>
        <w:t>)</w:t>
      </w:r>
      <w:r w:rsidR="00143105" w:rsidRPr="00672B2D">
        <w:rPr>
          <w:rFonts w:cs="Univers LT Std 55"/>
          <w:color w:val="000000"/>
        </w:rPr>
        <w:t>.</w:t>
      </w:r>
    </w:p>
    <w:p w14:paraId="15A4B943" w14:textId="77777777" w:rsidR="00186C3C" w:rsidRDefault="00186C3C" w:rsidP="00AB02D4">
      <w:pPr>
        <w:spacing w:after="120" w:line="324" w:lineRule="auto"/>
        <w:ind w:firstLine="568"/>
        <w:jc w:val="both"/>
        <w:textAlignment w:val="center"/>
        <w:rPr>
          <w:rFonts w:cs="Univers LT Std 55"/>
          <w:i/>
          <w:iCs/>
          <w:color w:val="000000"/>
        </w:rPr>
      </w:pPr>
    </w:p>
    <w:p w14:paraId="11092448" w14:textId="6891B64A" w:rsidR="007D3C33" w:rsidRDefault="007D3C33" w:rsidP="007D3C33">
      <w:pPr>
        <w:spacing w:before="240" w:after="120" w:line="324" w:lineRule="auto"/>
        <w:jc w:val="both"/>
        <w:textAlignment w:val="center"/>
        <w:rPr>
          <w:rFonts w:cs="Univers LT Std 55"/>
          <w:b/>
          <w:bCs/>
          <w:color w:val="000000"/>
        </w:rPr>
      </w:pPr>
      <w:r w:rsidRPr="00672B2D">
        <w:rPr>
          <w:rFonts w:cs="Univers LT Std 55"/>
          <w:b/>
          <w:bCs/>
          <w:color w:val="000000"/>
        </w:rPr>
        <w:t>Gráfico 1</w:t>
      </w:r>
      <w:r w:rsidR="00943E5E" w:rsidRPr="00672B2D">
        <w:rPr>
          <w:rFonts w:cs="Univers LT Std 55"/>
          <w:b/>
          <w:bCs/>
          <w:color w:val="000000"/>
        </w:rPr>
        <w:t>7</w:t>
      </w:r>
      <w:r w:rsidRPr="007D3C33">
        <w:rPr>
          <w:rFonts w:cs="Univers LT Std 55"/>
          <w:b/>
          <w:bCs/>
          <w:color w:val="000000"/>
        </w:rPr>
        <w:t xml:space="preserve"> – Empresas inovadoras da Indústria que utilizaram </w:t>
      </w:r>
      <w:r w:rsidRPr="007D3C33">
        <w:rPr>
          <w:rFonts w:cs="Univers LT Std 55"/>
          <w:b/>
          <w:bCs/>
          <w:i/>
          <w:iCs/>
          <w:color w:val="000000"/>
        </w:rPr>
        <w:t>Financiamento a projetos de P&amp;D e inovação com ou sem parceria com universidades ou institutos de pesquisa</w:t>
      </w:r>
      <w:r w:rsidRPr="007D3C33">
        <w:rPr>
          <w:rFonts w:cs="Univers LT Std 55"/>
          <w:b/>
          <w:bCs/>
          <w:color w:val="000000"/>
        </w:rPr>
        <w:t xml:space="preserve"> para suas atividades inovativas, por critério de adequabilidade, segundo grau de adequabilidade – Brasil – </w:t>
      </w:r>
      <w:r w:rsidR="009645EE">
        <w:rPr>
          <w:rFonts w:cs="Univers LT Std 55"/>
          <w:b/>
          <w:bCs/>
          <w:color w:val="000000"/>
        </w:rPr>
        <w:t>2023/</w:t>
      </w:r>
      <w:r w:rsidRPr="007D3C33">
        <w:rPr>
          <w:rFonts w:cs="Univers LT Std 55"/>
          <w:b/>
          <w:bCs/>
          <w:color w:val="000000"/>
        </w:rPr>
        <w:t>202</w:t>
      </w:r>
      <w:r w:rsidR="00B160FD">
        <w:rPr>
          <w:rFonts w:cs="Univers LT Std 55"/>
          <w:b/>
          <w:bCs/>
          <w:color w:val="000000"/>
        </w:rPr>
        <w:t>4</w:t>
      </w:r>
      <w:r w:rsidRPr="007D3C33">
        <w:rPr>
          <w:rFonts w:cs="Univers LT Std 55"/>
          <w:b/>
          <w:bCs/>
          <w:color w:val="000000"/>
        </w:rPr>
        <w:t xml:space="preserve"> (%)</w:t>
      </w:r>
    </w:p>
    <w:p w14:paraId="3CEF83BD" w14:textId="03D68E47" w:rsidR="009645EE" w:rsidRDefault="009645EE" w:rsidP="007D3C33">
      <w:pPr>
        <w:spacing w:before="240" w:after="120" w:line="324" w:lineRule="auto"/>
        <w:jc w:val="both"/>
        <w:textAlignment w:val="center"/>
        <w:rPr>
          <w:rFonts w:cs="Univers LT Std 55"/>
          <w:b/>
          <w:bCs/>
          <w:color w:val="000000"/>
        </w:rPr>
      </w:pPr>
      <w:r>
        <w:rPr>
          <w:noProof/>
        </w:rPr>
        <w:drawing>
          <wp:inline distT="0" distB="0" distL="0" distR="0" wp14:anchorId="591CFAD4" wp14:editId="66C3C62B">
            <wp:extent cx="5039360" cy="3850005"/>
            <wp:effectExtent l="0" t="0" r="8890" b="17145"/>
            <wp:docPr id="835762618" name="Gráfico 1">
              <a:extLst xmlns:a="http://schemas.openxmlformats.org/drawingml/2006/main">
                <a:ext uri="{FF2B5EF4-FFF2-40B4-BE49-F238E27FC236}">
                  <a16:creationId xmlns:a16="http://schemas.microsoft.com/office/drawing/2014/main" id="{E993E1BE-873B-FA2D-D5B6-2B4821E9DDE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14:paraId="6B308331" w14:textId="1D016402" w:rsidR="007D3C33" w:rsidRPr="007D3C33" w:rsidRDefault="007D3C33" w:rsidP="007D3C33">
      <w:pPr>
        <w:spacing w:after="120" w:line="324" w:lineRule="auto"/>
        <w:jc w:val="both"/>
        <w:textAlignment w:val="center"/>
        <w:rPr>
          <w:rFonts w:cs="Univers LT Std 55"/>
          <w:noProof/>
          <w:color w:val="000000"/>
          <w:sz w:val="16"/>
          <w:szCs w:val="16"/>
        </w:rPr>
      </w:pPr>
      <w:r w:rsidRPr="007D3C33">
        <w:rPr>
          <w:rFonts w:cs="Univers LT Std 55"/>
          <w:noProof/>
          <w:color w:val="000000"/>
          <w:sz w:val="16"/>
          <w:szCs w:val="16"/>
        </w:rPr>
        <w:t>Fonte: IBGE, Diretoria de Pesquisas, Coordenação de Estatísticas Estruturais e Temáticas em Empresas, Pesquisa de Inovação Semestral 202</w:t>
      </w:r>
      <w:r w:rsidR="00B160FD">
        <w:rPr>
          <w:rFonts w:cs="Univers LT Std 55"/>
          <w:noProof/>
          <w:color w:val="000000"/>
          <w:sz w:val="16"/>
          <w:szCs w:val="16"/>
        </w:rPr>
        <w:t>4</w:t>
      </w:r>
      <w:r w:rsidRPr="007D3C33">
        <w:rPr>
          <w:rFonts w:cs="Univers LT Std 55"/>
          <w:noProof/>
          <w:color w:val="000000"/>
          <w:sz w:val="16"/>
          <w:szCs w:val="16"/>
        </w:rPr>
        <w:t>.</w:t>
      </w:r>
    </w:p>
    <w:p w14:paraId="3F25F11A" w14:textId="77777777" w:rsidR="007D3C33" w:rsidRPr="007D3C33" w:rsidRDefault="007D3C33" w:rsidP="007D3C33">
      <w:pPr>
        <w:spacing w:after="120" w:line="324" w:lineRule="auto"/>
        <w:ind w:firstLine="568"/>
        <w:jc w:val="both"/>
        <w:textAlignment w:val="center"/>
        <w:rPr>
          <w:rFonts w:cs="Univers LT Std 55"/>
          <w:color w:val="000000"/>
        </w:rPr>
      </w:pPr>
    </w:p>
    <w:p w14:paraId="7336F184" w14:textId="57FD1414" w:rsidR="00E53228" w:rsidRDefault="00575BC5" w:rsidP="00E441F7">
      <w:pPr>
        <w:spacing w:after="120" w:line="324" w:lineRule="auto"/>
        <w:ind w:firstLine="568"/>
        <w:jc w:val="both"/>
        <w:textAlignment w:val="center"/>
        <w:rPr>
          <w:rFonts w:cs="Univers LT Std 55"/>
          <w:color w:val="000000"/>
        </w:rPr>
      </w:pPr>
      <w:r>
        <w:rPr>
          <w:rFonts w:cs="Univers LT Std 55"/>
          <w:color w:val="000000"/>
        </w:rPr>
        <w:t xml:space="preserve">Assim </w:t>
      </w:r>
      <w:r w:rsidR="00C01B2A">
        <w:rPr>
          <w:rFonts w:cs="Univers LT Std 55"/>
          <w:color w:val="000000"/>
        </w:rPr>
        <w:t xml:space="preserve">como o instrumento </w:t>
      </w:r>
      <w:r w:rsidR="00E441F7">
        <w:rPr>
          <w:rFonts w:cs="Univers LT Std 55"/>
          <w:color w:val="000000"/>
        </w:rPr>
        <w:t xml:space="preserve">de </w:t>
      </w:r>
      <w:r w:rsidR="00C01B2A" w:rsidRPr="00FF392F">
        <w:rPr>
          <w:rFonts w:cs="Univers LT Std 55"/>
          <w:i/>
          <w:iCs/>
          <w:color w:val="000000"/>
        </w:rPr>
        <w:t>Incentivo fiscal à P&amp;D</w:t>
      </w:r>
      <w:r w:rsidR="00C01B2A">
        <w:rPr>
          <w:rFonts w:cs="Univers LT Std 55"/>
          <w:color w:val="000000"/>
        </w:rPr>
        <w:t xml:space="preserve">, o </w:t>
      </w:r>
      <w:r w:rsidR="00C01B2A" w:rsidRPr="007D3C33">
        <w:rPr>
          <w:rFonts w:cs="Univers LT Std 55"/>
          <w:i/>
          <w:iCs/>
          <w:color w:val="000000"/>
        </w:rPr>
        <w:t>Incentivo fiscal da Lei da informática</w:t>
      </w:r>
      <w:r w:rsidR="00FF5346">
        <w:rPr>
          <w:rFonts w:cs="Univers LT Std 55"/>
          <w:i/>
          <w:iCs/>
          <w:color w:val="000000"/>
        </w:rPr>
        <w:t xml:space="preserve"> </w:t>
      </w:r>
      <w:r w:rsidR="001C4A21" w:rsidRPr="001C4A21">
        <w:rPr>
          <w:rFonts w:cs="Univers LT Std 55"/>
          <w:color w:val="000000"/>
        </w:rPr>
        <w:t>apres</w:t>
      </w:r>
      <w:r w:rsidR="001C4A21">
        <w:rPr>
          <w:rFonts w:cs="Univers LT Std 55"/>
          <w:color w:val="000000"/>
        </w:rPr>
        <w:t xml:space="preserve">entou uma </w:t>
      </w:r>
      <w:r w:rsidR="001C4A21" w:rsidRPr="0084707E">
        <w:rPr>
          <w:rFonts w:cs="Univers LT Std 55"/>
          <w:color w:val="000000"/>
        </w:rPr>
        <w:t xml:space="preserve">avaliação </w:t>
      </w:r>
      <w:r w:rsidR="007778D2" w:rsidRPr="0084707E">
        <w:rPr>
          <w:rFonts w:cs="Univers LT Std 55"/>
          <w:color w:val="000000"/>
        </w:rPr>
        <w:t xml:space="preserve">não apenas </w:t>
      </w:r>
      <w:r w:rsidR="001C4A21" w:rsidRPr="0084707E">
        <w:rPr>
          <w:rFonts w:cs="Univers LT Std 55"/>
          <w:color w:val="000000"/>
        </w:rPr>
        <w:t xml:space="preserve">amplamente positiva </w:t>
      </w:r>
      <w:r w:rsidR="009D2C50" w:rsidRPr="0084707E">
        <w:rPr>
          <w:rFonts w:cs="Univers LT Std 55"/>
          <w:color w:val="000000"/>
        </w:rPr>
        <w:t xml:space="preserve">por parte das empresas </w:t>
      </w:r>
      <w:r w:rsidR="00E07120" w:rsidRPr="0084707E">
        <w:rPr>
          <w:rFonts w:cs="Univers LT Std 55"/>
          <w:color w:val="000000"/>
        </w:rPr>
        <w:t>inovadoras,</w:t>
      </w:r>
      <w:r w:rsidR="00E63961" w:rsidRPr="0084707E">
        <w:rPr>
          <w:rFonts w:cs="Univers LT Std 55"/>
          <w:color w:val="000000"/>
        </w:rPr>
        <w:t xml:space="preserve"> </w:t>
      </w:r>
      <w:r w:rsidR="007778D2" w:rsidRPr="0084707E">
        <w:rPr>
          <w:rFonts w:cs="Univers LT Std 55"/>
          <w:color w:val="000000"/>
        </w:rPr>
        <w:t xml:space="preserve">comprovada </w:t>
      </w:r>
      <w:r w:rsidR="00A654BF" w:rsidRPr="0084707E">
        <w:rPr>
          <w:rFonts w:cs="Univers LT Std 55"/>
          <w:color w:val="000000"/>
        </w:rPr>
        <w:t xml:space="preserve">pela elevada proporção de </w:t>
      </w:r>
      <w:r w:rsidR="0068124E" w:rsidRPr="0084707E">
        <w:rPr>
          <w:rFonts w:cs="Univers LT Std 55"/>
          <w:color w:val="000000"/>
        </w:rPr>
        <w:t xml:space="preserve">classificações muito </w:t>
      </w:r>
      <w:r w:rsidR="0068124E" w:rsidRPr="0084707E">
        <w:rPr>
          <w:rFonts w:cs="Univers LT Std 55"/>
          <w:color w:val="000000"/>
        </w:rPr>
        <w:lastRenderedPageBreak/>
        <w:t>adequadas</w:t>
      </w:r>
      <w:r w:rsidR="007778D2" w:rsidRPr="0084707E">
        <w:rPr>
          <w:rFonts w:cs="Univers LT Std 55"/>
          <w:color w:val="000000"/>
        </w:rPr>
        <w:t xml:space="preserve">, como também se verificou melhora relativa </w:t>
      </w:r>
      <w:r w:rsidR="003D70B8" w:rsidRPr="0084707E">
        <w:rPr>
          <w:rFonts w:cs="Univers LT Std 55"/>
          <w:color w:val="000000"/>
        </w:rPr>
        <w:t>em todos os critérios analisados</w:t>
      </w:r>
      <w:r w:rsidR="007778D2" w:rsidRPr="0084707E">
        <w:rPr>
          <w:rFonts w:cs="Univers LT Std 55"/>
          <w:color w:val="000000"/>
        </w:rPr>
        <w:t xml:space="preserve"> em relação </w:t>
      </w:r>
      <w:r w:rsidR="0027318D" w:rsidRPr="0084707E">
        <w:rPr>
          <w:rFonts w:cs="Univers LT Std 55"/>
          <w:color w:val="000000"/>
        </w:rPr>
        <w:t>a</w:t>
      </w:r>
      <w:r w:rsidR="007778D2" w:rsidRPr="0084707E">
        <w:rPr>
          <w:rFonts w:cs="Univers LT Std 55"/>
          <w:color w:val="000000"/>
        </w:rPr>
        <w:t xml:space="preserve"> 2023</w:t>
      </w:r>
      <w:r w:rsidR="003D70B8" w:rsidRPr="0084707E">
        <w:rPr>
          <w:rFonts w:cs="Univers LT Std 55"/>
          <w:color w:val="000000"/>
        </w:rPr>
        <w:t>.</w:t>
      </w:r>
      <w:r w:rsidR="009E364B" w:rsidRPr="0084707E">
        <w:rPr>
          <w:rFonts w:cs="Univers LT Std 55"/>
          <w:color w:val="000000"/>
        </w:rPr>
        <w:t xml:space="preserve"> A </w:t>
      </w:r>
      <w:r w:rsidR="007410ED" w:rsidRPr="0084707E">
        <w:rPr>
          <w:rFonts w:cs="Univers LT Std 55"/>
          <w:i/>
          <w:iCs/>
          <w:color w:val="000000"/>
        </w:rPr>
        <w:t>disponibilidade de informações</w:t>
      </w:r>
      <w:r w:rsidR="007410ED" w:rsidRPr="0084707E">
        <w:rPr>
          <w:rFonts w:cs="Univers LT Std 55"/>
          <w:color w:val="000000"/>
        </w:rPr>
        <w:t xml:space="preserve"> (67,5%)</w:t>
      </w:r>
      <w:r w:rsidR="003740BC" w:rsidRPr="0084707E">
        <w:rPr>
          <w:rFonts w:cs="Univers LT Std 55"/>
          <w:color w:val="000000"/>
        </w:rPr>
        <w:t xml:space="preserve"> e os</w:t>
      </w:r>
      <w:r w:rsidR="00AB212B" w:rsidRPr="0084707E">
        <w:rPr>
          <w:rFonts w:cs="Univers LT Std 55"/>
          <w:color w:val="000000"/>
        </w:rPr>
        <w:t xml:space="preserve"> </w:t>
      </w:r>
      <w:r w:rsidR="00B377DC" w:rsidRPr="0084707E">
        <w:rPr>
          <w:rFonts w:cs="Univers LT Std 55"/>
          <w:i/>
          <w:iCs/>
          <w:color w:val="000000"/>
        </w:rPr>
        <w:t>procedimentos administrativos</w:t>
      </w:r>
      <w:r w:rsidR="00B377DC" w:rsidRPr="0084707E">
        <w:rPr>
          <w:rFonts w:cs="Univers LT Std 55"/>
          <w:color w:val="000000"/>
        </w:rPr>
        <w:t xml:space="preserve"> (65,</w:t>
      </w:r>
      <w:r w:rsidR="00AF387B" w:rsidRPr="0084707E">
        <w:rPr>
          <w:rFonts w:cs="Univers LT Std 55"/>
          <w:color w:val="000000"/>
        </w:rPr>
        <w:t>5</w:t>
      </w:r>
      <w:r w:rsidR="00B377DC" w:rsidRPr="0084707E">
        <w:rPr>
          <w:rFonts w:cs="Univers LT Std 55"/>
          <w:color w:val="000000"/>
        </w:rPr>
        <w:t>%)</w:t>
      </w:r>
      <w:r w:rsidR="00AB212B" w:rsidRPr="0084707E">
        <w:rPr>
          <w:rFonts w:cs="Univers LT Std 55"/>
          <w:color w:val="000000"/>
        </w:rPr>
        <w:t xml:space="preserve">, </w:t>
      </w:r>
      <w:r w:rsidR="0049183D" w:rsidRPr="0084707E">
        <w:rPr>
          <w:rFonts w:cs="Univers LT Std 55"/>
          <w:color w:val="000000"/>
        </w:rPr>
        <w:t>concentram as maiores proporções nessa categoria</w:t>
      </w:r>
      <w:r w:rsidR="006E67BB" w:rsidRPr="0084707E">
        <w:rPr>
          <w:rFonts w:cs="Univers LT Std 55"/>
          <w:color w:val="000000"/>
        </w:rPr>
        <w:t>, seguidos pel</w:t>
      </w:r>
      <w:r w:rsidR="00E81EFD" w:rsidRPr="0084707E">
        <w:rPr>
          <w:rFonts w:cs="Univers LT Std 55"/>
          <w:color w:val="000000"/>
        </w:rPr>
        <w:t xml:space="preserve">as </w:t>
      </w:r>
      <w:r w:rsidR="00393EF2" w:rsidRPr="0084707E">
        <w:rPr>
          <w:rFonts w:cs="Univers LT Std 55"/>
          <w:i/>
          <w:iCs/>
          <w:color w:val="000000"/>
        </w:rPr>
        <w:t>condições e contrapartidas</w:t>
      </w:r>
      <w:r w:rsidR="00393EF2" w:rsidRPr="0084707E">
        <w:rPr>
          <w:rFonts w:cs="Univers LT Std 55"/>
          <w:color w:val="000000"/>
        </w:rPr>
        <w:t xml:space="preserve"> (56,</w:t>
      </w:r>
      <w:r w:rsidR="006067B5" w:rsidRPr="0084707E">
        <w:rPr>
          <w:rFonts w:cs="Univers LT Std 55"/>
          <w:color w:val="000000"/>
        </w:rPr>
        <w:t>4</w:t>
      </w:r>
      <w:r w:rsidR="00393EF2" w:rsidRPr="0084707E">
        <w:rPr>
          <w:rFonts w:cs="Univers LT Std 55"/>
          <w:color w:val="000000"/>
        </w:rPr>
        <w:t>%) e</w:t>
      </w:r>
      <w:r w:rsidR="00C20CBC" w:rsidRPr="0084707E">
        <w:rPr>
          <w:rFonts w:cs="Univers LT Std 55"/>
          <w:color w:val="000000"/>
        </w:rPr>
        <w:t xml:space="preserve"> pelo</w:t>
      </w:r>
      <w:r w:rsidR="00393EF2" w:rsidRPr="0084707E">
        <w:rPr>
          <w:rFonts w:cs="Univers LT Std 55"/>
          <w:color w:val="000000"/>
        </w:rPr>
        <w:t xml:space="preserve"> </w:t>
      </w:r>
      <w:r w:rsidR="00393EF2" w:rsidRPr="0084707E">
        <w:rPr>
          <w:rFonts w:cs="Univers LT Std 55"/>
          <w:i/>
          <w:iCs/>
          <w:color w:val="000000"/>
        </w:rPr>
        <w:t>prazo de consecução</w:t>
      </w:r>
      <w:r w:rsidR="00393EF2" w:rsidRPr="0084707E">
        <w:rPr>
          <w:rFonts w:cs="Univers LT Std 55"/>
          <w:color w:val="000000"/>
        </w:rPr>
        <w:t xml:space="preserve"> (48,</w:t>
      </w:r>
      <w:r w:rsidR="006067B5" w:rsidRPr="0084707E">
        <w:rPr>
          <w:rFonts w:cs="Univers LT Std 55"/>
          <w:color w:val="000000"/>
        </w:rPr>
        <w:t>1</w:t>
      </w:r>
      <w:r w:rsidR="00393EF2" w:rsidRPr="0084707E">
        <w:rPr>
          <w:rFonts w:cs="Univers LT Std 55"/>
          <w:color w:val="000000"/>
        </w:rPr>
        <w:t xml:space="preserve">%). </w:t>
      </w:r>
      <w:r w:rsidR="002238A3" w:rsidRPr="0084707E">
        <w:rPr>
          <w:rFonts w:cs="Univers LT Std 55"/>
          <w:color w:val="000000"/>
        </w:rPr>
        <w:t xml:space="preserve">Em contraposição, </w:t>
      </w:r>
      <w:r w:rsidR="00926E42" w:rsidRPr="0084707E">
        <w:rPr>
          <w:rFonts w:cs="Univers LT Std 55"/>
          <w:color w:val="000000"/>
        </w:rPr>
        <w:t>as avaliaç</w:t>
      </w:r>
      <w:r w:rsidR="00550328" w:rsidRPr="0084707E">
        <w:rPr>
          <w:rFonts w:cs="Univers LT Std 55"/>
          <w:color w:val="000000"/>
        </w:rPr>
        <w:t>ões</w:t>
      </w:r>
      <w:r w:rsidR="00926E42" w:rsidRPr="0084707E">
        <w:rPr>
          <w:rFonts w:cs="Univers LT Std 55"/>
          <w:color w:val="000000"/>
        </w:rPr>
        <w:t xml:space="preserve"> como parcialmente </w:t>
      </w:r>
      <w:r w:rsidR="00135742" w:rsidRPr="0084707E">
        <w:rPr>
          <w:rFonts w:cs="Univers LT Std 55"/>
          <w:color w:val="000000"/>
        </w:rPr>
        <w:t>adequadas</w:t>
      </w:r>
      <w:r w:rsidR="00625AD5" w:rsidRPr="0084707E">
        <w:rPr>
          <w:rFonts w:cs="Univers LT Std 55"/>
          <w:color w:val="000000"/>
        </w:rPr>
        <w:t xml:space="preserve"> apresentam </w:t>
      </w:r>
      <w:r w:rsidR="0089523E" w:rsidRPr="0084707E">
        <w:rPr>
          <w:rFonts w:cs="Univers LT Std 55"/>
          <w:color w:val="000000"/>
        </w:rPr>
        <w:t>participação secundária</w:t>
      </w:r>
      <w:r w:rsidR="000B5E89" w:rsidRPr="0084707E">
        <w:rPr>
          <w:rFonts w:cs="Univers LT Std 55"/>
          <w:color w:val="000000"/>
        </w:rPr>
        <w:t xml:space="preserve">, variando entre </w:t>
      </w:r>
      <w:r w:rsidR="00005605" w:rsidRPr="0084707E">
        <w:rPr>
          <w:rFonts w:cs="Univers LT Std 55"/>
          <w:color w:val="000000"/>
        </w:rPr>
        <w:t>21,</w:t>
      </w:r>
      <w:r w:rsidR="00A951FF" w:rsidRPr="0084707E">
        <w:rPr>
          <w:rFonts w:cs="Univers LT Std 55"/>
          <w:color w:val="000000"/>
        </w:rPr>
        <w:t>0</w:t>
      </w:r>
      <w:r w:rsidR="00005605" w:rsidRPr="0084707E">
        <w:rPr>
          <w:rFonts w:cs="Univers LT Std 55"/>
          <w:color w:val="000000"/>
        </w:rPr>
        <w:t>% e</w:t>
      </w:r>
      <w:r w:rsidR="008409CC" w:rsidRPr="0084707E">
        <w:rPr>
          <w:rFonts w:cs="Univers LT Std 55"/>
          <w:color w:val="000000"/>
        </w:rPr>
        <w:t xml:space="preserve"> 37,8%</w:t>
      </w:r>
      <w:r w:rsidR="009426B0" w:rsidRPr="0084707E">
        <w:rPr>
          <w:rFonts w:cs="Univers LT Std 55"/>
          <w:color w:val="000000"/>
        </w:rPr>
        <w:t xml:space="preserve">, enquanto as </w:t>
      </w:r>
      <w:r w:rsidR="005813C3" w:rsidRPr="0084707E">
        <w:rPr>
          <w:rFonts w:cs="Univers LT Std 55"/>
          <w:color w:val="000000"/>
        </w:rPr>
        <w:t>classificaç</w:t>
      </w:r>
      <w:r w:rsidR="00667BFA" w:rsidRPr="0084707E">
        <w:rPr>
          <w:rFonts w:cs="Univers LT Std 55"/>
          <w:color w:val="000000"/>
        </w:rPr>
        <w:t>ões</w:t>
      </w:r>
      <w:r w:rsidR="005813C3" w:rsidRPr="0084707E">
        <w:rPr>
          <w:rFonts w:cs="Univers LT Std 55"/>
          <w:color w:val="000000"/>
        </w:rPr>
        <w:t xml:space="preserve"> </w:t>
      </w:r>
      <w:r w:rsidR="007127F6" w:rsidRPr="0084707E">
        <w:rPr>
          <w:rFonts w:cs="Univers LT Std 55"/>
          <w:color w:val="000000"/>
        </w:rPr>
        <w:t>pouco e não adequadas</w:t>
      </w:r>
      <w:r w:rsidR="00005605" w:rsidRPr="0084707E">
        <w:rPr>
          <w:rFonts w:cs="Univers LT Std 55"/>
          <w:color w:val="000000"/>
        </w:rPr>
        <w:t xml:space="preserve"> </w:t>
      </w:r>
      <w:r w:rsidR="00127418" w:rsidRPr="0084707E">
        <w:rPr>
          <w:rFonts w:cs="Univers LT Std 55"/>
          <w:color w:val="000000"/>
        </w:rPr>
        <w:t xml:space="preserve">permanecem relativamente reduzidas </w:t>
      </w:r>
      <w:r w:rsidR="008B44B3" w:rsidRPr="0084707E">
        <w:rPr>
          <w:rFonts w:cs="Univers LT Std 55"/>
          <w:color w:val="000000"/>
        </w:rPr>
        <w:t>em todos os critérios de adequabilidade</w:t>
      </w:r>
      <w:r w:rsidR="001C60CA" w:rsidRPr="0084707E">
        <w:rPr>
          <w:rFonts w:cs="Univers LT Std 55"/>
          <w:color w:val="000000"/>
        </w:rPr>
        <w:t>, ainda que mais perceptíveis</w:t>
      </w:r>
      <w:r w:rsidR="003427EF" w:rsidRPr="0084707E">
        <w:rPr>
          <w:rFonts w:cs="Univers LT Std 55"/>
          <w:color w:val="000000"/>
        </w:rPr>
        <w:t xml:space="preserve"> no caso d</w:t>
      </w:r>
      <w:r w:rsidR="00E677CC" w:rsidRPr="0084707E">
        <w:rPr>
          <w:rFonts w:cs="Univers LT Std 55"/>
          <w:color w:val="000000"/>
        </w:rPr>
        <w:t xml:space="preserve">as </w:t>
      </w:r>
      <w:r w:rsidR="00E677CC" w:rsidRPr="0084707E">
        <w:rPr>
          <w:rFonts w:cs="Univers LT Std 55"/>
          <w:i/>
          <w:iCs/>
          <w:color w:val="000000"/>
        </w:rPr>
        <w:t>condições e contrapartidas</w:t>
      </w:r>
      <w:r w:rsidR="00E677CC" w:rsidRPr="0084707E">
        <w:rPr>
          <w:rFonts w:cs="Univers LT Std 55"/>
          <w:color w:val="000000"/>
        </w:rPr>
        <w:t xml:space="preserve"> </w:t>
      </w:r>
      <w:r w:rsidR="00747D48" w:rsidRPr="0084707E">
        <w:rPr>
          <w:rFonts w:cs="Univers LT Std 55"/>
          <w:color w:val="000000"/>
        </w:rPr>
        <w:t xml:space="preserve">e do </w:t>
      </w:r>
      <w:r w:rsidR="00747D48" w:rsidRPr="0084707E">
        <w:rPr>
          <w:rFonts w:cs="Univers LT Std 55"/>
          <w:i/>
          <w:iCs/>
          <w:color w:val="000000"/>
        </w:rPr>
        <w:t>prazo de consecução</w:t>
      </w:r>
      <w:r w:rsidR="00501DC9" w:rsidRPr="0084707E">
        <w:rPr>
          <w:rFonts w:cs="Univers LT Std 55"/>
          <w:color w:val="000000"/>
        </w:rPr>
        <w:t xml:space="preserve">, indicando que </w:t>
      </w:r>
      <w:r w:rsidR="00D77747" w:rsidRPr="0084707E">
        <w:rPr>
          <w:rFonts w:cs="Univers LT Std 55"/>
          <w:color w:val="000000"/>
        </w:rPr>
        <w:t xml:space="preserve">apesar da avaliação majoritariamente </w:t>
      </w:r>
      <w:r w:rsidR="00104F5D" w:rsidRPr="0084707E">
        <w:rPr>
          <w:rFonts w:cs="Univers LT Std 55"/>
          <w:color w:val="000000"/>
        </w:rPr>
        <w:t>favorável</w:t>
      </w:r>
      <w:r w:rsidR="00307741" w:rsidRPr="0084707E">
        <w:rPr>
          <w:rFonts w:cs="Univers LT Std 55"/>
          <w:color w:val="000000"/>
        </w:rPr>
        <w:t xml:space="preserve">, esses aspectos concentram </w:t>
      </w:r>
      <w:r w:rsidR="006978B2" w:rsidRPr="0084707E">
        <w:rPr>
          <w:rFonts w:cs="Univers LT Std 55"/>
          <w:color w:val="000000"/>
        </w:rPr>
        <w:t xml:space="preserve">as principais ressalvas </w:t>
      </w:r>
      <w:r w:rsidR="00E441F7" w:rsidRPr="0084707E">
        <w:rPr>
          <w:rFonts w:cs="Univers LT Std 55"/>
          <w:color w:val="000000"/>
        </w:rPr>
        <w:t>apontadas pelas empresas</w:t>
      </w:r>
      <w:r w:rsidR="00066CF5" w:rsidRPr="0084707E">
        <w:rPr>
          <w:rFonts w:cs="Univers LT Std 55"/>
          <w:color w:val="000000"/>
        </w:rPr>
        <w:t xml:space="preserve">. No caso do </w:t>
      </w:r>
      <w:r w:rsidR="00066CF5" w:rsidRPr="0084707E">
        <w:rPr>
          <w:rFonts w:cs="Univers LT Std 55"/>
          <w:i/>
          <w:iCs/>
          <w:color w:val="000000"/>
        </w:rPr>
        <w:t>prazo de consecução</w:t>
      </w:r>
      <w:r w:rsidR="00066CF5" w:rsidRPr="0084707E">
        <w:rPr>
          <w:rFonts w:cs="Univers LT Std 55"/>
          <w:color w:val="000000"/>
        </w:rPr>
        <w:t>, observa-se uma diminuição nas classificações pouco e não adequadas</w:t>
      </w:r>
      <w:r w:rsidR="00597FA0" w:rsidRPr="0084707E">
        <w:rPr>
          <w:rFonts w:cs="Univers LT Std 55"/>
          <w:color w:val="000000"/>
        </w:rPr>
        <w:t xml:space="preserve">, passando, respectivamente, de 10,8% para 9,4% e de 11,0% para 4,7% entre 2023 e 2024. Já no caso das </w:t>
      </w:r>
      <w:r w:rsidR="00597FA0" w:rsidRPr="0084707E">
        <w:rPr>
          <w:rFonts w:cs="Univers LT Std 55"/>
          <w:i/>
          <w:iCs/>
          <w:color w:val="000000"/>
        </w:rPr>
        <w:t>condições e contrapartidas</w:t>
      </w:r>
      <w:r w:rsidR="00597FA0" w:rsidRPr="0084707E">
        <w:rPr>
          <w:rFonts w:cs="Univers LT Std 55"/>
          <w:color w:val="000000"/>
        </w:rPr>
        <w:t xml:space="preserve">, há pequeno aumento na proporção de empresas que consideraram o instrumento pouco adequado (de 4,6% para 5,2%) e não adequado (de 12,2% para 13,4%) no período </w:t>
      </w:r>
      <w:r w:rsidR="00E441F7" w:rsidRPr="0084707E">
        <w:rPr>
          <w:rFonts w:cs="Univers LT Std 55"/>
          <w:color w:val="000000"/>
        </w:rPr>
        <w:t>(Gráfico 1</w:t>
      </w:r>
      <w:r w:rsidR="007E71C5" w:rsidRPr="0084707E">
        <w:rPr>
          <w:rFonts w:cs="Univers LT Std 55"/>
          <w:color w:val="000000"/>
        </w:rPr>
        <w:t>8</w:t>
      </w:r>
      <w:r w:rsidR="00E441F7" w:rsidRPr="0084707E">
        <w:rPr>
          <w:rFonts w:cs="Univers LT Std 55"/>
          <w:color w:val="000000"/>
        </w:rPr>
        <w:t>).</w:t>
      </w:r>
    </w:p>
    <w:p w14:paraId="39100A9B" w14:textId="77777777" w:rsidR="00086ECC" w:rsidRDefault="00086ECC" w:rsidP="00E441F7">
      <w:pPr>
        <w:spacing w:after="120" w:line="324" w:lineRule="auto"/>
        <w:ind w:firstLine="568"/>
        <w:jc w:val="both"/>
        <w:textAlignment w:val="center"/>
        <w:rPr>
          <w:rFonts w:cs="Univers LT Std 55"/>
          <w:color w:val="000000"/>
        </w:rPr>
      </w:pPr>
    </w:p>
    <w:p w14:paraId="0915DE31" w14:textId="491CB0A5" w:rsidR="007D3C33" w:rsidRDefault="007D3C33" w:rsidP="007D3C33">
      <w:pPr>
        <w:spacing w:before="240" w:after="120" w:line="324" w:lineRule="auto"/>
        <w:jc w:val="both"/>
        <w:textAlignment w:val="center"/>
        <w:rPr>
          <w:rFonts w:cs="Univers LT Std 55"/>
          <w:b/>
          <w:bCs/>
          <w:color w:val="000000"/>
        </w:rPr>
      </w:pPr>
      <w:r w:rsidRPr="006B5FCF">
        <w:rPr>
          <w:rFonts w:cs="Univers LT Std 55"/>
          <w:b/>
          <w:bCs/>
          <w:color w:val="000000"/>
        </w:rPr>
        <w:t>Gráfico 1</w:t>
      </w:r>
      <w:r w:rsidR="007E71C5" w:rsidRPr="006B5FCF">
        <w:rPr>
          <w:rFonts w:cs="Univers LT Std 55"/>
          <w:b/>
          <w:bCs/>
          <w:color w:val="000000"/>
        </w:rPr>
        <w:t>8</w:t>
      </w:r>
      <w:r w:rsidRPr="006B5FCF">
        <w:rPr>
          <w:rFonts w:cs="Univers LT Std 55"/>
          <w:b/>
          <w:bCs/>
          <w:color w:val="000000"/>
        </w:rPr>
        <w:t xml:space="preserve"> –</w:t>
      </w:r>
      <w:r w:rsidRPr="007D3C33">
        <w:rPr>
          <w:rFonts w:cs="Univers LT Std 55"/>
          <w:b/>
          <w:bCs/>
          <w:color w:val="000000"/>
        </w:rPr>
        <w:t xml:space="preserve"> Empresas inovadoras da Indústria que utilizaram </w:t>
      </w:r>
      <w:r w:rsidRPr="007D3C33">
        <w:rPr>
          <w:rFonts w:cs="Univers LT Std 55"/>
          <w:b/>
          <w:bCs/>
          <w:i/>
          <w:iCs/>
          <w:color w:val="000000"/>
        </w:rPr>
        <w:t>Incentivo fiscal da Lei de Informática p</w:t>
      </w:r>
      <w:r w:rsidRPr="007D3C33">
        <w:rPr>
          <w:rFonts w:cs="Univers LT Std 55"/>
          <w:b/>
          <w:bCs/>
          <w:color w:val="000000"/>
        </w:rPr>
        <w:t xml:space="preserve">ara suas atividades inovativas, por critério de adequabilidade, segundo grau de adequabilidade – Brasil – </w:t>
      </w:r>
      <w:r w:rsidR="007E71C5">
        <w:rPr>
          <w:rFonts w:cs="Univers LT Std 55"/>
          <w:b/>
          <w:bCs/>
          <w:color w:val="000000"/>
        </w:rPr>
        <w:t>2023/</w:t>
      </w:r>
      <w:r w:rsidRPr="007D3C33">
        <w:rPr>
          <w:rFonts w:cs="Univers LT Std 55"/>
          <w:b/>
          <w:bCs/>
          <w:color w:val="000000"/>
        </w:rPr>
        <w:t>202</w:t>
      </w:r>
      <w:r w:rsidR="00E14B82">
        <w:rPr>
          <w:rFonts w:cs="Univers LT Std 55"/>
          <w:b/>
          <w:bCs/>
          <w:color w:val="000000"/>
        </w:rPr>
        <w:t>4</w:t>
      </w:r>
      <w:r w:rsidRPr="007D3C33">
        <w:rPr>
          <w:rFonts w:cs="Univers LT Std 55"/>
          <w:b/>
          <w:bCs/>
          <w:color w:val="000000"/>
        </w:rPr>
        <w:t xml:space="preserve"> (%)</w:t>
      </w:r>
    </w:p>
    <w:p w14:paraId="2A15661D" w14:textId="6EAE5D22" w:rsidR="007E71C5" w:rsidRDefault="007E71C5" w:rsidP="007D3C33">
      <w:pPr>
        <w:spacing w:before="240" w:after="120" w:line="324" w:lineRule="auto"/>
        <w:jc w:val="both"/>
        <w:textAlignment w:val="center"/>
        <w:rPr>
          <w:rFonts w:cs="Univers LT Std 55"/>
          <w:b/>
          <w:bCs/>
          <w:color w:val="000000"/>
        </w:rPr>
      </w:pPr>
      <w:r>
        <w:rPr>
          <w:noProof/>
        </w:rPr>
        <w:drawing>
          <wp:inline distT="0" distB="0" distL="0" distR="0" wp14:anchorId="3237D950" wp14:editId="5A8A8A74">
            <wp:extent cx="5039360" cy="3709358"/>
            <wp:effectExtent l="0" t="0" r="8890" b="5715"/>
            <wp:docPr id="1610240797" name="Gráfico 1">
              <a:extLst xmlns:a="http://schemas.openxmlformats.org/drawingml/2006/main">
                <a:ext uri="{FF2B5EF4-FFF2-40B4-BE49-F238E27FC236}">
                  <a16:creationId xmlns:a16="http://schemas.microsoft.com/office/drawing/2014/main" id="{E9FDAB4E-0133-47E2-96A2-DC68C10F699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p>
    <w:p w14:paraId="547D1DAE" w14:textId="68E76CAD" w:rsidR="007D3C33" w:rsidRPr="007D3C33" w:rsidRDefault="007D3C33" w:rsidP="007D3C33">
      <w:pPr>
        <w:spacing w:after="120" w:line="324" w:lineRule="auto"/>
        <w:jc w:val="both"/>
        <w:textAlignment w:val="center"/>
        <w:rPr>
          <w:rFonts w:cs="Univers LT Std 55"/>
          <w:noProof/>
          <w:color w:val="000000"/>
          <w:sz w:val="16"/>
          <w:szCs w:val="16"/>
        </w:rPr>
      </w:pPr>
      <w:r w:rsidRPr="007D3C33">
        <w:rPr>
          <w:rFonts w:cs="Univers LT Std 55"/>
          <w:noProof/>
          <w:color w:val="000000"/>
          <w:sz w:val="16"/>
          <w:szCs w:val="16"/>
        </w:rPr>
        <w:t>Fonte: IBGE, Diretoria de Pesquisas, Coordenação de Estatísticas Estruturais e Temáticas em Empresas, Pesquisa de Inovação Semestral 202</w:t>
      </w:r>
      <w:r w:rsidR="001A359C">
        <w:rPr>
          <w:rFonts w:cs="Univers LT Std 55"/>
          <w:noProof/>
          <w:color w:val="000000"/>
          <w:sz w:val="16"/>
          <w:szCs w:val="16"/>
        </w:rPr>
        <w:t>4</w:t>
      </w:r>
      <w:r w:rsidRPr="007D3C33">
        <w:rPr>
          <w:rFonts w:cs="Univers LT Std 55"/>
          <w:noProof/>
          <w:color w:val="000000"/>
          <w:sz w:val="16"/>
          <w:szCs w:val="16"/>
        </w:rPr>
        <w:t>.</w:t>
      </w:r>
    </w:p>
    <w:p w14:paraId="5EE87693" w14:textId="77777777" w:rsidR="007D3C33" w:rsidRPr="007D3C33" w:rsidRDefault="007D3C33" w:rsidP="007D3C33">
      <w:pPr>
        <w:spacing w:after="120" w:line="324" w:lineRule="auto"/>
        <w:ind w:firstLine="568"/>
        <w:jc w:val="both"/>
        <w:textAlignment w:val="center"/>
        <w:rPr>
          <w:rFonts w:cs="Univers LT Std 55"/>
          <w:color w:val="000000"/>
          <w:highlight w:val="cyan"/>
        </w:rPr>
      </w:pPr>
    </w:p>
    <w:p w14:paraId="4ECD4369" w14:textId="4424E174" w:rsidR="000A6324" w:rsidRDefault="00D72E47" w:rsidP="0067518C">
      <w:pPr>
        <w:spacing w:after="120" w:line="324" w:lineRule="auto"/>
        <w:ind w:firstLine="568"/>
        <w:jc w:val="both"/>
        <w:textAlignment w:val="center"/>
        <w:rPr>
          <w:rFonts w:cs="Univers LT Std 55"/>
          <w:color w:val="000000"/>
        </w:rPr>
      </w:pPr>
      <w:r w:rsidRPr="0D540284">
        <w:rPr>
          <w:rFonts w:cs="Univers LT Std 55"/>
          <w:color w:val="000000" w:themeColor="text1"/>
        </w:rPr>
        <w:lastRenderedPageBreak/>
        <w:t xml:space="preserve">Na </w:t>
      </w:r>
      <w:r w:rsidR="0063582C" w:rsidRPr="0D540284">
        <w:rPr>
          <w:rFonts w:cs="Univers LT Std 55"/>
          <w:color w:val="000000" w:themeColor="text1"/>
        </w:rPr>
        <w:t>análise</w:t>
      </w:r>
      <w:r w:rsidRPr="0D540284">
        <w:rPr>
          <w:rFonts w:cs="Univers LT Std 55"/>
          <w:color w:val="000000" w:themeColor="text1"/>
        </w:rPr>
        <w:t xml:space="preserve"> d</w:t>
      </w:r>
      <w:r w:rsidR="00C462BB" w:rsidRPr="0D540284">
        <w:rPr>
          <w:rFonts w:cs="Univers LT Std 55"/>
          <w:color w:val="000000" w:themeColor="text1"/>
        </w:rPr>
        <w:t>os critérios de</w:t>
      </w:r>
      <w:r w:rsidRPr="0D540284">
        <w:rPr>
          <w:rFonts w:cs="Univers LT Std 55"/>
          <w:color w:val="000000" w:themeColor="text1"/>
        </w:rPr>
        <w:t xml:space="preserve"> adequabilidade do ins</w:t>
      </w:r>
      <w:r w:rsidR="0063582C" w:rsidRPr="0D540284">
        <w:rPr>
          <w:rFonts w:cs="Univers LT Std 55"/>
          <w:color w:val="000000" w:themeColor="text1"/>
        </w:rPr>
        <w:t>trumento</w:t>
      </w:r>
      <w:r w:rsidR="00A741C9" w:rsidRPr="0D540284">
        <w:rPr>
          <w:rFonts w:cs="Univers LT Std 55"/>
          <w:color w:val="000000" w:themeColor="text1"/>
        </w:rPr>
        <w:t xml:space="preserve"> </w:t>
      </w:r>
      <w:r w:rsidR="00A741C9" w:rsidRPr="0D540284">
        <w:rPr>
          <w:rFonts w:cs="Univers LT Std 55"/>
          <w:i/>
          <w:iCs/>
          <w:color w:val="000000" w:themeColor="text1"/>
        </w:rPr>
        <w:t>Subvenção econômica à P&amp;D e inserção de pesquisadores</w:t>
      </w:r>
      <w:r w:rsidR="0063582C" w:rsidRPr="0D540284">
        <w:rPr>
          <w:rFonts w:cs="Univers LT Std 55"/>
          <w:i/>
          <w:iCs/>
          <w:color w:val="000000" w:themeColor="text1"/>
        </w:rPr>
        <w:t xml:space="preserve">, </w:t>
      </w:r>
      <w:r w:rsidR="0063582C" w:rsidRPr="0D540284">
        <w:rPr>
          <w:rFonts w:cs="Univers LT Std 55"/>
          <w:color w:val="000000" w:themeColor="text1"/>
        </w:rPr>
        <w:t>observou-se que</w:t>
      </w:r>
      <w:r w:rsidR="00E2304E" w:rsidRPr="0D540284">
        <w:rPr>
          <w:rFonts w:cs="Univers LT Std 55"/>
          <w:i/>
          <w:iCs/>
          <w:color w:val="000000" w:themeColor="text1"/>
        </w:rPr>
        <w:t xml:space="preserve"> </w:t>
      </w:r>
      <w:r w:rsidR="0063582C" w:rsidRPr="0D540284">
        <w:rPr>
          <w:rFonts w:cs="Univers LT Std 55"/>
          <w:color w:val="000000" w:themeColor="text1"/>
        </w:rPr>
        <w:t>a maior proporção de empresas inovadoras avaliou todos os critérios como parcialmente adequados</w:t>
      </w:r>
      <w:r w:rsidR="00B15D14" w:rsidRPr="0D540284">
        <w:rPr>
          <w:rFonts w:cs="Univers LT Std 55"/>
          <w:color w:val="000000" w:themeColor="text1"/>
        </w:rPr>
        <w:t xml:space="preserve">, </w:t>
      </w:r>
      <w:r w:rsidR="00C336BC" w:rsidRPr="0D540284">
        <w:rPr>
          <w:rFonts w:cs="Univers LT Std 55"/>
          <w:color w:val="000000" w:themeColor="text1"/>
        </w:rPr>
        <w:t xml:space="preserve">com maior concentração </w:t>
      </w:r>
      <w:r w:rsidR="00866BDF" w:rsidRPr="0D540284">
        <w:rPr>
          <w:rFonts w:cs="Univers LT Std 55"/>
          <w:color w:val="000000" w:themeColor="text1"/>
        </w:rPr>
        <w:t xml:space="preserve">na </w:t>
      </w:r>
      <w:r w:rsidR="00866BDF" w:rsidRPr="0D540284">
        <w:rPr>
          <w:rFonts w:cs="Univers LT Std 55"/>
          <w:i/>
          <w:iCs/>
          <w:color w:val="000000" w:themeColor="text1"/>
        </w:rPr>
        <w:t>disponibilidade de informações</w:t>
      </w:r>
      <w:r w:rsidR="00866BDF" w:rsidRPr="0D540284">
        <w:rPr>
          <w:rFonts w:cs="Univers LT Std 55"/>
          <w:color w:val="000000" w:themeColor="text1"/>
        </w:rPr>
        <w:t xml:space="preserve">, </w:t>
      </w:r>
      <w:r w:rsidR="00825221" w:rsidRPr="0D540284">
        <w:rPr>
          <w:rFonts w:cs="Univers LT Std 55"/>
          <w:color w:val="000000" w:themeColor="text1"/>
        </w:rPr>
        <w:t>no qual reuniu</w:t>
      </w:r>
      <w:r w:rsidR="00E31A54" w:rsidRPr="0D540284">
        <w:rPr>
          <w:rFonts w:cs="Univers LT Std 55"/>
          <w:color w:val="000000" w:themeColor="text1"/>
        </w:rPr>
        <w:t xml:space="preserve"> 5</w:t>
      </w:r>
      <w:r w:rsidR="00882A2D" w:rsidRPr="0D540284">
        <w:rPr>
          <w:rFonts w:cs="Univers LT Std 55"/>
          <w:color w:val="000000" w:themeColor="text1"/>
        </w:rPr>
        <w:t>1</w:t>
      </w:r>
      <w:r w:rsidR="00E31A54" w:rsidRPr="0D540284">
        <w:rPr>
          <w:rFonts w:cs="Univers LT Std 55"/>
          <w:color w:val="000000" w:themeColor="text1"/>
        </w:rPr>
        <w:t>,</w:t>
      </w:r>
      <w:r w:rsidR="00882A2D" w:rsidRPr="0D540284">
        <w:rPr>
          <w:rFonts w:cs="Univers LT Std 55"/>
          <w:color w:val="000000" w:themeColor="text1"/>
        </w:rPr>
        <w:t>9</w:t>
      </w:r>
      <w:r w:rsidR="0066352D" w:rsidRPr="0D540284">
        <w:rPr>
          <w:rFonts w:cs="Univers LT Std 55"/>
          <w:color w:val="000000" w:themeColor="text1"/>
        </w:rPr>
        <w:t xml:space="preserve">% das </w:t>
      </w:r>
      <w:r w:rsidR="0067518C" w:rsidRPr="0D540284">
        <w:rPr>
          <w:rFonts w:cs="Univers LT Std 55"/>
          <w:color w:val="000000" w:themeColor="text1"/>
        </w:rPr>
        <w:t>avaliações nessa categoria,</w:t>
      </w:r>
      <w:r w:rsidR="00CF2A32" w:rsidRPr="0D540284">
        <w:rPr>
          <w:rFonts w:cs="Univers LT Std 55"/>
          <w:color w:val="000000" w:themeColor="text1"/>
        </w:rPr>
        <w:t xml:space="preserve"> seguida pelos </w:t>
      </w:r>
      <w:r w:rsidR="00CF2A32" w:rsidRPr="0D540284">
        <w:rPr>
          <w:rFonts w:cs="Univers LT Std 55"/>
          <w:i/>
          <w:iCs/>
          <w:color w:val="000000" w:themeColor="text1"/>
        </w:rPr>
        <w:t>procedimentos administrativos</w:t>
      </w:r>
      <w:r w:rsidR="00CF2A32" w:rsidRPr="0D540284">
        <w:rPr>
          <w:rFonts w:cs="Univers LT Std 55"/>
          <w:color w:val="000000" w:themeColor="text1"/>
        </w:rPr>
        <w:t xml:space="preserve"> (46,</w:t>
      </w:r>
      <w:r w:rsidR="0047059C" w:rsidRPr="0D540284">
        <w:rPr>
          <w:rFonts w:cs="Univers LT Std 55"/>
          <w:color w:val="000000" w:themeColor="text1"/>
        </w:rPr>
        <w:t>1</w:t>
      </w:r>
      <w:r w:rsidR="00CF2A32" w:rsidRPr="0D540284">
        <w:rPr>
          <w:rFonts w:cs="Univers LT Std 55"/>
          <w:color w:val="000000" w:themeColor="text1"/>
        </w:rPr>
        <w:t xml:space="preserve">%), </w:t>
      </w:r>
      <w:r w:rsidR="00F954E9" w:rsidRPr="0D540284">
        <w:rPr>
          <w:rFonts w:cs="Univers LT Std 55"/>
          <w:color w:val="000000" w:themeColor="text1"/>
        </w:rPr>
        <w:t xml:space="preserve">pelo </w:t>
      </w:r>
      <w:r w:rsidR="00F954E9" w:rsidRPr="0D540284">
        <w:rPr>
          <w:rFonts w:cs="Univers LT Std 55"/>
          <w:i/>
          <w:iCs/>
          <w:color w:val="000000" w:themeColor="text1"/>
        </w:rPr>
        <w:t>prazo de consecução</w:t>
      </w:r>
      <w:r w:rsidR="00F954E9" w:rsidRPr="0D540284">
        <w:rPr>
          <w:rFonts w:cs="Univers LT Std 55"/>
          <w:color w:val="000000" w:themeColor="text1"/>
        </w:rPr>
        <w:t xml:space="preserve"> (45,2%) e </w:t>
      </w:r>
      <w:r w:rsidR="00CF2A32" w:rsidRPr="0D540284">
        <w:rPr>
          <w:rFonts w:cs="Univers LT Std 55"/>
          <w:color w:val="000000" w:themeColor="text1"/>
        </w:rPr>
        <w:t xml:space="preserve">pelas </w:t>
      </w:r>
      <w:r w:rsidR="00CF2A32" w:rsidRPr="0D540284">
        <w:rPr>
          <w:rFonts w:cs="Univers LT Std 55"/>
          <w:i/>
          <w:iCs/>
          <w:color w:val="000000" w:themeColor="text1"/>
        </w:rPr>
        <w:t>condições e contrapartidas</w:t>
      </w:r>
      <w:r w:rsidR="00CF2A32" w:rsidRPr="0D540284">
        <w:rPr>
          <w:rFonts w:cs="Univers LT Std 55"/>
          <w:color w:val="000000" w:themeColor="text1"/>
        </w:rPr>
        <w:t xml:space="preserve"> (4</w:t>
      </w:r>
      <w:r w:rsidR="00F954E9" w:rsidRPr="0D540284">
        <w:rPr>
          <w:rFonts w:cs="Univers LT Std 55"/>
          <w:color w:val="000000" w:themeColor="text1"/>
        </w:rPr>
        <w:t>1</w:t>
      </w:r>
      <w:r w:rsidR="00CF2A32" w:rsidRPr="0D540284">
        <w:rPr>
          <w:rFonts w:cs="Univers LT Std 55"/>
          <w:color w:val="000000" w:themeColor="text1"/>
        </w:rPr>
        <w:t>,</w:t>
      </w:r>
      <w:r w:rsidR="0047059C" w:rsidRPr="0D540284">
        <w:rPr>
          <w:rFonts w:cs="Univers LT Std 55"/>
          <w:color w:val="000000" w:themeColor="text1"/>
        </w:rPr>
        <w:t>2</w:t>
      </w:r>
      <w:r w:rsidR="00CF2A32" w:rsidRPr="0084707E">
        <w:rPr>
          <w:rFonts w:cs="Univers LT Std 55"/>
          <w:color w:val="000000" w:themeColor="text1"/>
        </w:rPr>
        <w:t>%)</w:t>
      </w:r>
      <w:r w:rsidR="00F954E9" w:rsidRPr="0084707E">
        <w:rPr>
          <w:rFonts w:cs="Univers LT Std 55"/>
          <w:color w:val="000000" w:themeColor="text1"/>
        </w:rPr>
        <w:t>.</w:t>
      </w:r>
      <w:r w:rsidR="00756696" w:rsidRPr="0084707E">
        <w:rPr>
          <w:rFonts w:cs="Univers LT Std 55"/>
          <w:color w:val="000000" w:themeColor="text1"/>
        </w:rPr>
        <w:t xml:space="preserve"> </w:t>
      </w:r>
      <w:r w:rsidR="0069253B" w:rsidRPr="0084707E">
        <w:rPr>
          <w:rFonts w:cs="Univers LT Std 55"/>
          <w:color w:val="000000" w:themeColor="text1"/>
        </w:rPr>
        <w:t xml:space="preserve">Em todos os casos, houve um aumento relativo em relação ao ano anterior. </w:t>
      </w:r>
      <w:r w:rsidR="00FF63F0" w:rsidRPr="0084707E">
        <w:rPr>
          <w:rFonts w:cs="Univers LT Std 55"/>
          <w:color w:val="000000" w:themeColor="text1"/>
        </w:rPr>
        <w:t xml:space="preserve">Por outro lado, as avaliações </w:t>
      </w:r>
      <w:r w:rsidR="00655348" w:rsidRPr="0084707E">
        <w:rPr>
          <w:rFonts w:cs="Univers LT Std 55"/>
          <w:color w:val="000000" w:themeColor="text1"/>
        </w:rPr>
        <w:t>como muito adequadas</w:t>
      </w:r>
      <w:r w:rsidR="00E1720F" w:rsidRPr="0084707E">
        <w:rPr>
          <w:rFonts w:cs="Univers LT Std 55"/>
          <w:color w:val="000000" w:themeColor="text1"/>
        </w:rPr>
        <w:t xml:space="preserve"> apresenta</w:t>
      </w:r>
      <w:r w:rsidR="009C0644" w:rsidRPr="0084707E">
        <w:rPr>
          <w:rFonts w:cs="Univers LT Std 55"/>
          <w:color w:val="000000" w:themeColor="text1"/>
        </w:rPr>
        <w:t>ra</w:t>
      </w:r>
      <w:r w:rsidR="00E1720F" w:rsidRPr="0084707E">
        <w:rPr>
          <w:rFonts w:cs="Univers LT Std 55"/>
          <w:color w:val="000000" w:themeColor="text1"/>
        </w:rPr>
        <w:t xml:space="preserve">m percentuais mais </w:t>
      </w:r>
      <w:r w:rsidR="00B10B01" w:rsidRPr="0084707E">
        <w:rPr>
          <w:rFonts w:cs="Univers LT Std 55"/>
          <w:color w:val="000000" w:themeColor="text1"/>
        </w:rPr>
        <w:t>baixos</w:t>
      </w:r>
      <w:r w:rsidR="00C85B20" w:rsidRPr="0084707E">
        <w:rPr>
          <w:rFonts w:cs="Univers LT Std 55"/>
          <w:color w:val="000000" w:themeColor="text1"/>
        </w:rPr>
        <w:t xml:space="preserve">, variando entre </w:t>
      </w:r>
      <w:r w:rsidR="00883E47" w:rsidRPr="0084707E">
        <w:rPr>
          <w:rFonts w:cs="Univers LT Std 55"/>
          <w:color w:val="000000" w:themeColor="text1"/>
        </w:rPr>
        <w:t>26,7%</w:t>
      </w:r>
      <w:r w:rsidR="00055D52" w:rsidRPr="0084707E">
        <w:rPr>
          <w:rFonts w:cs="Univers LT Std 55"/>
          <w:color w:val="000000" w:themeColor="text1"/>
        </w:rPr>
        <w:t xml:space="preserve"> e 33,</w:t>
      </w:r>
      <w:r w:rsidR="006C6D40" w:rsidRPr="0084707E">
        <w:rPr>
          <w:rFonts w:cs="Univers LT Std 55"/>
          <w:color w:val="000000" w:themeColor="text1"/>
        </w:rPr>
        <w:t>4</w:t>
      </w:r>
      <w:r w:rsidR="00055D52" w:rsidRPr="0084707E">
        <w:rPr>
          <w:rFonts w:cs="Univers LT Std 55"/>
          <w:color w:val="000000" w:themeColor="text1"/>
        </w:rPr>
        <w:t>%</w:t>
      </w:r>
      <w:r w:rsidR="00110F4E" w:rsidRPr="0084707E">
        <w:rPr>
          <w:rFonts w:cs="Univers LT Std 55"/>
          <w:color w:val="000000" w:themeColor="text1"/>
        </w:rPr>
        <w:t>. Em todos os casos, houve uma diminuição relativa quando comparado a 2023</w:t>
      </w:r>
      <w:r w:rsidR="00A74A19" w:rsidRPr="0084707E">
        <w:rPr>
          <w:rFonts w:cs="Univers LT Std 55"/>
          <w:color w:val="000000" w:themeColor="text1"/>
        </w:rPr>
        <w:t>,</w:t>
      </w:r>
      <w:r w:rsidR="00D26F60" w:rsidRPr="0084707E">
        <w:rPr>
          <w:rFonts w:cs="Univers LT Std 55"/>
          <w:color w:val="000000" w:themeColor="text1"/>
        </w:rPr>
        <w:t xml:space="preserve"> </w:t>
      </w:r>
      <w:r w:rsidR="00FE0E95" w:rsidRPr="0084707E">
        <w:rPr>
          <w:rFonts w:cs="Univers LT Std 55"/>
          <w:color w:val="000000" w:themeColor="text1"/>
        </w:rPr>
        <w:t>as classificações como pouco</w:t>
      </w:r>
      <w:r w:rsidR="003E68BA" w:rsidRPr="0084707E">
        <w:rPr>
          <w:rFonts w:cs="Univers LT Std 55"/>
          <w:color w:val="000000" w:themeColor="text1"/>
        </w:rPr>
        <w:t xml:space="preserve"> ou n</w:t>
      </w:r>
      <w:r w:rsidR="00252807" w:rsidRPr="0084707E">
        <w:rPr>
          <w:rFonts w:cs="Univers LT Std 55"/>
          <w:color w:val="000000" w:themeColor="text1"/>
        </w:rPr>
        <w:t>ã</w:t>
      </w:r>
      <w:r w:rsidR="003E68BA" w:rsidRPr="0084707E">
        <w:rPr>
          <w:rFonts w:cs="Univers LT Std 55"/>
          <w:color w:val="000000" w:themeColor="text1"/>
        </w:rPr>
        <w:t>o adequad</w:t>
      </w:r>
      <w:r w:rsidR="00252807" w:rsidRPr="0084707E">
        <w:rPr>
          <w:rFonts w:cs="Univers LT Std 55"/>
          <w:color w:val="000000" w:themeColor="text1"/>
        </w:rPr>
        <w:t>as</w:t>
      </w:r>
      <w:r w:rsidR="00AF4570" w:rsidRPr="0084707E">
        <w:rPr>
          <w:rFonts w:cs="Univers LT Std 55"/>
          <w:color w:val="000000" w:themeColor="text1"/>
        </w:rPr>
        <w:t xml:space="preserve"> mantêm participaç</w:t>
      </w:r>
      <w:r w:rsidR="00CE01AE" w:rsidRPr="0084707E">
        <w:rPr>
          <w:rFonts w:cs="Univers LT Std 55"/>
          <w:color w:val="000000" w:themeColor="text1"/>
        </w:rPr>
        <w:t xml:space="preserve">ão relevante, </w:t>
      </w:r>
      <w:r w:rsidR="0016370F" w:rsidRPr="0084707E">
        <w:rPr>
          <w:rFonts w:cs="Univers LT Std 55"/>
          <w:color w:val="000000" w:themeColor="text1"/>
        </w:rPr>
        <w:t xml:space="preserve">principalmente </w:t>
      </w:r>
      <w:r w:rsidR="00482F88" w:rsidRPr="0084707E">
        <w:rPr>
          <w:rFonts w:cs="Univers LT Std 55"/>
          <w:color w:val="000000" w:themeColor="text1"/>
        </w:rPr>
        <w:t xml:space="preserve">nos critérios de </w:t>
      </w:r>
      <w:r w:rsidR="00667808" w:rsidRPr="0084707E">
        <w:rPr>
          <w:rFonts w:cs="Univers LT Std 55"/>
          <w:i/>
          <w:iCs/>
          <w:color w:val="000000" w:themeColor="text1"/>
        </w:rPr>
        <w:t>condições e contrapartidas</w:t>
      </w:r>
      <w:r w:rsidR="00667808" w:rsidRPr="0084707E">
        <w:rPr>
          <w:rFonts w:cs="Univers LT Std 55"/>
          <w:color w:val="000000" w:themeColor="text1"/>
        </w:rPr>
        <w:t xml:space="preserve"> e </w:t>
      </w:r>
      <w:r w:rsidR="00667808" w:rsidRPr="0084707E">
        <w:rPr>
          <w:rFonts w:cs="Univers LT Std 55"/>
          <w:i/>
          <w:iCs/>
          <w:color w:val="000000" w:themeColor="text1"/>
        </w:rPr>
        <w:t>prazo de consecução</w:t>
      </w:r>
      <w:r w:rsidR="00FD7896" w:rsidRPr="0084707E">
        <w:rPr>
          <w:rFonts w:cs="Univers LT Std 55"/>
          <w:color w:val="000000" w:themeColor="text1"/>
        </w:rPr>
        <w:t xml:space="preserve">. </w:t>
      </w:r>
      <w:r w:rsidR="006B59E5" w:rsidRPr="0084707E">
        <w:rPr>
          <w:rFonts w:cs="Univers LT Std 55"/>
          <w:color w:val="000000" w:themeColor="text1"/>
        </w:rPr>
        <w:t>No caso das</w:t>
      </w:r>
      <w:r w:rsidR="006B59E5" w:rsidRPr="0084707E">
        <w:rPr>
          <w:rFonts w:cs="Univers LT Std 55"/>
          <w:i/>
          <w:iCs/>
          <w:color w:val="000000" w:themeColor="text1"/>
        </w:rPr>
        <w:t xml:space="preserve"> condições e contrapartidas, </w:t>
      </w:r>
      <w:r w:rsidR="006B59E5" w:rsidRPr="0084707E">
        <w:rPr>
          <w:rFonts w:cs="Univers LT Std 55"/>
          <w:color w:val="000000" w:themeColor="text1"/>
        </w:rPr>
        <w:t xml:space="preserve">observa-se piora relativa em relação ao ano anterior, ao passo que no caso do </w:t>
      </w:r>
      <w:r w:rsidR="006B59E5" w:rsidRPr="0084707E">
        <w:rPr>
          <w:rFonts w:cs="Univers LT Std 55"/>
          <w:i/>
          <w:iCs/>
          <w:color w:val="000000" w:themeColor="text1"/>
        </w:rPr>
        <w:t>prazo de consecução</w:t>
      </w:r>
      <w:r w:rsidR="006B59E5" w:rsidRPr="0084707E">
        <w:rPr>
          <w:rFonts w:cs="Univers LT Std 55"/>
          <w:color w:val="000000" w:themeColor="text1"/>
        </w:rPr>
        <w:t xml:space="preserve">, essa percepção é um tanto dúbia, uma vez que, por um lado, a proporção de empresas que considera o instrumento pouco adequado passa de 28,7% para 10,9% e, por outro lado, há um considerável aumento no percentual de empresas que passa a considerar o instrumento não adequado (de 7,5% em 2023 para 13,7% em 2024). </w:t>
      </w:r>
      <w:r w:rsidR="006414CE" w:rsidRPr="0084707E">
        <w:rPr>
          <w:rFonts w:cs="Univers LT Std 55"/>
          <w:color w:val="000000" w:themeColor="text1"/>
        </w:rPr>
        <w:t>De todo modo, e</w:t>
      </w:r>
      <w:r w:rsidR="00FD7896" w:rsidRPr="0084707E">
        <w:rPr>
          <w:rFonts w:cs="Univers LT Std 55"/>
          <w:color w:val="000000" w:themeColor="text1"/>
        </w:rPr>
        <w:t>mbora</w:t>
      </w:r>
      <w:r w:rsidR="00730065" w:rsidRPr="0084707E">
        <w:rPr>
          <w:rFonts w:cs="Univers LT Std 55"/>
          <w:color w:val="000000" w:themeColor="text1"/>
        </w:rPr>
        <w:t xml:space="preserve"> o instrumento </w:t>
      </w:r>
      <w:r w:rsidR="002F2BC5" w:rsidRPr="0084707E">
        <w:rPr>
          <w:rFonts w:cs="Univers LT Std 55"/>
          <w:color w:val="000000" w:themeColor="text1"/>
        </w:rPr>
        <w:t>seja percebido como parcialmente aderente</w:t>
      </w:r>
      <w:r w:rsidR="0052684C" w:rsidRPr="0084707E">
        <w:rPr>
          <w:rFonts w:cs="Univers LT Std 55"/>
          <w:color w:val="000000" w:themeColor="text1"/>
        </w:rPr>
        <w:t xml:space="preserve"> às necessidades</w:t>
      </w:r>
      <w:r w:rsidR="0085694E" w:rsidRPr="0084707E">
        <w:rPr>
          <w:rFonts w:cs="Univers LT Std 55"/>
          <w:color w:val="000000" w:themeColor="text1"/>
        </w:rPr>
        <w:t xml:space="preserve"> das empresas, persistem </w:t>
      </w:r>
      <w:r w:rsidR="00C60496" w:rsidRPr="0084707E">
        <w:rPr>
          <w:rFonts w:cs="Univers LT Std 55"/>
          <w:color w:val="000000" w:themeColor="text1"/>
        </w:rPr>
        <w:t>limitações</w:t>
      </w:r>
      <w:r w:rsidR="00C60496" w:rsidRPr="0D540284">
        <w:rPr>
          <w:rFonts w:cs="Univers LT Std 55"/>
          <w:color w:val="000000" w:themeColor="text1"/>
        </w:rPr>
        <w:t xml:space="preserve"> </w:t>
      </w:r>
      <w:r w:rsidR="00B25280" w:rsidRPr="0D540284">
        <w:rPr>
          <w:rFonts w:cs="Univers LT Std 55"/>
          <w:color w:val="000000" w:themeColor="text1"/>
        </w:rPr>
        <w:t xml:space="preserve">operacionais </w:t>
      </w:r>
      <w:r w:rsidR="000F735A" w:rsidRPr="0D540284">
        <w:rPr>
          <w:rFonts w:cs="Univers LT Std 55"/>
          <w:color w:val="000000" w:themeColor="text1"/>
        </w:rPr>
        <w:t>e institucionais</w:t>
      </w:r>
      <w:r w:rsidR="00744C48" w:rsidRPr="0D540284">
        <w:rPr>
          <w:rFonts w:cs="Univers LT Std 55"/>
          <w:color w:val="000000" w:themeColor="text1"/>
        </w:rPr>
        <w:t xml:space="preserve"> que afetam sua plena adequação</w:t>
      </w:r>
      <w:r w:rsidR="000A6324" w:rsidRPr="0D540284">
        <w:rPr>
          <w:rFonts w:cs="Univers LT Std 55"/>
          <w:color w:val="000000" w:themeColor="text1"/>
        </w:rPr>
        <w:t xml:space="preserve"> (</w:t>
      </w:r>
      <w:r w:rsidR="000A6324" w:rsidRPr="00DB35EB">
        <w:rPr>
          <w:rFonts w:cs="Univers LT Std 55"/>
          <w:color w:val="000000" w:themeColor="text1"/>
        </w:rPr>
        <w:t>Gráfico 1</w:t>
      </w:r>
      <w:r w:rsidR="00DC101B" w:rsidRPr="00DB35EB">
        <w:rPr>
          <w:rFonts w:cs="Univers LT Std 55"/>
          <w:color w:val="000000" w:themeColor="text1"/>
        </w:rPr>
        <w:t>9</w:t>
      </w:r>
      <w:r w:rsidR="000A6324" w:rsidRPr="00DB35EB">
        <w:rPr>
          <w:rFonts w:cs="Univers LT Std 55"/>
          <w:color w:val="000000" w:themeColor="text1"/>
        </w:rPr>
        <w:t>).</w:t>
      </w:r>
    </w:p>
    <w:p w14:paraId="2FDAEB92" w14:textId="77777777" w:rsidR="007A1434" w:rsidRDefault="007A1434" w:rsidP="007D3C33">
      <w:pPr>
        <w:spacing w:before="240" w:after="120" w:line="324" w:lineRule="auto"/>
        <w:jc w:val="both"/>
        <w:textAlignment w:val="center"/>
        <w:rPr>
          <w:rFonts w:cs="Univers LT Std 55"/>
          <w:b/>
          <w:bCs/>
          <w:color w:val="000000"/>
          <w:highlight w:val="cyan"/>
        </w:rPr>
      </w:pPr>
    </w:p>
    <w:p w14:paraId="7FFC0F65" w14:textId="77777777" w:rsidR="0084707E" w:rsidRDefault="0084707E" w:rsidP="007D3C33">
      <w:pPr>
        <w:spacing w:before="240" w:after="120" w:line="324" w:lineRule="auto"/>
        <w:jc w:val="both"/>
        <w:textAlignment w:val="center"/>
        <w:rPr>
          <w:rFonts w:cs="Univers LT Std 55"/>
          <w:b/>
          <w:bCs/>
          <w:color w:val="000000"/>
          <w:highlight w:val="cyan"/>
        </w:rPr>
      </w:pPr>
    </w:p>
    <w:p w14:paraId="666B6424" w14:textId="77777777" w:rsidR="0084707E" w:rsidRDefault="0084707E" w:rsidP="007D3C33">
      <w:pPr>
        <w:spacing w:before="240" w:after="120" w:line="324" w:lineRule="auto"/>
        <w:jc w:val="both"/>
        <w:textAlignment w:val="center"/>
        <w:rPr>
          <w:rFonts w:cs="Univers LT Std 55"/>
          <w:b/>
          <w:bCs/>
          <w:color w:val="000000"/>
          <w:highlight w:val="cyan"/>
        </w:rPr>
      </w:pPr>
    </w:p>
    <w:p w14:paraId="77CD94A6" w14:textId="77777777" w:rsidR="0084707E" w:rsidRDefault="0084707E" w:rsidP="007D3C33">
      <w:pPr>
        <w:spacing w:before="240" w:after="120" w:line="324" w:lineRule="auto"/>
        <w:jc w:val="both"/>
        <w:textAlignment w:val="center"/>
        <w:rPr>
          <w:rFonts w:cs="Univers LT Std 55"/>
          <w:b/>
          <w:bCs/>
          <w:color w:val="000000"/>
          <w:highlight w:val="cyan"/>
        </w:rPr>
      </w:pPr>
    </w:p>
    <w:p w14:paraId="585751D7" w14:textId="77777777" w:rsidR="0084707E" w:rsidRDefault="0084707E" w:rsidP="007D3C33">
      <w:pPr>
        <w:spacing w:before="240" w:after="120" w:line="324" w:lineRule="auto"/>
        <w:jc w:val="both"/>
        <w:textAlignment w:val="center"/>
        <w:rPr>
          <w:rFonts w:cs="Univers LT Std 55"/>
          <w:b/>
          <w:bCs/>
          <w:color w:val="000000"/>
          <w:highlight w:val="cyan"/>
        </w:rPr>
      </w:pPr>
    </w:p>
    <w:p w14:paraId="6DCAF793" w14:textId="77777777" w:rsidR="0084707E" w:rsidRDefault="0084707E" w:rsidP="007D3C33">
      <w:pPr>
        <w:spacing w:before="240" w:after="120" w:line="324" w:lineRule="auto"/>
        <w:jc w:val="both"/>
        <w:textAlignment w:val="center"/>
        <w:rPr>
          <w:rFonts w:cs="Univers LT Std 55"/>
          <w:b/>
          <w:bCs/>
          <w:color w:val="000000"/>
          <w:highlight w:val="cyan"/>
        </w:rPr>
      </w:pPr>
    </w:p>
    <w:p w14:paraId="7DA77C9C" w14:textId="77777777" w:rsidR="0084707E" w:rsidRDefault="0084707E" w:rsidP="007D3C33">
      <w:pPr>
        <w:spacing w:before="240" w:after="120" w:line="324" w:lineRule="auto"/>
        <w:jc w:val="both"/>
        <w:textAlignment w:val="center"/>
        <w:rPr>
          <w:rFonts w:cs="Univers LT Std 55"/>
          <w:b/>
          <w:bCs/>
          <w:color w:val="000000"/>
          <w:highlight w:val="cyan"/>
        </w:rPr>
      </w:pPr>
    </w:p>
    <w:p w14:paraId="2F784D4B" w14:textId="77777777" w:rsidR="0084707E" w:rsidRDefault="0084707E" w:rsidP="007D3C33">
      <w:pPr>
        <w:spacing w:before="240" w:after="120" w:line="324" w:lineRule="auto"/>
        <w:jc w:val="both"/>
        <w:textAlignment w:val="center"/>
        <w:rPr>
          <w:rFonts w:cs="Univers LT Std 55"/>
          <w:b/>
          <w:bCs/>
          <w:color w:val="000000"/>
          <w:highlight w:val="cyan"/>
        </w:rPr>
      </w:pPr>
    </w:p>
    <w:p w14:paraId="0FE109A8" w14:textId="77777777" w:rsidR="0084707E" w:rsidRDefault="0084707E" w:rsidP="007D3C33">
      <w:pPr>
        <w:spacing w:before="240" w:after="120" w:line="324" w:lineRule="auto"/>
        <w:jc w:val="both"/>
        <w:textAlignment w:val="center"/>
        <w:rPr>
          <w:rFonts w:cs="Univers LT Std 55"/>
          <w:b/>
          <w:bCs/>
          <w:color w:val="000000"/>
          <w:highlight w:val="cyan"/>
        </w:rPr>
      </w:pPr>
    </w:p>
    <w:p w14:paraId="6D407250" w14:textId="77777777" w:rsidR="0084707E" w:rsidRDefault="0084707E" w:rsidP="007D3C33">
      <w:pPr>
        <w:spacing w:before="240" w:after="120" w:line="324" w:lineRule="auto"/>
        <w:jc w:val="both"/>
        <w:textAlignment w:val="center"/>
        <w:rPr>
          <w:rFonts w:cs="Univers LT Std 55"/>
          <w:b/>
          <w:bCs/>
          <w:color w:val="000000"/>
          <w:highlight w:val="cyan"/>
        </w:rPr>
      </w:pPr>
    </w:p>
    <w:p w14:paraId="5221CDE5" w14:textId="4A07FF53" w:rsidR="007D3C33" w:rsidRDefault="007D3C33" w:rsidP="007D3C33">
      <w:pPr>
        <w:spacing w:before="240" w:after="120" w:line="324" w:lineRule="auto"/>
        <w:jc w:val="both"/>
        <w:textAlignment w:val="center"/>
        <w:rPr>
          <w:rFonts w:cs="Univers LT Std 55"/>
          <w:b/>
          <w:bCs/>
          <w:color w:val="000000"/>
        </w:rPr>
      </w:pPr>
      <w:r w:rsidRPr="00DB35EB">
        <w:rPr>
          <w:rFonts w:cs="Univers LT Std 55"/>
          <w:b/>
          <w:bCs/>
          <w:color w:val="000000"/>
        </w:rPr>
        <w:t>Gráfico 1</w:t>
      </w:r>
      <w:r w:rsidR="00DC101B" w:rsidRPr="00DB35EB">
        <w:rPr>
          <w:rFonts w:cs="Univers LT Std 55"/>
          <w:b/>
          <w:bCs/>
          <w:color w:val="000000"/>
        </w:rPr>
        <w:t>9</w:t>
      </w:r>
      <w:r w:rsidRPr="007D3C33">
        <w:rPr>
          <w:rFonts w:cs="Univers LT Std 55"/>
          <w:b/>
          <w:bCs/>
          <w:color w:val="000000"/>
        </w:rPr>
        <w:t xml:space="preserve"> – Empresas inovadoras da Indústria que utilizaram </w:t>
      </w:r>
      <w:r w:rsidRPr="007D3C33">
        <w:rPr>
          <w:rFonts w:cs="Univers LT Std 55"/>
          <w:b/>
          <w:bCs/>
          <w:i/>
          <w:iCs/>
          <w:color w:val="000000"/>
        </w:rPr>
        <w:t>Subvenção econômica a P&amp;D e inserção de pesquisadores p</w:t>
      </w:r>
      <w:r w:rsidRPr="007D3C33">
        <w:rPr>
          <w:rFonts w:cs="Univers LT Std 55"/>
          <w:b/>
          <w:bCs/>
          <w:color w:val="000000"/>
        </w:rPr>
        <w:t xml:space="preserve">ara suas atividades inovativas, por critério de adequabilidade, segundo grau de adequabilidade – Brasil – </w:t>
      </w:r>
      <w:r w:rsidR="00DC101B">
        <w:rPr>
          <w:rFonts w:cs="Univers LT Std 55"/>
          <w:b/>
          <w:bCs/>
          <w:color w:val="000000"/>
        </w:rPr>
        <w:t>2023/</w:t>
      </w:r>
      <w:r w:rsidRPr="007D3C33">
        <w:rPr>
          <w:rFonts w:cs="Univers LT Std 55"/>
          <w:b/>
          <w:bCs/>
          <w:color w:val="000000"/>
        </w:rPr>
        <w:t>202</w:t>
      </w:r>
      <w:r w:rsidR="00912D28">
        <w:rPr>
          <w:rFonts w:cs="Univers LT Std 55"/>
          <w:b/>
          <w:bCs/>
          <w:color w:val="000000"/>
        </w:rPr>
        <w:t>4</w:t>
      </w:r>
      <w:r w:rsidRPr="007D3C33">
        <w:rPr>
          <w:rFonts w:cs="Univers LT Std 55"/>
          <w:b/>
          <w:bCs/>
          <w:color w:val="000000"/>
        </w:rPr>
        <w:t xml:space="preserve"> (%)</w:t>
      </w:r>
    </w:p>
    <w:p w14:paraId="6BF12A3D" w14:textId="704EA621" w:rsidR="00850D33" w:rsidRDefault="00850D33" w:rsidP="007D3C33">
      <w:pPr>
        <w:spacing w:before="240" w:after="120" w:line="324" w:lineRule="auto"/>
        <w:jc w:val="both"/>
        <w:textAlignment w:val="center"/>
        <w:rPr>
          <w:rFonts w:cs="Univers LT Std 55"/>
          <w:b/>
          <w:bCs/>
          <w:color w:val="000000"/>
        </w:rPr>
      </w:pPr>
      <w:r>
        <w:rPr>
          <w:noProof/>
        </w:rPr>
        <w:lastRenderedPageBreak/>
        <w:drawing>
          <wp:inline distT="0" distB="0" distL="0" distR="0" wp14:anchorId="144838A0" wp14:editId="59BFA902">
            <wp:extent cx="5039360" cy="3899140"/>
            <wp:effectExtent l="0" t="0" r="8890" b="6350"/>
            <wp:docPr id="966140825" name="Gráfico 1">
              <a:extLst xmlns:a="http://schemas.openxmlformats.org/drawingml/2006/main">
                <a:ext uri="{FF2B5EF4-FFF2-40B4-BE49-F238E27FC236}">
                  <a16:creationId xmlns:a16="http://schemas.microsoft.com/office/drawing/2014/main" id="{EB4BD750-DE64-4FDA-B02C-1504F668617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p>
    <w:p w14:paraId="5EC36098" w14:textId="716D5FC4" w:rsidR="007D3C33" w:rsidRPr="007D3C33" w:rsidRDefault="007D3C33" w:rsidP="007D3C33">
      <w:pPr>
        <w:spacing w:after="120" w:line="324" w:lineRule="auto"/>
        <w:jc w:val="both"/>
        <w:textAlignment w:val="center"/>
        <w:rPr>
          <w:rFonts w:cs="Univers LT Std 55"/>
          <w:noProof/>
          <w:color w:val="000000"/>
          <w:sz w:val="16"/>
          <w:szCs w:val="16"/>
        </w:rPr>
      </w:pPr>
      <w:r w:rsidRPr="007D3C33">
        <w:rPr>
          <w:rFonts w:cs="Univers LT Std 55"/>
          <w:noProof/>
          <w:color w:val="000000"/>
          <w:sz w:val="16"/>
          <w:szCs w:val="16"/>
        </w:rPr>
        <w:t>Fonte: IBGE, Diretoria de Pesquisas, Coordenação de Estatísticas Estruturais e Temáticas em Empresas, Pesquisa de Inovação Semestral 202</w:t>
      </w:r>
      <w:r w:rsidR="00EB2624">
        <w:rPr>
          <w:rFonts w:cs="Univers LT Std 55"/>
          <w:noProof/>
          <w:color w:val="000000"/>
          <w:sz w:val="16"/>
          <w:szCs w:val="16"/>
        </w:rPr>
        <w:t>4</w:t>
      </w:r>
      <w:r w:rsidRPr="007D3C33">
        <w:rPr>
          <w:rFonts w:cs="Univers LT Std 55"/>
          <w:noProof/>
          <w:color w:val="000000"/>
          <w:sz w:val="16"/>
          <w:szCs w:val="16"/>
        </w:rPr>
        <w:t>.</w:t>
      </w:r>
    </w:p>
    <w:p w14:paraId="5E1FF824" w14:textId="77777777" w:rsidR="00567424" w:rsidRDefault="00567424" w:rsidP="00567424">
      <w:pPr>
        <w:spacing w:after="120" w:line="324" w:lineRule="auto"/>
        <w:ind w:firstLine="568"/>
        <w:jc w:val="both"/>
        <w:textAlignment w:val="center"/>
        <w:rPr>
          <w:rFonts w:cs="Univers LT Std 55"/>
        </w:rPr>
      </w:pPr>
    </w:p>
    <w:p w14:paraId="4D4A58DC" w14:textId="16AFD9C3" w:rsidR="007A1434" w:rsidRPr="00742142" w:rsidRDefault="007A1434" w:rsidP="007A1434">
      <w:pPr>
        <w:spacing w:after="120" w:line="324" w:lineRule="auto"/>
        <w:ind w:firstLine="568"/>
        <w:jc w:val="both"/>
        <w:textAlignment w:val="center"/>
        <w:rPr>
          <w:rFonts w:cs="Univers LT Std 55"/>
          <w:color w:val="000000"/>
        </w:rPr>
      </w:pPr>
      <w:r w:rsidRPr="0084707E">
        <w:rPr>
          <w:rFonts w:cs="Univers LT Std 55"/>
          <w:color w:val="000000"/>
        </w:rPr>
        <w:t xml:space="preserve">Por fim, no que se refere ao instrumento </w:t>
      </w:r>
      <w:r w:rsidRPr="0084707E">
        <w:rPr>
          <w:rFonts w:cs="Univers LT Std 55"/>
          <w:i/>
          <w:iCs/>
          <w:color w:val="000000"/>
        </w:rPr>
        <w:t>Compras públicas</w:t>
      </w:r>
      <w:r w:rsidRPr="0084707E">
        <w:rPr>
          <w:rFonts w:cs="Univers LT Std 55"/>
          <w:color w:val="000000"/>
        </w:rPr>
        <w:t>, os resultados sugerem maiores dificuldades relativas em comparação aos demais instrumentos analisados</w:t>
      </w:r>
      <w:r w:rsidR="00743CBE" w:rsidRPr="0084707E">
        <w:rPr>
          <w:rFonts w:cs="Univers LT Std 55"/>
          <w:color w:val="000000"/>
        </w:rPr>
        <w:t>, apesar da evidente melhora do que no ano anterior</w:t>
      </w:r>
      <w:r w:rsidRPr="0084707E">
        <w:rPr>
          <w:rFonts w:cs="Univers LT Std 55"/>
          <w:color w:val="000000"/>
        </w:rPr>
        <w:t xml:space="preserve">. Para </w:t>
      </w:r>
      <w:r w:rsidRPr="0084707E">
        <w:rPr>
          <w:rFonts w:cs="Univers LT Std 55"/>
        </w:rPr>
        <w:t xml:space="preserve">25,4% das empresas, </w:t>
      </w:r>
      <w:r w:rsidRPr="0084707E">
        <w:rPr>
          <w:rFonts w:cs="Univers LT Std 55"/>
          <w:color w:val="000000"/>
        </w:rPr>
        <w:t xml:space="preserve">as </w:t>
      </w:r>
      <w:r w:rsidRPr="0084707E">
        <w:rPr>
          <w:rFonts w:cs="Univers LT Std 55"/>
          <w:i/>
          <w:iCs/>
          <w:color w:val="000000"/>
        </w:rPr>
        <w:t>condições e contrapartidas</w:t>
      </w:r>
      <w:r w:rsidRPr="0084707E">
        <w:rPr>
          <w:rFonts w:cs="Univers LT Std 55"/>
          <w:color w:val="000000"/>
        </w:rPr>
        <w:t xml:space="preserve"> foram consideradas não adequadas para a utilização desse instrumento,</w:t>
      </w:r>
      <w:r>
        <w:rPr>
          <w:rFonts w:cs="Univers LT Std 55"/>
          <w:color w:val="000000"/>
        </w:rPr>
        <w:t xml:space="preserve"> percentual significativamente superior ao verificado nos demais critérios. Ademais, esse mesmo critério apresenta apenas 26,6% das empresas que o avaliaram como muito adequado, enquanto 42,4% o classificaram como parcialmente adequado, sinalizando que as </w:t>
      </w:r>
      <w:r w:rsidRPr="007D3C33">
        <w:rPr>
          <w:rFonts w:cs="Univers LT Std 55"/>
          <w:i/>
          <w:iCs/>
          <w:color w:val="000000"/>
        </w:rPr>
        <w:t>condições e contrapartidas</w:t>
      </w:r>
      <w:r>
        <w:rPr>
          <w:rFonts w:cs="Univers LT Std 55"/>
          <w:i/>
          <w:iCs/>
          <w:color w:val="000000"/>
        </w:rPr>
        <w:t xml:space="preserve"> </w:t>
      </w:r>
      <w:r w:rsidRPr="00325CB1">
        <w:rPr>
          <w:rFonts w:cs="Univers LT Std 55"/>
          <w:color w:val="000000"/>
        </w:rPr>
        <w:t>das</w:t>
      </w:r>
      <w:r>
        <w:rPr>
          <w:rFonts w:cs="Univers LT Std 55"/>
          <w:i/>
          <w:iCs/>
          <w:color w:val="000000"/>
        </w:rPr>
        <w:t xml:space="preserve"> Compras públicas </w:t>
      </w:r>
      <w:r w:rsidRPr="00325CB1">
        <w:rPr>
          <w:rFonts w:cs="Univers LT Std 55"/>
          <w:color w:val="000000"/>
        </w:rPr>
        <w:t>parecem ser mais restritivas ou menos favoráveis</w:t>
      </w:r>
      <w:r>
        <w:rPr>
          <w:rFonts w:cs="Univers LT Std 55"/>
          <w:color w:val="000000"/>
        </w:rPr>
        <w:t xml:space="preserve"> frente aos outros critérios. Ainda que a </w:t>
      </w:r>
      <w:r w:rsidRPr="0004686B">
        <w:rPr>
          <w:rFonts w:cs="Univers LT Std 55"/>
          <w:i/>
          <w:iCs/>
          <w:color w:val="000000"/>
        </w:rPr>
        <w:t>disponibilidade de informações</w:t>
      </w:r>
      <w:r>
        <w:rPr>
          <w:rFonts w:cs="Univers LT Std 55"/>
          <w:color w:val="000000"/>
        </w:rPr>
        <w:t xml:space="preserve"> tenha concentrado a  maioria das empresas que a avaliaram como muito adequada (52,3%), os </w:t>
      </w:r>
      <w:r w:rsidRPr="0004686B">
        <w:rPr>
          <w:rFonts w:cs="Univers LT Std 55"/>
          <w:i/>
          <w:iCs/>
          <w:color w:val="000000"/>
        </w:rPr>
        <w:t>procedimentos administrativos</w:t>
      </w:r>
      <w:r>
        <w:rPr>
          <w:rFonts w:cs="Univers LT Std 55"/>
          <w:color w:val="000000"/>
        </w:rPr>
        <w:t xml:space="preserve"> e </w:t>
      </w:r>
      <w:r w:rsidRPr="0004686B">
        <w:rPr>
          <w:rFonts w:cs="Univers LT Std 55"/>
          <w:i/>
          <w:iCs/>
          <w:color w:val="000000"/>
        </w:rPr>
        <w:t>prazo de consecução</w:t>
      </w:r>
      <w:r>
        <w:rPr>
          <w:rFonts w:cs="Univers LT Std 55"/>
          <w:color w:val="000000"/>
        </w:rPr>
        <w:t xml:space="preserve"> apresentaram uma distribuição mais equilibrada entre muito e parcialmente adequados, além de percentuais relevantes de avaliações como pouco adequadas, indicando entraves operacionais e institucionais que podem limitar a efetividade desse instrumento para as empresas inovadoras (</w:t>
      </w:r>
      <w:r w:rsidRPr="00DB35EB">
        <w:rPr>
          <w:rFonts w:cs="Univers LT Std 55"/>
          <w:color w:val="000000"/>
        </w:rPr>
        <w:t>Gráfico 20).</w:t>
      </w:r>
      <w:r>
        <w:rPr>
          <w:rFonts w:cs="Univers LT Std 55"/>
          <w:color w:val="000000"/>
        </w:rPr>
        <w:t xml:space="preserve">                                                   </w:t>
      </w:r>
    </w:p>
    <w:p w14:paraId="21F84A62" w14:textId="77777777" w:rsidR="007A1434" w:rsidRDefault="007A1434" w:rsidP="00567424">
      <w:pPr>
        <w:spacing w:after="120" w:line="324" w:lineRule="auto"/>
        <w:ind w:firstLine="568"/>
        <w:jc w:val="both"/>
        <w:textAlignment w:val="center"/>
        <w:rPr>
          <w:rFonts w:cs="Univers LT Std 55"/>
        </w:rPr>
      </w:pPr>
    </w:p>
    <w:p w14:paraId="09E74330" w14:textId="52B853F5" w:rsidR="007D3C33" w:rsidRDefault="007D3C33" w:rsidP="007D3C33">
      <w:pPr>
        <w:spacing w:before="240" w:after="120" w:line="324" w:lineRule="auto"/>
        <w:jc w:val="both"/>
        <w:textAlignment w:val="center"/>
        <w:rPr>
          <w:rFonts w:cs="Univers LT Std 55"/>
          <w:b/>
          <w:bCs/>
          <w:color w:val="000000"/>
        </w:rPr>
      </w:pPr>
      <w:r w:rsidRPr="00DB35EB">
        <w:rPr>
          <w:rFonts w:cs="Univers LT Std 55"/>
          <w:b/>
          <w:bCs/>
          <w:color w:val="000000"/>
        </w:rPr>
        <w:lastRenderedPageBreak/>
        <w:t xml:space="preserve">Gráfico </w:t>
      </w:r>
      <w:r w:rsidR="007A1434" w:rsidRPr="00DB35EB">
        <w:rPr>
          <w:rFonts w:cs="Univers LT Std 55"/>
          <w:b/>
          <w:bCs/>
          <w:color w:val="000000"/>
        </w:rPr>
        <w:t>20</w:t>
      </w:r>
      <w:r w:rsidRPr="007D3C33">
        <w:rPr>
          <w:rFonts w:cs="Univers LT Std 55"/>
          <w:b/>
          <w:bCs/>
          <w:color w:val="000000"/>
        </w:rPr>
        <w:t xml:space="preserve"> – Empresas inovadoras da Indústria que utilizaram </w:t>
      </w:r>
      <w:r w:rsidRPr="007D3C33">
        <w:rPr>
          <w:rFonts w:cs="Univers LT Std 55"/>
          <w:b/>
          <w:bCs/>
          <w:i/>
          <w:iCs/>
          <w:color w:val="000000"/>
        </w:rPr>
        <w:t xml:space="preserve">Compras públicas </w:t>
      </w:r>
      <w:r w:rsidRPr="007D3C33">
        <w:rPr>
          <w:rFonts w:cs="Univers LT Std 55"/>
          <w:b/>
          <w:bCs/>
          <w:color w:val="000000"/>
        </w:rPr>
        <w:t xml:space="preserve">para suas atividades inovativas, por critério de adequabilidade, segundo grau de adequabilidade – Brasil – </w:t>
      </w:r>
      <w:r w:rsidR="007A1434">
        <w:rPr>
          <w:rFonts w:cs="Univers LT Std 55"/>
          <w:b/>
          <w:bCs/>
          <w:color w:val="000000"/>
        </w:rPr>
        <w:t>2023/</w:t>
      </w:r>
      <w:r w:rsidRPr="007D3C33">
        <w:rPr>
          <w:rFonts w:cs="Univers LT Std 55"/>
          <w:b/>
          <w:bCs/>
          <w:color w:val="000000"/>
        </w:rPr>
        <w:t>202</w:t>
      </w:r>
      <w:r w:rsidR="00BC67E8">
        <w:rPr>
          <w:rFonts w:cs="Univers LT Std 55"/>
          <w:b/>
          <w:bCs/>
          <w:color w:val="000000"/>
        </w:rPr>
        <w:t>4</w:t>
      </w:r>
      <w:r w:rsidRPr="007D3C33">
        <w:rPr>
          <w:rFonts w:cs="Univers LT Std 55"/>
          <w:b/>
          <w:bCs/>
          <w:color w:val="000000"/>
        </w:rPr>
        <w:t xml:space="preserve"> (%)</w:t>
      </w:r>
    </w:p>
    <w:p w14:paraId="4A7A38CB" w14:textId="0C281067" w:rsidR="00B47FFD" w:rsidRDefault="00B47FFD" w:rsidP="007D3C33">
      <w:pPr>
        <w:spacing w:before="240" w:after="120" w:line="324" w:lineRule="auto"/>
        <w:jc w:val="both"/>
        <w:textAlignment w:val="center"/>
        <w:rPr>
          <w:rFonts w:cs="Univers LT Std 55"/>
          <w:b/>
          <w:bCs/>
          <w:color w:val="000000"/>
        </w:rPr>
      </w:pPr>
      <w:r>
        <w:rPr>
          <w:noProof/>
        </w:rPr>
        <w:drawing>
          <wp:inline distT="0" distB="0" distL="0" distR="0" wp14:anchorId="780A009A" wp14:editId="569A0BE2">
            <wp:extent cx="5039360" cy="4002657"/>
            <wp:effectExtent l="0" t="0" r="8890" b="17145"/>
            <wp:docPr id="1139434263" name="Gráfico 1">
              <a:extLst xmlns:a="http://schemas.openxmlformats.org/drawingml/2006/main">
                <a:ext uri="{FF2B5EF4-FFF2-40B4-BE49-F238E27FC236}">
                  <a16:creationId xmlns:a16="http://schemas.microsoft.com/office/drawing/2014/main" id="{3E11C4DF-0E06-226D-B6EC-9BFF14D9FC6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14:paraId="67297C36" w14:textId="6747D560" w:rsidR="007D3C33" w:rsidRPr="007D3C33" w:rsidRDefault="007D3C33" w:rsidP="007D3C33">
      <w:pPr>
        <w:spacing w:after="120" w:line="324" w:lineRule="auto"/>
        <w:jc w:val="both"/>
        <w:textAlignment w:val="center"/>
        <w:rPr>
          <w:rFonts w:cs="Univers LT Std 55"/>
          <w:noProof/>
          <w:color w:val="000000"/>
          <w:sz w:val="16"/>
          <w:szCs w:val="16"/>
        </w:rPr>
      </w:pPr>
      <w:r w:rsidRPr="007D3C33">
        <w:rPr>
          <w:rFonts w:cs="Univers LT Std 55"/>
          <w:noProof/>
          <w:color w:val="000000"/>
          <w:sz w:val="16"/>
          <w:szCs w:val="16"/>
        </w:rPr>
        <w:t>Fonte: IBGE, Diretoria de Pesquisas, Coordenação de Estatísticas Estruturais e Temáticas em Empresas, Pesquisa de Inovação Semestral 202</w:t>
      </w:r>
      <w:r w:rsidR="00BC67E8">
        <w:rPr>
          <w:rFonts w:cs="Univers LT Std 55"/>
          <w:noProof/>
          <w:color w:val="000000"/>
          <w:sz w:val="16"/>
          <w:szCs w:val="16"/>
        </w:rPr>
        <w:t>4</w:t>
      </w:r>
      <w:r w:rsidRPr="007D3C33">
        <w:rPr>
          <w:rFonts w:cs="Univers LT Std 55"/>
          <w:noProof/>
          <w:color w:val="000000"/>
          <w:sz w:val="16"/>
          <w:szCs w:val="16"/>
        </w:rPr>
        <w:t>.</w:t>
      </w:r>
    </w:p>
    <w:p w14:paraId="3D8F0373" w14:textId="77777777" w:rsidR="007D3C33" w:rsidRPr="007D3C33" w:rsidRDefault="007D3C33" w:rsidP="007D3C33">
      <w:pPr>
        <w:spacing w:after="120" w:line="324" w:lineRule="auto"/>
        <w:ind w:firstLine="568"/>
        <w:jc w:val="both"/>
        <w:textAlignment w:val="center"/>
        <w:rPr>
          <w:rFonts w:cs="Univers LT Std 55"/>
          <w:color w:val="000000"/>
          <w:highlight w:val="cyan"/>
        </w:rPr>
      </w:pPr>
    </w:p>
    <w:p w14:paraId="44C786E5" w14:textId="38794206" w:rsidR="004C0CB9" w:rsidRPr="007D3C33" w:rsidRDefault="007D3C33" w:rsidP="005128B9">
      <w:pPr>
        <w:rPr>
          <w:rFonts w:cs="Univers LT Std 55"/>
          <w:color w:val="000000"/>
        </w:rPr>
      </w:pPr>
      <w:r w:rsidRPr="005F3A05">
        <w:rPr>
          <w:rFonts w:cs="Univers LT Std 55"/>
          <w:color w:val="000000"/>
        </w:rPr>
        <w:t xml:space="preserve">A </w:t>
      </w:r>
      <w:proofErr w:type="spellStart"/>
      <w:r w:rsidRPr="005F3A05">
        <w:rPr>
          <w:rFonts w:cs="Arial"/>
          <w:smallCaps/>
          <w:color w:val="000000"/>
        </w:rPr>
        <w:t>Pintec</w:t>
      </w:r>
      <w:proofErr w:type="spellEnd"/>
      <w:r w:rsidRPr="005F3A05">
        <w:rPr>
          <w:rFonts w:cs="Univers LT Std 55"/>
          <w:color w:val="000000"/>
        </w:rPr>
        <w:t xml:space="preserve"> Semestral </w:t>
      </w:r>
      <w:r w:rsidR="0095563A" w:rsidRPr="005F3A05">
        <w:rPr>
          <w:rFonts w:cs="Univers LT Std 55"/>
          <w:color w:val="000000"/>
        </w:rPr>
        <w:t xml:space="preserve">2024 </w:t>
      </w:r>
      <w:r w:rsidR="0066015F">
        <w:rPr>
          <w:rFonts w:cs="Univers LT Std 55"/>
          <w:color w:val="000000"/>
        </w:rPr>
        <w:t>indica</w:t>
      </w:r>
      <w:r w:rsidRPr="007D3C33">
        <w:rPr>
          <w:rFonts w:cs="Univers LT Std 55"/>
          <w:color w:val="000000"/>
        </w:rPr>
        <w:t xml:space="preserve"> que </w:t>
      </w:r>
      <w:r w:rsidR="0066015F">
        <w:rPr>
          <w:rFonts w:cs="Univers LT Std 55"/>
          <w:color w:val="000000"/>
        </w:rPr>
        <w:t>a</w:t>
      </w:r>
      <w:r w:rsidRPr="007D3C33">
        <w:rPr>
          <w:rFonts w:cs="Univers LT Std 55"/>
          <w:color w:val="000000"/>
        </w:rPr>
        <w:t xml:space="preserve"> proporção de empresas industriais inovadoras com 100 ou mais pessoas ocupadas </w:t>
      </w:r>
      <w:r w:rsidR="002337BF">
        <w:rPr>
          <w:rFonts w:cs="Univers LT Std 55"/>
          <w:color w:val="000000"/>
        </w:rPr>
        <w:t xml:space="preserve">que </w:t>
      </w:r>
      <w:r w:rsidRPr="007D3C33">
        <w:rPr>
          <w:rFonts w:cs="Univers LT Std 55"/>
          <w:color w:val="000000"/>
        </w:rPr>
        <w:t xml:space="preserve">não utilizaram apoio público </w:t>
      </w:r>
      <w:r w:rsidR="002337BF">
        <w:rPr>
          <w:rFonts w:cs="Univers LT Std 55"/>
          <w:color w:val="000000"/>
        </w:rPr>
        <w:t xml:space="preserve">em </w:t>
      </w:r>
      <w:r w:rsidRPr="007D3C33">
        <w:rPr>
          <w:rFonts w:cs="Univers LT Std 55"/>
          <w:color w:val="000000"/>
        </w:rPr>
        <w:t xml:space="preserve">suas atividades inovativas </w:t>
      </w:r>
      <w:r w:rsidR="002337BF">
        <w:rPr>
          <w:rFonts w:cs="Univers LT Std 55"/>
          <w:color w:val="000000"/>
        </w:rPr>
        <w:t xml:space="preserve">foi de 61,4%, percentual inferior ao observado </w:t>
      </w:r>
      <w:r w:rsidR="00176665">
        <w:rPr>
          <w:rFonts w:cs="Univers LT Std 55"/>
          <w:color w:val="000000"/>
        </w:rPr>
        <w:t>no ano anterior</w:t>
      </w:r>
      <w:r w:rsidRPr="007D3C33">
        <w:rPr>
          <w:rFonts w:cs="Univers LT Std 55"/>
          <w:color w:val="000000"/>
        </w:rPr>
        <w:t xml:space="preserve"> </w:t>
      </w:r>
      <w:r w:rsidR="00622558" w:rsidRPr="007D3C33">
        <w:rPr>
          <w:rFonts w:cs="Univers LT Std 55"/>
          <w:color w:val="000000"/>
        </w:rPr>
        <w:t>(63,7%)</w:t>
      </w:r>
      <w:r w:rsidR="00622558">
        <w:rPr>
          <w:rFonts w:cs="Univers LT Std 55"/>
          <w:color w:val="000000"/>
        </w:rPr>
        <w:t>.</w:t>
      </w:r>
      <w:r w:rsidR="002C5ABA">
        <w:rPr>
          <w:rFonts w:cs="Univers LT Std 55"/>
          <w:color w:val="000000"/>
        </w:rPr>
        <w:t xml:space="preserve"> Os </w:t>
      </w:r>
      <w:r w:rsidR="002C5ABA" w:rsidRPr="00CA56CE">
        <w:rPr>
          <w:rFonts w:cs="Univers LT Std 55"/>
          <w:color w:val="000000"/>
        </w:rPr>
        <w:t>Gráficos 2</w:t>
      </w:r>
      <w:r w:rsidR="009F2B84" w:rsidRPr="00CA56CE">
        <w:rPr>
          <w:rFonts w:cs="Univers LT Std 55"/>
          <w:color w:val="000000"/>
        </w:rPr>
        <w:t>1</w:t>
      </w:r>
      <w:r w:rsidR="002C5ABA" w:rsidRPr="00CA56CE">
        <w:rPr>
          <w:rFonts w:cs="Univers LT Std 55"/>
          <w:color w:val="000000"/>
        </w:rPr>
        <w:t xml:space="preserve"> e 2</w:t>
      </w:r>
      <w:r w:rsidR="009F2B84" w:rsidRPr="00CA56CE">
        <w:rPr>
          <w:rFonts w:cs="Univers LT Std 55"/>
          <w:color w:val="000000"/>
        </w:rPr>
        <w:t>2</w:t>
      </w:r>
      <w:r w:rsidR="002C5ABA">
        <w:rPr>
          <w:rFonts w:cs="Univers LT Std 55"/>
          <w:color w:val="000000"/>
        </w:rPr>
        <w:t xml:space="preserve"> apresentam</w:t>
      </w:r>
      <w:r w:rsidR="008E185E">
        <w:rPr>
          <w:rFonts w:cs="Univers LT Std 55"/>
          <w:color w:val="000000"/>
        </w:rPr>
        <w:t>, respectivamente,</w:t>
      </w:r>
      <w:r w:rsidR="002C5ABA">
        <w:rPr>
          <w:rFonts w:cs="Univers LT Std 55"/>
          <w:color w:val="000000"/>
        </w:rPr>
        <w:t xml:space="preserve"> o </w:t>
      </w:r>
      <w:r w:rsidR="008E185E" w:rsidRPr="00E45704">
        <w:rPr>
          <w:rFonts w:cs="Univers LT Std 55"/>
          <w:color w:val="000000"/>
        </w:rPr>
        <w:t>percentual de empresas que</w:t>
      </w:r>
      <w:r w:rsidR="00176665">
        <w:rPr>
          <w:rFonts w:cs="Univers LT Std 55"/>
          <w:color w:val="000000"/>
        </w:rPr>
        <w:t>, embora não tenham</w:t>
      </w:r>
      <w:r w:rsidR="008E185E" w:rsidRPr="00E45704">
        <w:rPr>
          <w:rFonts w:cs="Univers LT Std 55"/>
          <w:color w:val="000000"/>
        </w:rPr>
        <w:t xml:space="preserve"> utiliza</w:t>
      </w:r>
      <w:r w:rsidR="00AF5786">
        <w:rPr>
          <w:rFonts w:cs="Univers LT Std 55"/>
          <w:color w:val="000000"/>
        </w:rPr>
        <w:t>do</w:t>
      </w:r>
      <w:r w:rsidR="008E185E" w:rsidRPr="00E45704">
        <w:rPr>
          <w:rFonts w:cs="Univers LT Std 55"/>
          <w:color w:val="000000"/>
        </w:rPr>
        <w:t xml:space="preserve"> instrumentos de apoio público</w:t>
      </w:r>
      <w:r w:rsidR="00AF5786">
        <w:rPr>
          <w:rFonts w:cs="Univers LT Std 55"/>
          <w:color w:val="000000"/>
        </w:rPr>
        <w:t>,</w:t>
      </w:r>
      <w:r w:rsidR="00DC7044">
        <w:rPr>
          <w:rFonts w:cs="Univers LT Std 55"/>
          <w:color w:val="000000"/>
        </w:rPr>
        <w:t xml:space="preserve"> manifestaram </w:t>
      </w:r>
      <w:r w:rsidR="008E185E" w:rsidRPr="00E45704">
        <w:rPr>
          <w:rFonts w:cs="Univers LT Std 55"/>
          <w:color w:val="000000"/>
        </w:rPr>
        <w:t>interesse em utiliz</w:t>
      </w:r>
      <w:r w:rsidR="00DC7044">
        <w:rPr>
          <w:rFonts w:cs="Univers LT Std 55"/>
          <w:color w:val="000000"/>
        </w:rPr>
        <w:t>á-los</w:t>
      </w:r>
      <w:r w:rsidR="008E185E" w:rsidRPr="00E45704">
        <w:rPr>
          <w:rFonts w:cs="Univers LT Std 55"/>
          <w:color w:val="000000"/>
        </w:rPr>
        <w:t xml:space="preserve">, </w:t>
      </w:r>
      <w:r w:rsidR="00C76843">
        <w:rPr>
          <w:rFonts w:cs="Univers LT Std 55"/>
          <w:color w:val="000000"/>
        </w:rPr>
        <w:t>e</w:t>
      </w:r>
      <w:r w:rsidR="008E185E" w:rsidRPr="00E45704">
        <w:rPr>
          <w:rFonts w:cs="Univers LT Std 55"/>
          <w:color w:val="000000"/>
        </w:rPr>
        <w:t xml:space="preserve"> o percentual da</w:t>
      </w:r>
      <w:r w:rsidR="00EF4C36">
        <w:rPr>
          <w:rFonts w:cs="Univers LT Std 55"/>
          <w:color w:val="000000"/>
        </w:rPr>
        <w:t>quelas que não demonstraram interesse</w:t>
      </w:r>
      <w:r w:rsidR="008E185E" w:rsidRPr="00E45704">
        <w:rPr>
          <w:rFonts w:cs="Univers LT Std 55"/>
          <w:color w:val="000000"/>
        </w:rPr>
        <w:t xml:space="preserve">. </w:t>
      </w:r>
      <w:r w:rsidR="00312C8F">
        <w:rPr>
          <w:rFonts w:cs="Univers LT Std 55"/>
          <w:color w:val="000000"/>
        </w:rPr>
        <w:t xml:space="preserve">Observou-se que para todos os instrumentos de </w:t>
      </w:r>
      <w:r w:rsidR="009F2B84">
        <w:rPr>
          <w:rFonts w:cs="Univers LT Std 55"/>
          <w:color w:val="000000"/>
        </w:rPr>
        <w:t>a</w:t>
      </w:r>
      <w:r w:rsidR="00312C8F">
        <w:rPr>
          <w:rFonts w:cs="Univers LT Std 55"/>
          <w:color w:val="000000"/>
        </w:rPr>
        <w:t xml:space="preserve">poio público, houve um aumento </w:t>
      </w:r>
      <w:r w:rsidR="00E43BC5">
        <w:rPr>
          <w:rFonts w:cs="Univers LT Std 55"/>
          <w:color w:val="000000"/>
        </w:rPr>
        <w:t>na proporção</w:t>
      </w:r>
      <w:r w:rsidR="00312C8F">
        <w:rPr>
          <w:rFonts w:cs="Univers LT Std 55"/>
          <w:color w:val="000000"/>
        </w:rPr>
        <w:t xml:space="preserve"> de empresas que </w:t>
      </w:r>
      <w:r w:rsidR="00247E8E">
        <w:rPr>
          <w:rFonts w:cs="Univers LT Std 55"/>
          <w:color w:val="000000"/>
        </w:rPr>
        <w:t>declararam</w:t>
      </w:r>
      <w:r w:rsidR="00FF7856">
        <w:rPr>
          <w:rFonts w:cs="Univers LT Std 55"/>
          <w:color w:val="000000"/>
        </w:rPr>
        <w:t xml:space="preserve"> interesse em utiliz</w:t>
      </w:r>
      <w:r w:rsidR="00247E8E">
        <w:rPr>
          <w:rFonts w:cs="Univers LT Std 55"/>
          <w:color w:val="000000"/>
        </w:rPr>
        <w:t>á-</w:t>
      </w:r>
      <w:r w:rsidR="00247E8E" w:rsidRPr="0032474C">
        <w:rPr>
          <w:rFonts w:cs="Univers LT Std 55"/>
          <w:color w:val="000000"/>
        </w:rPr>
        <w:t>los</w:t>
      </w:r>
      <w:r w:rsidR="001F7308" w:rsidRPr="0032474C">
        <w:rPr>
          <w:rFonts w:cs="Univers LT Std 55"/>
          <w:color w:val="000000"/>
        </w:rPr>
        <w:t xml:space="preserve"> (Gráfico 2</w:t>
      </w:r>
      <w:r w:rsidR="00545775" w:rsidRPr="0032474C">
        <w:rPr>
          <w:rFonts w:cs="Univers LT Std 55"/>
          <w:color w:val="000000"/>
        </w:rPr>
        <w:t>1</w:t>
      </w:r>
      <w:r w:rsidR="001F7308" w:rsidRPr="0032474C">
        <w:rPr>
          <w:rFonts w:cs="Univers LT Std 55"/>
          <w:color w:val="000000"/>
        </w:rPr>
        <w:t>)</w:t>
      </w:r>
      <w:r w:rsidR="00AE162F" w:rsidRPr="0032474C">
        <w:rPr>
          <w:rFonts w:cs="Univers LT Std 55"/>
          <w:color w:val="000000"/>
        </w:rPr>
        <w:t>.</w:t>
      </w:r>
      <w:r w:rsidR="00AE162F">
        <w:rPr>
          <w:rFonts w:cs="Univers LT Std 55"/>
          <w:color w:val="000000"/>
        </w:rPr>
        <w:t xml:space="preserve"> </w:t>
      </w:r>
      <w:r w:rsidR="00FA6245">
        <w:rPr>
          <w:rFonts w:cs="Univers LT Std 55"/>
          <w:color w:val="000000"/>
        </w:rPr>
        <w:t>Em sentido oposto</w:t>
      </w:r>
      <w:r w:rsidR="00AE162F">
        <w:rPr>
          <w:rFonts w:cs="Univers LT Std 55"/>
          <w:color w:val="000000"/>
        </w:rPr>
        <w:t>,</w:t>
      </w:r>
      <w:r w:rsidR="00FA6245">
        <w:rPr>
          <w:rFonts w:cs="Univers LT Std 55"/>
          <w:color w:val="000000"/>
        </w:rPr>
        <w:t xml:space="preserve"> verificou-se uma redução da proporção de empresas </w:t>
      </w:r>
      <w:r w:rsidR="00EA22C7">
        <w:rPr>
          <w:rFonts w:cs="Univers LT Std 55"/>
          <w:color w:val="000000"/>
        </w:rPr>
        <w:t xml:space="preserve">que não utilizaram qualquer instrumento e tampouco manifestaram </w:t>
      </w:r>
      <w:r w:rsidR="004C0CB9" w:rsidRPr="00E45704">
        <w:rPr>
          <w:rFonts w:cs="Univers LT Std 55"/>
          <w:color w:val="000000"/>
        </w:rPr>
        <w:t>interesse em utiliz</w:t>
      </w:r>
      <w:r w:rsidR="00F236B9">
        <w:rPr>
          <w:rFonts w:cs="Univers LT Std 55"/>
          <w:color w:val="000000"/>
        </w:rPr>
        <w:t>á-</w:t>
      </w:r>
      <w:r w:rsidR="00F236B9" w:rsidRPr="0032474C">
        <w:rPr>
          <w:rFonts w:cs="Univers LT Std 55"/>
          <w:color w:val="000000"/>
        </w:rPr>
        <w:t>lo</w:t>
      </w:r>
      <w:r w:rsidR="004C0CB9" w:rsidRPr="0032474C">
        <w:rPr>
          <w:rFonts w:cs="Univers LT Std 55"/>
          <w:color w:val="000000"/>
        </w:rPr>
        <w:t xml:space="preserve"> (Gráfico 2</w:t>
      </w:r>
      <w:r w:rsidR="00545775" w:rsidRPr="0032474C">
        <w:rPr>
          <w:rFonts w:cs="Univers LT Std 55"/>
          <w:color w:val="000000"/>
        </w:rPr>
        <w:t>2</w:t>
      </w:r>
      <w:r w:rsidR="004C0CB9" w:rsidRPr="0032474C">
        <w:rPr>
          <w:rFonts w:cs="Univers LT Std 55"/>
          <w:color w:val="000000"/>
        </w:rPr>
        <w:t>).</w:t>
      </w:r>
      <w:r w:rsidR="004C0CB9" w:rsidRPr="007D3C33">
        <w:rPr>
          <w:rFonts w:cs="Univers LT Std 55"/>
          <w:color w:val="000000"/>
        </w:rPr>
        <w:t xml:space="preserve"> </w:t>
      </w:r>
    </w:p>
    <w:p w14:paraId="3CFDE507" w14:textId="1FED7014" w:rsidR="007D3C33" w:rsidRDefault="007D3C33" w:rsidP="007D3C33">
      <w:pPr>
        <w:spacing w:before="240" w:after="120" w:line="324" w:lineRule="auto"/>
        <w:jc w:val="both"/>
        <w:textAlignment w:val="center"/>
        <w:rPr>
          <w:rFonts w:cs="Univers LT Std 55"/>
          <w:b/>
          <w:bCs/>
          <w:color w:val="000000"/>
        </w:rPr>
      </w:pPr>
      <w:r w:rsidRPr="0032474C">
        <w:rPr>
          <w:rFonts w:cs="Univers LT Std 55"/>
          <w:b/>
          <w:bCs/>
          <w:color w:val="000000"/>
        </w:rPr>
        <w:t>Gráfico 2</w:t>
      </w:r>
      <w:r w:rsidR="00545775" w:rsidRPr="0032474C">
        <w:rPr>
          <w:rFonts w:cs="Univers LT Std 55"/>
          <w:b/>
          <w:bCs/>
          <w:color w:val="000000"/>
        </w:rPr>
        <w:t>1</w:t>
      </w:r>
      <w:r w:rsidRPr="007D3C33">
        <w:rPr>
          <w:rFonts w:cs="Univers LT Std 55"/>
          <w:b/>
          <w:bCs/>
          <w:color w:val="000000"/>
        </w:rPr>
        <w:t xml:space="preserve"> – Empresas inovadoras da Indústria que não utilizaram apoio público para suas atividades inovativas e que tiveram interesse em utilizar, por tipo de instrumento – Brasil – 2022/2023</w:t>
      </w:r>
      <w:r w:rsidR="00B1580C">
        <w:rPr>
          <w:rFonts w:cs="Univers LT Std 55"/>
          <w:b/>
          <w:bCs/>
          <w:color w:val="000000"/>
        </w:rPr>
        <w:t>/2024</w:t>
      </w:r>
      <w:r w:rsidRPr="007D3C33">
        <w:rPr>
          <w:rFonts w:cs="Univers LT Std 55"/>
          <w:b/>
          <w:bCs/>
          <w:color w:val="000000"/>
        </w:rPr>
        <w:t xml:space="preserve"> (%)</w:t>
      </w:r>
    </w:p>
    <w:p w14:paraId="17F4E497" w14:textId="5FA18CB9" w:rsidR="00123F75" w:rsidRPr="007D3C33" w:rsidRDefault="00AB6CCB" w:rsidP="007D3C33">
      <w:pPr>
        <w:spacing w:before="240" w:after="120" w:line="324" w:lineRule="auto"/>
        <w:jc w:val="both"/>
        <w:textAlignment w:val="center"/>
        <w:rPr>
          <w:rFonts w:cs="Univers LT Std 55"/>
          <w:b/>
          <w:bCs/>
          <w:color w:val="000000"/>
        </w:rPr>
      </w:pPr>
      <w:r>
        <w:rPr>
          <w:noProof/>
        </w:rPr>
        <w:lastRenderedPageBreak/>
        <w:drawing>
          <wp:inline distT="0" distB="0" distL="0" distR="0" wp14:anchorId="53A0903D" wp14:editId="34E3A911">
            <wp:extent cx="5039360" cy="3676650"/>
            <wp:effectExtent l="0" t="0" r="8890" b="0"/>
            <wp:docPr id="325633605" name="Gráfico 1">
              <a:extLst xmlns:a="http://schemas.openxmlformats.org/drawingml/2006/main">
                <a:ext uri="{FF2B5EF4-FFF2-40B4-BE49-F238E27FC236}">
                  <a16:creationId xmlns:a16="http://schemas.microsoft.com/office/drawing/2014/main" id="{D12B4CB2-2B5E-9C76-C238-FDF7CCBD153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14:paraId="308A92B4" w14:textId="4E3EA441" w:rsidR="007D3C33" w:rsidRPr="007D3C33" w:rsidRDefault="007D3C33" w:rsidP="007D3C33">
      <w:pPr>
        <w:spacing w:after="120" w:line="324" w:lineRule="auto"/>
        <w:jc w:val="both"/>
        <w:textAlignment w:val="center"/>
        <w:rPr>
          <w:rFonts w:cs="Univers LT Std 55"/>
          <w:noProof/>
          <w:color w:val="000000"/>
          <w:sz w:val="16"/>
          <w:szCs w:val="16"/>
        </w:rPr>
      </w:pPr>
      <w:r w:rsidRPr="007D3C33">
        <w:rPr>
          <w:rFonts w:cs="Univers LT Std 55"/>
          <w:noProof/>
          <w:color w:val="000000"/>
          <w:sz w:val="16"/>
          <w:szCs w:val="16"/>
        </w:rPr>
        <w:t>Fonte: IBGE, Diretoria de Pesquisas, Coordenação de Estatísticas Estruturais e Temáticas em Empresas, Pesquisa de Inovação Semestral 202</w:t>
      </w:r>
      <w:r w:rsidR="00AB6CCB">
        <w:rPr>
          <w:rFonts w:cs="Univers LT Std 55"/>
          <w:noProof/>
          <w:color w:val="000000"/>
          <w:sz w:val="16"/>
          <w:szCs w:val="16"/>
        </w:rPr>
        <w:t>4</w:t>
      </w:r>
      <w:r w:rsidRPr="007D3C33">
        <w:rPr>
          <w:rFonts w:cs="Univers LT Std 55"/>
          <w:noProof/>
          <w:color w:val="000000"/>
          <w:sz w:val="16"/>
          <w:szCs w:val="16"/>
        </w:rPr>
        <w:t>.</w:t>
      </w:r>
    </w:p>
    <w:p w14:paraId="71B039B1" w14:textId="77777777" w:rsidR="006E52B1" w:rsidRDefault="006E52B1" w:rsidP="007D3C33">
      <w:pPr>
        <w:spacing w:after="120" w:line="324" w:lineRule="auto"/>
        <w:ind w:firstLine="568"/>
        <w:jc w:val="both"/>
        <w:textAlignment w:val="center"/>
        <w:rPr>
          <w:rFonts w:cs="Univers LT Std 55"/>
          <w:color w:val="000000"/>
        </w:rPr>
      </w:pPr>
    </w:p>
    <w:p w14:paraId="6D621904" w14:textId="147283E1" w:rsidR="00070862" w:rsidRPr="006E744F" w:rsidRDefault="005C77CA" w:rsidP="00070862">
      <w:pPr>
        <w:spacing w:after="120" w:line="324" w:lineRule="auto"/>
        <w:ind w:firstLine="568"/>
        <w:jc w:val="both"/>
        <w:textAlignment w:val="center"/>
        <w:rPr>
          <w:rFonts w:cs="Univers LT Std 55"/>
          <w:color w:val="000000"/>
        </w:rPr>
      </w:pPr>
      <w:r>
        <w:rPr>
          <w:rFonts w:cs="Univers LT Std 55"/>
          <w:color w:val="000000"/>
        </w:rPr>
        <w:t xml:space="preserve">O </w:t>
      </w:r>
      <w:r w:rsidRPr="007D3C33">
        <w:rPr>
          <w:rFonts w:cs="Univers LT Std 55"/>
          <w:i/>
          <w:iCs/>
          <w:color w:val="000000"/>
        </w:rPr>
        <w:t xml:space="preserve">Incentivo fiscal à pesquisa e desenvolvimento e inovação tecnológica </w:t>
      </w:r>
      <w:r w:rsidR="00B82B39">
        <w:rPr>
          <w:rFonts w:cs="Univers LT Std 55"/>
          <w:color w:val="000000"/>
        </w:rPr>
        <w:t xml:space="preserve">foi o instrumento que concentrou </w:t>
      </w:r>
      <w:r w:rsidR="00840D09">
        <w:rPr>
          <w:rFonts w:cs="Univers LT Std 55"/>
          <w:color w:val="000000"/>
        </w:rPr>
        <w:t>a maior proporção de empresas</w:t>
      </w:r>
      <w:r w:rsidR="00912440">
        <w:rPr>
          <w:rFonts w:cs="Univers LT Std 55"/>
          <w:color w:val="000000"/>
        </w:rPr>
        <w:t xml:space="preserve"> </w:t>
      </w:r>
      <w:r w:rsidR="00755EB2">
        <w:rPr>
          <w:rFonts w:cs="Univers LT Std 55"/>
          <w:color w:val="000000"/>
        </w:rPr>
        <w:t xml:space="preserve">que não utilizaram apoio </w:t>
      </w:r>
      <w:r w:rsidR="00E815AF">
        <w:rPr>
          <w:rFonts w:cs="Univers LT Std 55"/>
          <w:color w:val="000000"/>
        </w:rPr>
        <w:t xml:space="preserve">público, mas </w:t>
      </w:r>
      <w:r w:rsidR="00F04610">
        <w:rPr>
          <w:rFonts w:cs="Univers LT Std 55"/>
          <w:color w:val="000000"/>
        </w:rPr>
        <w:t>manifestaram</w:t>
      </w:r>
      <w:r w:rsidR="00E815AF">
        <w:rPr>
          <w:rFonts w:cs="Univers LT Std 55"/>
          <w:color w:val="000000"/>
        </w:rPr>
        <w:t xml:space="preserve"> interess</w:t>
      </w:r>
      <w:r w:rsidR="001571D7">
        <w:rPr>
          <w:rFonts w:cs="Univers LT Std 55"/>
          <w:color w:val="000000"/>
        </w:rPr>
        <w:t>e</w:t>
      </w:r>
      <w:r w:rsidR="005B2046">
        <w:rPr>
          <w:rFonts w:cs="Univers LT Std 55"/>
          <w:color w:val="000000"/>
        </w:rPr>
        <w:t xml:space="preserve"> em utiliz</w:t>
      </w:r>
      <w:r w:rsidR="00755EB2">
        <w:rPr>
          <w:rFonts w:cs="Univers LT Std 55"/>
          <w:color w:val="000000"/>
        </w:rPr>
        <w:t>á-lo</w:t>
      </w:r>
      <w:r w:rsidR="008C1021">
        <w:rPr>
          <w:rFonts w:cs="Univers LT Std 55"/>
          <w:color w:val="000000"/>
        </w:rPr>
        <w:t xml:space="preserve">. </w:t>
      </w:r>
      <w:r w:rsidR="00F04610">
        <w:rPr>
          <w:rFonts w:cs="Univers LT Std 55"/>
          <w:color w:val="000000"/>
        </w:rPr>
        <w:t>Entre as</w:t>
      </w:r>
      <w:r w:rsidR="000439C3">
        <w:rPr>
          <w:rFonts w:cs="Univers LT Std 55"/>
          <w:color w:val="000000"/>
        </w:rPr>
        <w:t xml:space="preserve"> </w:t>
      </w:r>
      <w:r w:rsidR="003A6E79">
        <w:rPr>
          <w:rFonts w:cs="Univers LT Std 55"/>
          <w:color w:val="000000"/>
        </w:rPr>
        <w:t>4</w:t>
      </w:r>
      <w:r w:rsidR="0060527D">
        <w:rPr>
          <w:rFonts w:cs="Univers LT Std 55"/>
          <w:color w:val="000000"/>
        </w:rPr>
        <w:t>.655</w:t>
      </w:r>
      <w:r w:rsidR="0009357F">
        <w:rPr>
          <w:rFonts w:cs="Univers LT Std 55"/>
          <w:color w:val="000000"/>
        </w:rPr>
        <w:t xml:space="preserve"> </w:t>
      </w:r>
      <w:r w:rsidR="0009357F" w:rsidRPr="007D3C33">
        <w:rPr>
          <w:rFonts w:cs="Univers LT Std 55"/>
          <w:color w:val="000000"/>
        </w:rPr>
        <w:t>empresas inovadoras</w:t>
      </w:r>
      <w:r w:rsidR="0009357F">
        <w:rPr>
          <w:rFonts w:cs="Univers LT Std 55"/>
          <w:color w:val="000000"/>
        </w:rPr>
        <w:t xml:space="preserve"> que não </w:t>
      </w:r>
      <w:r w:rsidR="00177988">
        <w:rPr>
          <w:rFonts w:cs="Univers LT Std 55"/>
          <w:color w:val="000000"/>
        </w:rPr>
        <w:t>recorreram a</w:t>
      </w:r>
      <w:r w:rsidR="00C80DF9">
        <w:rPr>
          <w:rFonts w:cs="Univers LT Std 55"/>
          <w:color w:val="000000"/>
        </w:rPr>
        <w:t xml:space="preserve"> algum</w:t>
      </w:r>
      <w:r w:rsidR="00177988">
        <w:rPr>
          <w:rFonts w:cs="Univers LT Std 55"/>
          <w:color w:val="000000"/>
        </w:rPr>
        <w:t xml:space="preserve"> instrumento para apoiar suas atividades inovativas</w:t>
      </w:r>
      <w:r w:rsidR="005173CA" w:rsidRPr="007D3C33">
        <w:rPr>
          <w:rFonts w:cs="Univers LT Std 55"/>
          <w:color w:val="000000"/>
        </w:rPr>
        <w:t xml:space="preserve">, </w:t>
      </w:r>
      <w:r w:rsidR="005173CA">
        <w:rPr>
          <w:rFonts w:cs="Univers LT Std 55"/>
          <w:color w:val="000000"/>
        </w:rPr>
        <w:t>31</w:t>
      </w:r>
      <w:r w:rsidR="005173CA" w:rsidRPr="007D3C33">
        <w:rPr>
          <w:rFonts w:cs="Univers LT Std 55"/>
          <w:color w:val="000000"/>
        </w:rPr>
        <w:t>,</w:t>
      </w:r>
      <w:r w:rsidR="005173CA">
        <w:rPr>
          <w:rFonts w:cs="Univers LT Std 55"/>
          <w:color w:val="000000"/>
        </w:rPr>
        <w:t>5</w:t>
      </w:r>
      <w:r w:rsidR="005173CA" w:rsidRPr="007D3C33">
        <w:rPr>
          <w:rFonts w:cs="Univers LT Std 55"/>
          <w:color w:val="000000"/>
        </w:rPr>
        <w:t>%</w:t>
      </w:r>
      <w:r w:rsidR="00B012B6">
        <w:rPr>
          <w:rFonts w:cs="Univers LT Std 55"/>
          <w:color w:val="000000"/>
        </w:rPr>
        <w:t xml:space="preserve"> </w:t>
      </w:r>
      <w:r w:rsidR="00C36D80">
        <w:rPr>
          <w:rFonts w:cs="Univers LT Std 55"/>
          <w:color w:val="000000"/>
        </w:rPr>
        <w:t>declararam</w:t>
      </w:r>
      <w:r w:rsidR="00B012B6" w:rsidRPr="007D3C33">
        <w:rPr>
          <w:rFonts w:cs="Univers LT Std 55"/>
          <w:color w:val="000000"/>
        </w:rPr>
        <w:t xml:space="preserve"> interesse em utiliz</w:t>
      </w:r>
      <w:r w:rsidR="005022C3">
        <w:rPr>
          <w:rFonts w:cs="Univers LT Std 55"/>
          <w:color w:val="000000"/>
        </w:rPr>
        <w:t>á-lo</w:t>
      </w:r>
      <w:r w:rsidR="00C36D80">
        <w:rPr>
          <w:rFonts w:cs="Univers LT Std 55"/>
          <w:color w:val="000000"/>
        </w:rPr>
        <w:t xml:space="preserve"> em 2024</w:t>
      </w:r>
      <w:r w:rsidR="00B012B6" w:rsidRPr="007D3C33">
        <w:rPr>
          <w:rFonts w:cs="Univers LT Std 55"/>
          <w:color w:val="000000"/>
        </w:rPr>
        <w:t xml:space="preserve">, </w:t>
      </w:r>
      <w:r w:rsidR="00070862">
        <w:rPr>
          <w:rFonts w:cs="Univers LT Std 55"/>
          <w:color w:val="000000"/>
        </w:rPr>
        <w:t>mantendo-</w:t>
      </w:r>
      <w:r w:rsidR="00C36D80">
        <w:rPr>
          <w:rFonts w:cs="Univers LT Std 55"/>
          <w:color w:val="000000"/>
        </w:rPr>
        <w:t>o</w:t>
      </w:r>
      <w:r w:rsidR="00070862">
        <w:rPr>
          <w:rFonts w:cs="Univers LT Std 55"/>
          <w:color w:val="000000"/>
        </w:rPr>
        <w:t xml:space="preserve"> como o principal ao longo dos três anos analisados (31,2% em 2022 e 29,7% em 2023). </w:t>
      </w:r>
      <w:r w:rsidR="00A10950">
        <w:rPr>
          <w:rFonts w:cs="Univers LT Std 55"/>
          <w:color w:val="000000"/>
        </w:rPr>
        <w:t>Em seguida, destaca</w:t>
      </w:r>
      <w:r w:rsidR="00E252A8">
        <w:rPr>
          <w:rFonts w:cs="Univers LT Std 55"/>
          <w:color w:val="000000"/>
        </w:rPr>
        <w:t>ra</w:t>
      </w:r>
      <w:r w:rsidR="00A10950">
        <w:rPr>
          <w:rFonts w:cs="Univers LT Std 55"/>
          <w:color w:val="000000"/>
        </w:rPr>
        <w:t xml:space="preserve">m-se </w:t>
      </w:r>
      <w:r w:rsidR="002C60B8">
        <w:rPr>
          <w:rFonts w:cs="Univers LT Std 55"/>
          <w:color w:val="000000"/>
        </w:rPr>
        <w:t xml:space="preserve">o </w:t>
      </w:r>
      <w:r w:rsidR="005F088F" w:rsidRPr="005E1436">
        <w:rPr>
          <w:rFonts w:cs="Univers LT Std 55"/>
          <w:i/>
          <w:iCs/>
          <w:color w:val="000000"/>
        </w:rPr>
        <w:t>Financiamento à compra de máquinas e equipamentos</w:t>
      </w:r>
      <w:r w:rsidR="002C60B8" w:rsidRPr="005E1436">
        <w:rPr>
          <w:rFonts w:cs="Univers LT Std 55"/>
          <w:i/>
          <w:iCs/>
          <w:color w:val="000000"/>
        </w:rPr>
        <w:t xml:space="preserve"> </w:t>
      </w:r>
      <w:r w:rsidR="002C60B8" w:rsidRPr="005E1436">
        <w:rPr>
          <w:rFonts w:cs="Univers LT Std 55"/>
          <w:color w:val="000000"/>
        </w:rPr>
        <w:t xml:space="preserve">(29,7%) e </w:t>
      </w:r>
      <w:r w:rsidR="0074656C">
        <w:rPr>
          <w:rFonts w:cs="Univers LT Std 55"/>
          <w:color w:val="000000"/>
        </w:rPr>
        <w:t xml:space="preserve">o </w:t>
      </w:r>
      <w:r w:rsidR="0074656C" w:rsidRPr="006E744F">
        <w:rPr>
          <w:rFonts w:cs="Univers LT Std 55"/>
          <w:i/>
          <w:iCs/>
          <w:color w:val="000000"/>
        </w:rPr>
        <w:t>Financiamento a projetos de P&amp;D e inovação</w:t>
      </w:r>
      <w:r w:rsidR="006E744F" w:rsidRPr="006E744F">
        <w:rPr>
          <w:rFonts w:cs="Univers LT Std 55"/>
          <w:i/>
          <w:iCs/>
          <w:color w:val="000000"/>
        </w:rPr>
        <w:t xml:space="preserve"> </w:t>
      </w:r>
      <w:r w:rsidR="006E744F" w:rsidRPr="006E744F">
        <w:rPr>
          <w:rFonts w:cs="Univers LT Std 55"/>
          <w:color w:val="000000"/>
        </w:rPr>
        <w:t>(24,6%)</w:t>
      </w:r>
      <w:r w:rsidR="0099665D">
        <w:rPr>
          <w:rFonts w:cs="Univers LT Std 55"/>
          <w:color w:val="000000"/>
        </w:rPr>
        <w:t xml:space="preserve">. </w:t>
      </w:r>
      <w:r w:rsidR="00071078">
        <w:rPr>
          <w:rFonts w:cs="Univers LT Std 55"/>
          <w:color w:val="000000"/>
        </w:rPr>
        <w:t xml:space="preserve">De modo geral, </w:t>
      </w:r>
      <w:r w:rsidR="00071078" w:rsidRPr="00845089">
        <w:rPr>
          <w:rFonts w:cs="Univers LT Std 55"/>
          <w:color w:val="000000"/>
        </w:rPr>
        <w:t>o Gráfico 2</w:t>
      </w:r>
      <w:r w:rsidR="009F2B84" w:rsidRPr="00845089">
        <w:rPr>
          <w:rFonts w:cs="Univers LT Std 55"/>
          <w:color w:val="000000"/>
        </w:rPr>
        <w:t>1</w:t>
      </w:r>
      <w:r w:rsidR="00071078" w:rsidRPr="00845089">
        <w:rPr>
          <w:rFonts w:cs="Univers LT Std 55"/>
          <w:color w:val="000000"/>
        </w:rPr>
        <w:t xml:space="preserve"> evidenciou</w:t>
      </w:r>
      <w:r w:rsidR="00071078">
        <w:rPr>
          <w:rFonts w:cs="Univers LT Std 55"/>
          <w:color w:val="000000"/>
        </w:rPr>
        <w:t xml:space="preserve"> </w:t>
      </w:r>
      <w:r w:rsidR="009232B3">
        <w:rPr>
          <w:rFonts w:cs="Univers LT Std 55"/>
          <w:color w:val="000000"/>
        </w:rPr>
        <w:t>a retomada</w:t>
      </w:r>
      <w:r w:rsidR="00071078">
        <w:rPr>
          <w:rFonts w:cs="Univers LT Std 55"/>
          <w:color w:val="000000"/>
        </w:rPr>
        <w:t xml:space="preserve"> do interesse das empresas pelos diferentes instrumentos </w:t>
      </w:r>
      <w:r w:rsidR="00F767F4">
        <w:rPr>
          <w:rFonts w:cs="Univers LT Std 55"/>
          <w:color w:val="000000"/>
        </w:rPr>
        <w:t xml:space="preserve">de apoio público em 2024 após a </w:t>
      </w:r>
      <w:r w:rsidR="00CB40BC">
        <w:rPr>
          <w:rFonts w:cs="Univers LT Std 55"/>
          <w:color w:val="000000"/>
        </w:rPr>
        <w:t>retração</w:t>
      </w:r>
      <w:r w:rsidR="00F767F4">
        <w:rPr>
          <w:rFonts w:cs="Univers LT Std 55"/>
          <w:color w:val="000000"/>
        </w:rPr>
        <w:t xml:space="preserve"> verificada </w:t>
      </w:r>
      <w:r w:rsidR="007C2BCC">
        <w:rPr>
          <w:rFonts w:cs="Univers LT Std 55"/>
          <w:color w:val="000000"/>
        </w:rPr>
        <w:t>no ano anterior</w:t>
      </w:r>
      <w:r w:rsidR="00D5677C">
        <w:rPr>
          <w:rFonts w:cs="Univers LT Std 55"/>
          <w:color w:val="000000"/>
        </w:rPr>
        <w:t xml:space="preserve">, indicando uma demanda potencial por políticas de </w:t>
      </w:r>
      <w:r w:rsidR="00B1198D">
        <w:rPr>
          <w:rFonts w:cs="Univers LT Std 55"/>
          <w:color w:val="000000"/>
        </w:rPr>
        <w:t>fomento à inovação.</w:t>
      </w:r>
    </w:p>
    <w:p w14:paraId="51306B22" w14:textId="44C50EEA" w:rsidR="007C2BCC" w:rsidRPr="00E004D9" w:rsidRDefault="007D3C33" w:rsidP="007D3C33">
      <w:pPr>
        <w:spacing w:after="120" w:line="324" w:lineRule="auto"/>
        <w:ind w:firstLine="568"/>
        <w:jc w:val="both"/>
        <w:textAlignment w:val="center"/>
        <w:rPr>
          <w:rFonts w:cs="Univers LT Std 55"/>
          <w:color w:val="000000"/>
        </w:rPr>
      </w:pPr>
      <w:r w:rsidRPr="00845089">
        <w:rPr>
          <w:rFonts w:cs="Univers LT Std 55"/>
          <w:color w:val="000000"/>
        </w:rPr>
        <w:t>O Gráfico 2</w:t>
      </w:r>
      <w:r w:rsidR="009F2B84" w:rsidRPr="00845089">
        <w:rPr>
          <w:rFonts w:cs="Univers LT Std 55"/>
          <w:color w:val="000000"/>
        </w:rPr>
        <w:t>2</w:t>
      </w:r>
      <w:r w:rsidRPr="00845089">
        <w:rPr>
          <w:rFonts w:cs="Univers LT Std 55"/>
          <w:color w:val="000000"/>
        </w:rPr>
        <w:t xml:space="preserve"> mostra</w:t>
      </w:r>
      <w:r w:rsidR="00445E27">
        <w:rPr>
          <w:rFonts w:cs="Univers LT Std 55"/>
          <w:color w:val="000000"/>
        </w:rPr>
        <w:t xml:space="preserve"> que as </w:t>
      </w:r>
      <w:r w:rsidR="00445E27" w:rsidRPr="00FE1C80">
        <w:rPr>
          <w:rFonts w:cs="Univers LT Std 55"/>
          <w:i/>
          <w:iCs/>
          <w:color w:val="000000"/>
        </w:rPr>
        <w:t>Compras públicas</w:t>
      </w:r>
      <w:r w:rsidR="00A454B7">
        <w:rPr>
          <w:rFonts w:cs="Univers LT Std 55"/>
          <w:color w:val="000000"/>
        </w:rPr>
        <w:t xml:space="preserve"> concentraram ao longo dos últimos três anos</w:t>
      </w:r>
      <w:r w:rsidR="00E06649">
        <w:rPr>
          <w:rFonts w:cs="Univers LT Std 55"/>
          <w:color w:val="000000"/>
        </w:rPr>
        <w:t xml:space="preserve"> analisados</w:t>
      </w:r>
      <w:r w:rsidR="00A454B7">
        <w:rPr>
          <w:rFonts w:cs="Univers LT Std 55"/>
          <w:color w:val="000000"/>
        </w:rPr>
        <w:t xml:space="preserve">, </w:t>
      </w:r>
      <w:r w:rsidR="0060304A">
        <w:rPr>
          <w:rFonts w:cs="Univers LT Std 55"/>
          <w:color w:val="000000"/>
        </w:rPr>
        <w:t>a maior proporção de empresas sem interesse no instrumento</w:t>
      </w:r>
      <w:r w:rsidR="00AB2188">
        <w:rPr>
          <w:rFonts w:cs="Univers LT Std 55"/>
          <w:color w:val="000000"/>
        </w:rPr>
        <w:t xml:space="preserve">, alcançando 89,2% em 2024, percentual semelhante </w:t>
      </w:r>
      <w:r w:rsidR="00E06649">
        <w:rPr>
          <w:rFonts w:cs="Univers LT Std 55"/>
          <w:color w:val="000000"/>
        </w:rPr>
        <w:t>ao observado</w:t>
      </w:r>
      <w:r w:rsidR="0036786F">
        <w:rPr>
          <w:rFonts w:cs="Univers LT Std 55"/>
          <w:color w:val="000000"/>
        </w:rPr>
        <w:t xml:space="preserve"> em</w:t>
      </w:r>
      <w:r w:rsidR="00FD16EC">
        <w:rPr>
          <w:rFonts w:cs="Univers LT Std 55"/>
          <w:color w:val="000000"/>
        </w:rPr>
        <w:t xml:space="preserve"> 2023 (89,6%) e superior ao de 2022</w:t>
      </w:r>
      <w:r w:rsidR="0039624E">
        <w:rPr>
          <w:rFonts w:cs="Univers LT Std 55"/>
          <w:color w:val="000000"/>
        </w:rPr>
        <w:t xml:space="preserve"> (87,5%).</w:t>
      </w:r>
      <w:r w:rsidR="0056217D">
        <w:rPr>
          <w:rFonts w:cs="Univers LT Std 55"/>
          <w:color w:val="000000"/>
        </w:rPr>
        <w:t xml:space="preserve"> </w:t>
      </w:r>
      <w:r w:rsidR="00CD3D0C">
        <w:rPr>
          <w:rFonts w:cs="Univers LT Std 55"/>
          <w:color w:val="000000"/>
        </w:rPr>
        <w:t xml:space="preserve">Na sequência, </w:t>
      </w:r>
      <w:proofErr w:type="gramStart"/>
      <w:r w:rsidR="00DA4487">
        <w:rPr>
          <w:rFonts w:cs="Univers LT Std 55"/>
          <w:color w:val="000000"/>
        </w:rPr>
        <w:t>situaram-se</w:t>
      </w:r>
      <w:r w:rsidR="002D2167">
        <w:rPr>
          <w:rFonts w:cs="Univers LT Std 55"/>
          <w:color w:val="000000"/>
        </w:rPr>
        <w:t xml:space="preserve"> </w:t>
      </w:r>
      <w:r w:rsidR="004219E6" w:rsidRPr="00E004D9">
        <w:rPr>
          <w:rFonts w:cs="Univers LT Std 55"/>
          <w:i/>
          <w:iCs/>
          <w:color w:val="000000"/>
        </w:rPr>
        <w:t>Outros</w:t>
      </w:r>
      <w:proofErr w:type="gramEnd"/>
      <w:r w:rsidR="004219E6" w:rsidRPr="00E004D9">
        <w:rPr>
          <w:rFonts w:cs="Univers LT Std 55"/>
          <w:i/>
          <w:iCs/>
          <w:color w:val="000000"/>
        </w:rPr>
        <w:t xml:space="preserve"> programas de apoio</w:t>
      </w:r>
      <w:r w:rsidR="004219E6">
        <w:rPr>
          <w:rFonts w:cs="Univers LT Std 55"/>
          <w:color w:val="000000"/>
        </w:rPr>
        <w:t xml:space="preserve"> (79,9%), </w:t>
      </w:r>
      <w:r w:rsidR="004219E6" w:rsidRPr="00095612">
        <w:rPr>
          <w:rFonts w:cs="Univers LT Std 55"/>
          <w:i/>
          <w:iCs/>
          <w:color w:val="000000"/>
        </w:rPr>
        <w:t>Incentivo fiscal da Lei da Informática</w:t>
      </w:r>
      <w:r w:rsidR="004219E6">
        <w:rPr>
          <w:rFonts w:cs="Univers LT Std 55"/>
          <w:color w:val="000000"/>
        </w:rPr>
        <w:t xml:space="preserve"> (78,9%) e </w:t>
      </w:r>
      <w:r w:rsidR="00E004D9" w:rsidRPr="00E004D9">
        <w:rPr>
          <w:rFonts w:cs="Univers LT Std 55"/>
          <w:i/>
          <w:iCs/>
          <w:color w:val="000000"/>
        </w:rPr>
        <w:t xml:space="preserve">Subvenção econômica a P&amp;D e inserção de pesquisadores </w:t>
      </w:r>
      <w:r w:rsidR="00E004D9" w:rsidRPr="00E004D9">
        <w:rPr>
          <w:rFonts w:cs="Univers LT Std 55"/>
          <w:color w:val="000000"/>
        </w:rPr>
        <w:t>(77,0%</w:t>
      </w:r>
      <w:r w:rsidR="00401EE7">
        <w:rPr>
          <w:rFonts w:cs="Univers LT Std 55"/>
          <w:color w:val="000000"/>
        </w:rPr>
        <w:t xml:space="preserve">). </w:t>
      </w:r>
      <w:r w:rsidR="00E36E22">
        <w:rPr>
          <w:rFonts w:cs="Univers LT Std 55"/>
          <w:color w:val="000000"/>
        </w:rPr>
        <w:t>Assim</w:t>
      </w:r>
      <w:r w:rsidR="001625B4">
        <w:rPr>
          <w:rFonts w:cs="Univers LT Std 55"/>
          <w:color w:val="000000"/>
        </w:rPr>
        <w:t xml:space="preserve">, </w:t>
      </w:r>
      <w:r w:rsidR="001B4FF2">
        <w:rPr>
          <w:rFonts w:cs="Univers LT Std 55"/>
          <w:color w:val="000000"/>
        </w:rPr>
        <w:t>a redução do desinteresse pelos instrumentos de apoio público</w:t>
      </w:r>
      <w:r w:rsidR="00D6333D">
        <w:rPr>
          <w:rFonts w:cs="Univers LT Std 55"/>
          <w:color w:val="000000"/>
        </w:rPr>
        <w:t xml:space="preserve"> em 2024 </w:t>
      </w:r>
      <w:r w:rsidR="00F33FDA">
        <w:rPr>
          <w:rFonts w:cs="Univers LT Std 55"/>
          <w:color w:val="000000"/>
        </w:rPr>
        <w:t>em relação</w:t>
      </w:r>
      <w:r w:rsidR="00D6333D">
        <w:rPr>
          <w:rFonts w:cs="Univers LT Std 55"/>
          <w:color w:val="000000"/>
        </w:rPr>
        <w:t xml:space="preserve"> a 2023,</w:t>
      </w:r>
      <w:r w:rsidR="001B4FF2">
        <w:rPr>
          <w:rFonts w:cs="Univers LT Std 55"/>
          <w:color w:val="000000"/>
        </w:rPr>
        <w:t xml:space="preserve"> </w:t>
      </w:r>
      <w:r w:rsidR="001625B4">
        <w:rPr>
          <w:rFonts w:cs="Univers LT Std 55"/>
          <w:color w:val="000000"/>
        </w:rPr>
        <w:t>refor</w:t>
      </w:r>
      <w:r w:rsidR="00ED1C2A">
        <w:rPr>
          <w:rFonts w:cs="Univers LT Std 55"/>
          <w:color w:val="000000"/>
        </w:rPr>
        <w:t>ç</w:t>
      </w:r>
      <w:r w:rsidR="00616180">
        <w:rPr>
          <w:rFonts w:cs="Univers LT Std 55"/>
          <w:color w:val="000000"/>
        </w:rPr>
        <w:t>ou</w:t>
      </w:r>
      <w:r w:rsidR="009D16D7">
        <w:rPr>
          <w:rFonts w:cs="Univers LT Std 55"/>
          <w:color w:val="000000"/>
        </w:rPr>
        <w:t xml:space="preserve"> o movimento</w:t>
      </w:r>
      <w:r w:rsidR="00D6333D">
        <w:rPr>
          <w:rFonts w:cs="Univers LT Std 55"/>
          <w:color w:val="000000"/>
        </w:rPr>
        <w:t xml:space="preserve"> </w:t>
      </w:r>
      <w:r w:rsidR="00ED1C2A">
        <w:rPr>
          <w:rFonts w:cs="Univers LT Std 55"/>
          <w:color w:val="000000"/>
        </w:rPr>
        <w:t>convergente c</w:t>
      </w:r>
      <w:r w:rsidR="00D6333D">
        <w:rPr>
          <w:rFonts w:cs="Univers LT Std 55"/>
          <w:color w:val="000000"/>
        </w:rPr>
        <w:t>o</w:t>
      </w:r>
      <w:r w:rsidR="00ED1C2A">
        <w:rPr>
          <w:rFonts w:cs="Univers LT Std 55"/>
          <w:color w:val="000000"/>
        </w:rPr>
        <w:t>m o</w:t>
      </w:r>
      <w:r w:rsidR="00D6333D">
        <w:rPr>
          <w:rFonts w:cs="Univers LT Std 55"/>
          <w:color w:val="000000"/>
        </w:rPr>
        <w:t xml:space="preserve"> aumento do interesse</w:t>
      </w:r>
      <w:r w:rsidR="00DB4565">
        <w:rPr>
          <w:rFonts w:cs="Univers LT Std 55"/>
          <w:color w:val="000000"/>
        </w:rPr>
        <w:t xml:space="preserve"> observado no </w:t>
      </w:r>
      <w:r w:rsidR="00DB4565" w:rsidRPr="00FE1C80">
        <w:rPr>
          <w:rFonts w:cs="Univers LT Std 55"/>
          <w:color w:val="000000"/>
        </w:rPr>
        <w:t>Gráfico 2</w:t>
      </w:r>
      <w:r w:rsidR="009F2B84" w:rsidRPr="00FE1C80">
        <w:rPr>
          <w:rFonts w:cs="Univers LT Std 55"/>
          <w:color w:val="000000"/>
        </w:rPr>
        <w:t>1</w:t>
      </w:r>
      <w:r w:rsidR="00DB4565" w:rsidRPr="00FE1C80">
        <w:rPr>
          <w:rFonts w:cs="Univers LT Std 55"/>
          <w:color w:val="000000"/>
        </w:rPr>
        <w:t>.</w:t>
      </w:r>
    </w:p>
    <w:p w14:paraId="77561502" w14:textId="3DCCEF56" w:rsidR="007D3C33" w:rsidRDefault="007D3C33" w:rsidP="007D3C33">
      <w:pPr>
        <w:spacing w:before="240" w:after="120" w:line="324" w:lineRule="auto"/>
        <w:jc w:val="both"/>
        <w:textAlignment w:val="center"/>
        <w:rPr>
          <w:rFonts w:cs="Univers LT Std 55"/>
          <w:b/>
          <w:bCs/>
          <w:color w:val="000000"/>
        </w:rPr>
      </w:pPr>
      <w:r w:rsidRPr="0032474C">
        <w:rPr>
          <w:rFonts w:cs="Univers LT Std 55"/>
          <w:b/>
          <w:bCs/>
          <w:color w:val="000000"/>
        </w:rPr>
        <w:lastRenderedPageBreak/>
        <w:t>Gráfico 2</w:t>
      </w:r>
      <w:r w:rsidR="00545775" w:rsidRPr="0032474C">
        <w:rPr>
          <w:rFonts w:cs="Univers LT Std 55"/>
          <w:b/>
          <w:bCs/>
          <w:color w:val="000000"/>
        </w:rPr>
        <w:t>2</w:t>
      </w:r>
      <w:r w:rsidRPr="007D3C33">
        <w:rPr>
          <w:rFonts w:cs="Univers LT Std 55"/>
          <w:b/>
          <w:bCs/>
          <w:color w:val="000000"/>
        </w:rPr>
        <w:t xml:space="preserve"> – Empresas inovadoras da Indústria que não utilizaram apoio público para suas atividades inovativas e que não tiveram interesse em utilizar, por tipo de instrumento – Brasil – 2022/2023</w:t>
      </w:r>
      <w:r w:rsidR="001D79B9">
        <w:rPr>
          <w:rFonts w:cs="Univers LT Std 55"/>
          <w:b/>
          <w:bCs/>
          <w:color w:val="000000"/>
        </w:rPr>
        <w:t>/2024</w:t>
      </w:r>
      <w:r w:rsidRPr="007D3C33">
        <w:rPr>
          <w:rFonts w:cs="Univers LT Std 55"/>
          <w:b/>
          <w:bCs/>
          <w:color w:val="000000"/>
        </w:rPr>
        <w:t xml:space="preserve"> (%)</w:t>
      </w:r>
    </w:p>
    <w:p w14:paraId="0CF05BDA" w14:textId="230513E7" w:rsidR="00D00782" w:rsidRPr="007D3C33" w:rsidRDefault="00D00782" w:rsidP="007D3C33">
      <w:pPr>
        <w:spacing w:before="240" w:after="120" w:line="324" w:lineRule="auto"/>
        <w:jc w:val="both"/>
        <w:textAlignment w:val="center"/>
        <w:rPr>
          <w:rFonts w:cs="Univers LT Std 55"/>
          <w:b/>
          <w:bCs/>
          <w:color w:val="000000"/>
        </w:rPr>
      </w:pPr>
      <w:r>
        <w:rPr>
          <w:noProof/>
        </w:rPr>
        <w:drawing>
          <wp:inline distT="0" distB="0" distL="0" distR="0" wp14:anchorId="14D93E17" wp14:editId="0A74F1A2">
            <wp:extent cx="5039360" cy="3667125"/>
            <wp:effectExtent l="0" t="0" r="8890" b="9525"/>
            <wp:docPr id="1156953315" name="Gráfico 1">
              <a:extLst xmlns:a="http://schemas.openxmlformats.org/drawingml/2006/main">
                <a:ext uri="{FF2B5EF4-FFF2-40B4-BE49-F238E27FC236}">
                  <a16:creationId xmlns:a16="http://schemas.microsoft.com/office/drawing/2014/main" id="{C8EDAB73-F371-4B2D-8796-9DB33807183B}"/>
                </a:ext>
                <a:ext uri="{147F2762-F138-4A5C-976F-8EAC2B608ADB}">
                  <a16:predDERef xmlns:a16="http://schemas.microsoft.com/office/drawing/2014/main" pred="{49A92015-537C-4E7C-B254-0A6BD755DAF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14:paraId="52C67C3F" w14:textId="108F7DA6" w:rsidR="007D3C33" w:rsidRPr="007D3C33" w:rsidRDefault="007D3C33" w:rsidP="007D3C33">
      <w:pPr>
        <w:spacing w:after="120" w:line="324" w:lineRule="auto"/>
        <w:jc w:val="both"/>
        <w:textAlignment w:val="center"/>
        <w:rPr>
          <w:rFonts w:cs="Univers LT Std 55"/>
          <w:noProof/>
          <w:color w:val="000000"/>
          <w:sz w:val="16"/>
          <w:szCs w:val="16"/>
        </w:rPr>
      </w:pPr>
      <w:r w:rsidRPr="007D3C33">
        <w:rPr>
          <w:rFonts w:cs="Univers LT Std 55"/>
          <w:noProof/>
          <w:color w:val="000000"/>
          <w:sz w:val="16"/>
          <w:szCs w:val="16"/>
        </w:rPr>
        <w:t>Fonte: IBGE, Diretoria de Pesquisas, Coordenação de Estatísticas Estruturais e Temáticas em Empresas, Pesquisa de Inovação Semestral 202</w:t>
      </w:r>
      <w:r w:rsidR="001D79B9">
        <w:rPr>
          <w:rFonts w:cs="Univers LT Std 55"/>
          <w:noProof/>
          <w:color w:val="000000"/>
          <w:sz w:val="16"/>
          <w:szCs w:val="16"/>
        </w:rPr>
        <w:t>4</w:t>
      </w:r>
      <w:r w:rsidRPr="007D3C33">
        <w:rPr>
          <w:rFonts w:cs="Univers LT Std 55"/>
          <w:noProof/>
          <w:color w:val="000000"/>
          <w:sz w:val="16"/>
          <w:szCs w:val="16"/>
        </w:rPr>
        <w:t>.</w:t>
      </w:r>
    </w:p>
    <w:p w14:paraId="239952C2" w14:textId="77777777" w:rsidR="007D3C33" w:rsidRPr="007D3C33" w:rsidRDefault="007D3C33" w:rsidP="007D3C33">
      <w:pPr>
        <w:spacing w:after="120" w:line="324" w:lineRule="auto"/>
        <w:jc w:val="both"/>
        <w:textAlignment w:val="center"/>
        <w:rPr>
          <w:rFonts w:cs="Univers LT Std 55"/>
          <w:noProof/>
          <w:color w:val="000000"/>
          <w:sz w:val="16"/>
          <w:szCs w:val="16"/>
        </w:rPr>
      </w:pPr>
    </w:p>
    <w:p w14:paraId="4C089619" w14:textId="77777777" w:rsidR="007D3C33" w:rsidRPr="007D3C33" w:rsidRDefault="007D3C33" w:rsidP="007D3C33">
      <w:pPr>
        <w:spacing w:before="400" w:after="240" w:line="280" w:lineRule="atLeast"/>
        <w:textAlignment w:val="center"/>
        <w:outlineLvl w:val="0"/>
        <w:rPr>
          <w:rFonts w:cs="Univers LT Std 45 Light"/>
          <w:b/>
          <w:bCs/>
          <w:sz w:val="28"/>
          <w:szCs w:val="28"/>
        </w:rPr>
      </w:pPr>
      <w:r w:rsidRPr="007D3C33">
        <w:rPr>
          <w:rFonts w:cs="Univers LT Std 45 Light"/>
          <w:b/>
          <w:bCs/>
          <w:sz w:val="28"/>
          <w:szCs w:val="28"/>
        </w:rPr>
        <w:t>Cooperação para inovação</w:t>
      </w:r>
    </w:p>
    <w:p w14:paraId="62831803" w14:textId="0B8C48DE" w:rsidR="002F1D7A" w:rsidRDefault="002F1D7A" w:rsidP="007D3C33">
      <w:pPr>
        <w:spacing w:after="120" w:line="324" w:lineRule="auto"/>
        <w:ind w:firstLine="567"/>
        <w:jc w:val="both"/>
        <w:textAlignment w:val="center"/>
        <w:rPr>
          <w:rFonts w:cs="Univers LT Std 55"/>
          <w:color w:val="000000"/>
        </w:rPr>
      </w:pPr>
      <w:r>
        <w:rPr>
          <w:rFonts w:cs="Univers LT Std 55"/>
          <w:color w:val="000000"/>
        </w:rPr>
        <w:t>A articulação com outros atores do sistema de inovação constitui um elemento</w:t>
      </w:r>
      <w:r w:rsidR="00060795">
        <w:rPr>
          <w:rFonts w:cs="Univers LT Std 55"/>
          <w:color w:val="000000"/>
        </w:rPr>
        <w:t xml:space="preserve"> </w:t>
      </w:r>
      <w:r w:rsidR="00F432DD">
        <w:rPr>
          <w:rFonts w:cs="Univers LT Std 55"/>
          <w:color w:val="000000"/>
        </w:rPr>
        <w:t xml:space="preserve">fundamental do processo inovativo. </w:t>
      </w:r>
      <w:r w:rsidR="00ED31E6">
        <w:rPr>
          <w:rFonts w:cs="Univers LT Std 55"/>
          <w:color w:val="000000"/>
        </w:rPr>
        <w:t xml:space="preserve">Seja para enfrentar desafios </w:t>
      </w:r>
      <w:r w:rsidR="00EF6C83">
        <w:rPr>
          <w:rFonts w:cs="Univers LT Std 55"/>
          <w:color w:val="000000"/>
        </w:rPr>
        <w:t xml:space="preserve">mais complexos </w:t>
      </w:r>
      <w:r w:rsidR="00B90579">
        <w:rPr>
          <w:rFonts w:cs="Univers LT Std 55"/>
          <w:color w:val="000000"/>
        </w:rPr>
        <w:t xml:space="preserve">e específicos, </w:t>
      </w:r>
      <w:r w:rsidR="00A80F01">
        <w:rPr>
          <w:rFonts w:cs="Univers LT Std 55"/>
          <w:color w:val="000000"/>
        </w:rPr>
        <w:t>seja para ampliar de forma sistêmica</w:t>
      </w:r>
      <w:r w:rsidR="00870A49">
        <w:rPr>
          <w:rFonts w:cs="Univers LT Std 55"/>
          <w:color w:val="000000"/>
        </w:rPr>
        <w:t xml:space="preserve"> a capacidade de inovação</w:t>
      </w:r>
      <w:r w:rsidR="003F2EDD">
        <w:rPr>
          <w:rFonts w:cs="Univers LT Std 55"/>
          <w:color w:val="000000"/>
        </w:rPr>
        <w:t xml:space="preserve">, </w:t>
      </w:r>
      <w:r w:rsidR="00D67AF2">
        <w:rPr>
          <w:rFonts w:cs="Univers LT Std 55"/>
          <w:color w:val="000000"/>
        </w:rPr>
        <w:t>raramente as empresas dispõem</w:t>
      </w:r>
      <w:r w:rsidR="00DF1992">
        <w:rPr>
          <w:rFonts w:cs="Univers LT Std 55"/>
          <w:color w:val="000000"/>
        </w:rPr>
        <w:t xml:space="preserve">, de forma isolada, </w:t>
      </w:r>
      <w:r w:rsidR="0074494D">
        <w:rPr>
          <w:rFonts w:cs="Univers LT Std 55"/>
          <w:color w:val="000000"/>
        </w:rPr>
        <w:t xml:space="preserve">do conjunto de </w:t>
      </w:r>
      <w:r w:rsidR="00786A44">
        <w:rPr>
          <w:rFonts w:cs="Univers LT Std 55"/>
          <w:color w:val="000000"/>
        </w:rPr>
        <w:t>conhecimentos,</w:t>
      </w:r>
      <w:r w:rsidR="001F4E08">
        <w:rPr>
          <w:rFonts w:cs="Univers LT Std 55"/>
          <w:color w:val="000000"/>
        </w:rPr>
        <w:t xml:space="preserve"> competências</w:t>
      </w:r>
      <w:r w:rsidR="00075A01">
        <w:rPr>
          <w:rFonts w:cs="Univers LT Std 55"/>
          <w:color w:val="000000"/>
        </w:rPr>
        <w:t xml:space="preserve"> e recursos </w:t>
      </w:r>
      <w:r w:rsidR="002F627D">
        <w:rPr>
          <w:rFonts w:cs="Univers LT Std 55"/>
          <w:color w:val="000000"/>
        </w:rPr>
        <w:t>necessários</w:t>
      </w:r>
      <w:r w:rsidR="006F2D78">
        <w:rPr>
          <w:rFonts w:cs="Univers LT Std 55"/>
          <w:color w:val="000000"/>
        </w:rPr>
        <w:t xml:space="preserve"> </w:t>
      </w:r>
      <w:r w:rsidR="002F627D">
        <w:rPr>
          <w:rFonts w:cs="Univers LT Std 55"/>
          <w:color w:val="000000"/>
        </w:rPr>
        <w:t xml:space="preserve">à </w:t>
      </w:r>
      <w:r w:rsidR="00060795" w:rsidRPr="007D3C33">
        <w:rPr>
          <w:rFonts w:cs="Univers LT Std 55"/>
          <w:color w:val="000000"/>
        </w:rPr>
        <w:t xml:space="preserve">adoção, </w:t>
      </w:r>
      <w:r w:rsidR="00434E68">
        <w:rPr>
          <w:rFonts w:cs="Univers LT Std 55"/>
          <w:color w:val="000000"/>
        </w:rPr>
        <w:t>ao desenvolvimento</w:t>
      </w:r>
      <w:r w:rsidR="00060795" w:rsidRPr="007D3C33">
        <w:rPr>
          <w:rFonts w:cs="Univers LT Std 55"/>
          <w:color w:val="000000"/>
        </w:rPr>
        <w:t xml:space="preserve"> e</w:t>
      </w:r>
      <w:r w:rsidR="00434E68">
        <w:rPr>
          <w:rFonts w:cs="Univers LT Std 55"/>
          <w:color w:val="000000"/>
        </w:rPr>
        <w:t xml:space="preserve"> à</w:t>
      </w:r>
      <w:r w:rsidR="00060795" w:rsidRPr="007D3C33">
        <w:rPr>
          <w:rFonts w:cs="Univers LT Std 55"/>
          <w:color w:val="000000"/>
        </w:rPr>
        <w:t xml:space="preserve"> implementação de novos produtos e processos de negócios.  </w:t>
      </w:r>
    </w:p>
    <w:p w14:paraId="2CE714A2" w14:textId="0495F40D" w:rsidR="00152742" w:rsidRDefault="00DA60C1" w:rsidP="007D3C33">
      <w:pPr>
        <w:spacing w:after="120" w:line="324" w:lineRule="auto"/>
        <w:ind w:firstLine="567"/>
        <w:jc w:val="both"/>
        <w:textAlignment w:val="center"/>
        <w:rPr>
          <w:rFonts w:cs="Univers LT Std 55"/>
          <w:color w:val="000000"/>
        </w:rPr>
      </w:pPr>
      <w:r>
        <w:rPr>
          <w:rFonts w:cs="Univers LT Std 55"/>
          <w:color w:val="000000"/>
        </w:rPr>
        <w:t>A PINTEC Semes</w:t>
      </w:r>
      <w:r w:rsidR="00FE5D7C">
        <w:rPr>
          <w:rFonts w:cs="Univers LT Std 55"/>
          <w:color w:val="000000"/>
        </w:rPr>
        <w:t xml:space="preserve">tral 2024 </w:t>
      </w:r>
      <w:r w:rsidR="00A56105">
        <w:rPr>
          <w:rFonts w:cs="Univers LT Std 55"/>
          <w:color w:val="000000"/>
        </w:rPr>
        <w:t xml:space="preserve">mostra que </w:t>
      </w:r>
      <w:r w:rsidR="006B14B4">
        <w:rPr>
          <w:rFonts w:cs="Univers LT Std 55"/>
          <w:color w:val="000000"/>
        </w:rPr>
        <w:t>32,0% das empresas inovadoras da</w:t>
      </w:r>
      <w:r w:rsidR="00030AD2">
        <w:rPr>
          <w:rFonts w:cs="Univers LT Std 55"/>
          <w:color w:val="000000"/>
        </w:rPr>
        <w:t>s Indústrias extrativa e de transformação com 100 ou mais pessoas</w:t>
      </w:r>
      <w:r w:rsidR="00152742">
        <w:rPr>
          <w:rFonts w:cs="Univers LT Std 55"/>
          <w:color w:val="000000"/>
        </w:rPr>
        <w:t xml:space="preserve"> </w:t>
      </w:r>
      <w:r w:rsidR="00152742" w:rsidRPr="007D3C33">
        <w:rPr>
          <w:rFonts w:cs="Univers LT Std 55"/>
          <w:color w:val="000000"/>
        </w:rPr>
        <w:t xml:space="preserve">ocupadas estabeleceram </w:t>
      </w:r>
      <w:r w:rsidR="00152742">
        <w:rPr>
          <w:rFonts w:cs="Univers LT Std 55"/>
          <w:color w:val="000000"/>
        </w:rPr>
        <w:t>relações de cooperação</w:t>
      </w:r>
      <w:r w:rsidR="003022B9">
        <w:rPr>
          <w:rFonts w:cs="Univers LT Std 55"/>
          <w:color w:val="000000"/>
        </w:rPr>
        <w:t xml:space="preserve"> para</w:t>
      </w:r>
      <w:r w:rsidR="00152742" w:rsidRPr="007D3C33">
        <w:rPr>
          <w:rFonts w:cs="Univers LT Std 55"/>
          <w:color w:val="000000"/>
        </w:rPr>
        <w:t xml:space="preserve"> o desenvolvimento das suas atividades inovativas</w:t>
      </w:r>
      <w:r w:rsidR="00E325D5">
        <w:rPr>
          <w:rFonts w:cs="Univers LT Std 55"/>
          <w:color w:val="000000"/>
        </w:rPr>
        <w:t xml:space="preserve">, </w:t>
      </w:r>
      <w:r w:rsidR="00D55CCE">
        <w:rPr>
          <w:rFonts w:cs="Univers LT Std 55"/>
          <w:color w:val="000000"/>
        </w:rPr>
        <w:t xml:space="preserve">configurando </w:t>
      </w:r>
      <w:r w:rsidR="00E325D5">
        <w:rPr>
          <w:rFonts w:cs="Univers LT Std 55"/>
          <w:color w:val="000000"/>
        </w:rPr>
        <w:t>o menor perc</w:t>
      </w:r>
      <w:r w:rsidR="00C0696A">
        <w:rPr>
          <w:rFonts w:cs="Univers LT Std 55"/>
          <w:color w:val="000000"/>
        </w:rPr>
        <w:t>e</w:t>
      </w:r>
      <w:r w:rsidR="00E325D5">
        <w:rPr>
          <w:rFonts w:cs="Univers LT Std 55"/>
          <w:color w:val="000000"/>
        </w:rPr>
        <w:t>ntual desde 202</w:t>
      </w:r>
      <w:r w:rsidR="00C0696A">
        <w:rPr>
          <w:rFonts w:cs="Univers LT Std 55"/>
          <w:color w:val="000000"/>
        </w:rPr>
        <w:t>1.</w:t>
      </w:r>
      <w:r w:rsidR="008441D8">
        <w:rPr>
          <w:rFonts w:cs="Univers LT Std 55"/>
          <w:color w:val="000000"/>
        </w:rPr>
        <w:t xml:space="preserve"> O </w:t>
      </w:r>
      <w:r w:rsidR="008441D8" w:rsidRPr="006F77DA">
        <w:rPr>
          <w:rFonts w:cs="Univers LT Std 55"/>
          <w:color w:val="000000"/>
        </w:rPr>
        <w:t>Gráfico 2</w:t>
      </w:r>
      <w:r w:rsidR="009F2B84" w:rsidRPr="006F77DA">
        <w:rPr>
          <w:rFonts w:cs="Univers LT Std 55"/>
          <w:color w:val="000000"/>
        </w:rPr>
        <w:t>3</w:t>
      </w:r>
      <w:r w:rsidR="008441D8">
        <w:rPr>
          <w:rFonts w:cs="Univers LT Std 55"/>
          <w:color w:val="000000"/>
        </w:rPr>
        <w:t xml:space="preserve"> </w:t>
      </w:r>
      <w:r w:rsidR="00F72F6E">
        <w:rPr>
          <w:rFonts w:cs="Univers LT Std 55"/>
          <w:color w:val="000000"/>
        </w:rPr>
        <w:t>evidencia</w:t>
      </w:r>
      <w:r w:rsidR="009B7855">
        <w:rPr>
          <w:rFonts w:cs="Univers LT Std 55"/>
          <w:color w:val="000000"/>
        </w:rPr>
        <w:t xml:space="preserve"> uma redução </w:t>
      </w:r>
      <w:r w:rsidR="0024704E">
        <w:rPr>
          <w:rFonts w:cs="Univers LT Std 55"/>
          <w:color w:val="000000"/>
        </w:rPr>
        <w:t>na proporção</w:t>
      </w:r>
      <w:r w:rsidR="009B7855">
        <w:rPr>
          <w:rFonts w:cs="Univers LT Std 55"/>
          <w:color w:val="000000"/>
        </w:rPr>
        <w:t xml:space="preserve"> de empresas </w:t>
      </w:r>
      <w:r w:rsidR="00E76348">
        <w:rPr>
          <w:rFonts w:cs="Univers LT Std 55"/>
          <w:color w:val="000000"/>
        </w:rPr>
        <w:t>do total da ind</w:t>
      </w:r>
      <w:r w:rsidR="00F17E1B">
        <w:rPr>
          <w:rFonts w:cs="Univers LT Std 55"/>
          <w:color w:val="000000"/>
        </w:rPr>
        <w:t xml:space="preserve">ústria </w:t>
      </w:r>
      <w:r w:rsidR="009B7855">
        <w:rPr>
          <w:rFonts w:cs="Univers LT Std 55"/>
          <w:color w:val="000000"/>
        </w:rPr>
        <w:t xml:space="preserve">que </w:t>
      </w:r>
      <w:r w:rsidR="007D68D8">
        <w:rPr>
          <w:rFonts w:cs="Univers LT Std 55"/>
          <w:color w:val="000000"/>
        </w:rPr>
        <w:t xml:space="preserve">mantiveram cooperação com </w:t>
      </w:r>
      <w:r w:rsidR="00F428C4">
        <w:rPr>
          <w:rFonts w:cs="Univers LT Std 55"/>
          <w:color w:val="000000"/>
        </w:rPr>
        <w:t xml:space="preserve">ao menos </w:t>
      </w:r>
      <w:r w:rsidR="007D68D8">
        <w:rPr>
          <w:rFonts w:cs="Univers LT Std 55"/>
          <w:color w:val="000000"/>
        </w:rPr>
        <w:t>um parceiro em relação a 2023</w:t>
      </w:r>
      <w:r w:rsidR="00A05998">
        <w:rPr>
          <w:rFonts w:cs="Univers LT Std 55"/>
          <w:color w:val="000000"/>
        </w:rPr>
        <w:t xml:space="preserve"> (32,9%</w:t>
      </w:r>
      <w:r w:rsidR="00791010">
        <w:rPr>
          <w:rFonts w:cs="Univers LT Std 55"/>
          <w:color w:val="000000"/>
        </w:rPr>
        <w:t>)</w:t>
      </w:r>
      <w:r w:rsidR="00887DFA">
        <w:rPr>
          <w:rFonts w:cs="Univers LT Std 55"/>
          <w:color w:val="000000"/>
        </w:rPr>
        <w:t>.</w:t>
      </w:r>
      <w:r w:rsidR="006076AC">
        <w:rPr>
          <w:rFonts w:cs="Univers LT Std 55"/>
          <w:color w:val="000000"/>
        </w:rPr>
        <w:t xml:space="preserve"> </w:t>
      </w:r>
      <w:r w:rsidR="004872E4">
        <w:rPr>
          <w:rFonts w:cs="Univers LT Std 55"/>
          <w:color w:val="000000"/>
        </w:rPr>
        <w:t xml:space="preserve">Contudo, essa retração </w:t>
      </w:r>
      <w:r w:rsidR="00E83BE8">
        <w:rPr>
          <w:rFonts w:cs="Univers LT Std 55"/>
          <w:color w:val="000000"/>
        </w:rPr>
        <w:t xml:space="preserve">foi influenciada pela </w:t>
      </w:r>
      <w:r w:rsidR="00D35652">
        <w:rPr>
          <w:rFonts w:cs="Univers LT Std 55"/>
          <w:color w:val="000000"/>
        </w:rPr>
        <w:t xml:space="preserve">Indústria de transformação, </w:t>
      </w:r>
      <w:r w:rsidR="00364640">
        <w:rPr>
          <w:rFonts w:cs="Univers LT Std 55"/>
          <w:color w:val="000000"/>
        </w:rPr>
        <w:t>cuja participação passou</w:t>
      </w:r>
      <w:r w:rsidR="00F34131">
        <w:rPr>
          <w:rFonts w:cs="Univers LT Std 55"/>
          <w:color w:val="000000"/>
        </w:rPr>
        <w:t xml:space="preserve"> de </w:t>
      </w:r>
      <w:r w:rsidR="00584C69">
        <w:rPr>
          <w:rFonts w:cs="Univers LT Std 55"/>
          <w:color w:val="000000"/>
        </w:rPr>
        <w:t>32,9% para 31,9%</w:t>
      </w:r>
      <w:r w:rsidR="00A87BA8">
        <w:rPr>
          <w:rFonts w:cs="Univers LT Std 55"/>
          <w:color w:val="000000"/>
        </w:rPr>
        <w:t xml:space="preserve"> </w:t>
      </w:r>
      <w:r w:rsidR="00137C6A">
        <w:rPr>
          <w:rFonts w:cs="Univers LT Std 55"/>
          <w:color w:val="000000"/>
        </w:rPr>
        <w:t xml:space="preserve">entre </w:t>
      </w:r>
      <w:r w:rsidR="00137C6A">
        <w:rPr>
          <w:rFonts w:cs="Univers LT Std 55"/>
          <w:color w:val="000000"/>
        </w:rPr>
        <w:lastRenderedPageBreak/>
        <w:t>2023 e 2024</w:t>
      </w:r>
      <w:r w:rsidR="00E55AEF">
        <w:rPr>
          <w:rFonts w:cs="Univers LT Std 55"/>
          <w:color w:val="000000"/>
        </w:rPr>
        <w:t xml:space="preserve">. </w:t>
      </w:r>
      <w:r w:rsidR="00857C7A">
        <w:rPr>
          <w:rFonts w:cs="Univers LT Std 55"/>
          <w:color w:val="000000"/>
        </w:rPr>
        <w:t>Em co</w:t>
      </w:r>
      <w:r w:rsidR="006F5C54">
        <w:rPr>
          <w:rFonts w:cs="Univers LT Std 55"/>
          <w:color w:val="000000"/>
        </w:rPr>
        <w:t>n</w:t>
      </w:r>
      <w:r w:rsidR="00857C7A">
        <w:rPr>
          <w:rFonts w:cs="Univers LT Std 55"/>
          <w:color w:val="000000"/>
        </w:rPr>
        <w:t>traste,</w:t>
      </w:r>
      <w:r w:rsidR="000173F3">
        <w:rPr>
          <w:rFonts w:cs="Univers LT Std 55"/>
          <w:color w:val="000000"/>
        </w:rPr>
        <w:t xml:space="preserve"> a Indústria extrativa </w:t>
      </w:r>
      <w:r w:rsidR="006F5C54">
        <w:rPr>
          <w:rFonts w:cs="Univers LT Std 55"/>
          <w:color w:val="000000"/>
        </w:rPr>
        <w:t>registrou</w:t>
      </w:r>
      <w:r w:rsidR="000173F3">
        <w:rPr>
          <w:rFonts w:cs="Univers LT Std 55"/>
          <w:color w:val="000000"/>
        </w:rPr>
        <w:t xml:space="preserve"> um aumento</w:t>
      </w:r>
      <w:r w:rsidR="00927DD3">
        <w:rPr>
          <w:rFonts w:cs="Univers LT Std 55"/>
          <w:color w:val="000000"/>
        </w:rPr>
        <w:t xml:space="preserve"> de </w:t>
      </w:r>
      <w:r w:rsidR="00A139AC">
        <w:rPr>
          <w:rFonts w:cs="Univers LT Std 55"/>
          <w:color w:val="000000"/>
        </w:rPr>
        <w:t>3,1 pontos percentuais</w:t>
      </w:r>
      <w:r w:rsidR="00AC362F">
        <w:rPr>
          <w:rFonts w:cs="Univers LT Std 55"/>
          <w:color w:val="000000"/>
        </w:rPr>
        <w:t xml:space="preserve"> no mesmo período</w:t>
      </w:r>
      <w:r w:rsidR="00A139AC">
        <w:rPr>
          <w:rFonts w:cs="Univers LT Std 55"/>
          <w:color w:val="000000"/>
        </w:rPr>
        <w:t xml:space="preserve">, passando de 33,2% para </w:t>
      </w:r>
      <w:r w:rsidR="00976697">
        <w:rPr>
          <w:rFonts w:cs="Univers LT Std 55"/>
          <w:color w:val="000000"/>
        </w:rPr>
        <w:t>36,3%.</w:t>
      </w:r>
    </w:p>
    <w:p w14:paraId="1D4208A0" w14:textId="769DBBB0" w:rsidR="007D3C33" w:rsidRPr="007D3C33" w:rsidRDefault="007D3C33" w:rsidP="007D3C33">
      <w:pPr>
        <w:spacing w:before="240" w:after="120" w:line="324" w:lineRule="auto"/>
        <w:jc w:val="both"/>
        <w:textAlignment w:val="center"/>
        <w:rPr>
          <w:rFonts w:cs="Univers LT Std 55"/>
          <w:b/>
          <w:bCs/>
          <w:color w:val="000000"/>
        </w:rPr>
      </w:pPr>
      <w:r w:rsidRPr="006F77DA">
        <w:rPr>
          <w:rFonts w:cs="Univers LT Std 55"/>
          <w:b/>
          <w:bCs/>
          <w:color w:val="000000"/>
        </w:rPr>
        <w:t>Gráfico 2</w:t>
      </w:r>
      <w:r w:rsidR="009F2B84" w:rsidRPr="006F77DA">
        <w:rPr>
          <w:rFonts w:cs="Univers LT Std 55"/>
          <w:b/>
          <w:bCs/>
          <w:color w:val="000000"/>
        </w:rPr>
        <w:t>3</w:t>
      </w:r>
      <w:r w:rsidRPr="007D3C33">
        <w:rPr>
          <w:rFonts w:cs="Univers LT Std 55"/>
          <w:b/>
          <w:bCs/>
          <w:color w:val="000000"/>
        </w:rPr>
        <w:t xml:space="preserve"> – Empresas inovadoras das Indústrias extrativas e de transformação que estabeleceram relações de cooperação para suas atividades inovativas – Brasil – 2021/2022/2023</w:t>
      </w:r>
      <w:r w:rsidR="00D931AF">
        <w:rPr>
          <w:rFonts w:cs="Univers LT Std 55"/>
          <w:b/>
          <w:bCs/>
          <w:color w:val="000000"/>
        </w:rPr>
        <w:t>/2024</w:t>
      </w:r>
      <w:r w:rsidRPr="007D3C33">
        <w:rPr>
          <w:rFonts w:cs="Univers LT Std 55"/>
          <w:b/>
          <w:bCs/>
          <w:color w:val="000000"/>
        </w:rPr>
        <w:t xml:space="preserve"> (%) </w:t>
      </w:r>
    </w:p>
    <w:p w14:paraId="0951A471" w14:textId="01D8C1C1" w:rsidR="007D3C33" w:rsidRPr="007D3C33" w:rsidRDefault="00096D18" w:rsidP="004002A7">
      <w:pPr>
        <w:spacing w:before="240" w:after="120" w:line="324" w:lineRule="auto"/>
        <w:jc w:val="center"/>
        <w:textAlignment w:val="center"/>
        <w:rPr>
          <w:rFonts w:cs="Univers LT Std 55"/>
          <w:b/>
          <w:bCs/>
          <w:color w:val="000000"/>
        </w:rPr>
      </w:pPr>
      <w:r>
        <w:rPr>
          <w:noProof/>
        </w:rPr>
        <w:drawing>
          <wp:inline distT="0" distB="0" distL="0" distR="0" wp14:anchorId="738DB565" wp14:editId="234B7939">
            <wp:extent cx="4897755" cy="3307742"/>
            <wp:effectExtent l="0" t="0" r="17145" b="6985"/>
            <wp:docPr id="1988408975" name="Gráfico 1">
              <a:extLst xmlns:a="http://schemas.openxmlformats.org/drawingml/2006/main">
                <a:ext uri="{FF2B5EF4-FFF2-40B4-BE49-F238E27FC236}">
                  <a16:creationId xmlns:a16="http://schemas.microsoft.com/office/drawing/2014/main" id="{F8EF4E8A-ED64-4265-9EEF-41E5BEBCF50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14:paraId="1C1E2D03" w14:textId="3E37D521" w:rsidR="007D3C33" w:rsidRPr="007D3C33" w:rsidRDefault="007D3C33" w:rsidP="007D3C33">
      <w:pPr>
        <w:spacing w:after="120" w:line="324" w:lineRule="auto"/>
        <w:jc w:val="both"/>
        <w:textAlignment w:val="center"/>
        <w:rPr>
          <w:rFonts w:cs="Univers LT Std 55"/>
          <w:noProof/>
          <w:color w:val="000000"/>
          <w:sz w:val="16"/>
          <w:szCs w:val="16"/>
        </w:rPr>
      </w:pPr>
      <w:r w:rsidRPr="007D3C33">
        <w:rPr>
          <w:rFonts w:cs="Univers LT Std 55"/>
          <w:noProof/>
          <w:color w:val="000000"/>
          <w:sz w:val="16"/>
          <w:szCs w:val="16"/>
        </w:rPr>
        <w:t>Fonte: IBGE, Diretoria de Pesquisas, Coordenação de Estatísticas Estruturais e Temáticas em Empresas, Pesquisa de Inovação Semestral 202</w:t>
      </w:r>
      <w:r w:rsidR="00D931AF">
        <w:rPr>
          <w:rFonts w:cs="Univers LT Std 55"/>
          <w:noProof/>
          <w:color w:val="000000"/>
          <w:sz w:val="16"/>
          <w:szCs w:val="16"/>
        </w:rPr>
        <w:t>4</w:t>
      </w:r>
      <w:r w:rsidRPr="007D3C33">
        <w:rPr>
          <w:rFonts w:cs="Univers LT Std 55"/>
          <w:noProof/>
          <w:color w:val="000000"/>
          <w:sz w:val="16"/>
          <w:szCs w:val="16"/>
        </w:rPr>
        <w:t>.</w:t>
      </w:r>
    </w:p>
    <w:p w14:paraId="7BEC0E83" w14:textId="77777777" w:rsidR="00991B98" w:rsidRDefault="00991B98" w:rsidP="007D3C33">
      <w:pPr>
        <w:spacing w:after="120" w:line="324" w:lineRule="auto"/>
        <w:ind w:firstLine="567"/>
        <w:jc w:val="both"/>
        <w:textAlignment w:val="center"/>
        <w:rPr>
          <w:rFonts w:cs="Univers LT Std 55"/>
          <w:color w:val="000000"/>
        </w:rPr>
      </w:pPr>
    </w:p>
    <w:p w14:paraId="4443BFF5" w14:textId="1B1023E8" w:rsidR="00981039" w:rsidRDefault="001375C1" w:rsidP="5993587F">
      <w:pPr>
        <w:spacing w:after="120" w:line="324" w:lineRule="auto"/>
        <w:ind w:firstLine="567"/>
        <w:jc w:val="both"/>
        <w:textAlignment w:val="center"/>
        <w:rPr>
          <w:rFonts w:cs="Univers LT Std 55"/>
          <w:color w:val="000000"/>
        </w:rPr>
      </w:pPr>
      <w:r w:rsidRPr="5993587F">
        <w:rPr>
          <w:rFonts w:cs="Univers LT Std 55"/>
          <w:color w:val="000000" w:themeColor="text1"/>
        </w:rPr>
        <w:t>Em 2024, o</w:t>
      </w:r>
      <w:r w:rsidR="007D3C33" w:rsidRPr="5993587F">
        <w:rPr>
          <w:rFonts w:cs="Univers LT Std 55"/>
          <w:color w:val="000000" w:themeColor="text1"/>
        </w:rPr>
        <w:t xml:space="preserve">s maiores percentuais de empresas inovadoras que estabeleceram algum tipo de relação de cooperação foram </w:t>
      </w:r>
      <w:r w:rsidRPr="5993587F">
        <w:rPr>
          <w:rFonts w:cs="Univers LT Std 55"/>
          <w:color w:val="000000" w:themeColor="text1"/>
        </w:rPr>
        <w:t>registrados nas</w:t>
      </w:r>
      <w:r w:rsidR="007D3C33" w:rsidRPr="5993587F">
        <w:rPr>
          <w:rFonts w:cs="Univers LT Std 55"/>
          <w:color w:val="000000" w:themeColor="text1"/>
        </w:rPr>
        <w:t xml:space="preserve"> atividades</w:t>
      </w:r>
      <w:r w:rsidRPr="5993587F">
        <w:rPr>
          <w:rFonts w:cs="Univers LT Std 55"/>
          <w:color w:val="000000" w:themeColor="text1"/>
        </w:rPr>
        <w:t xml:space="preserve"> de</w:t>
      </w:r>
      <w:r w:rsidR="00901077" w:rsidRPr="5993587F">
        <w:rPr>
          <w:rFonts w:cs="Univers LT Std 55"/>
          <w:color w:val="000000" w:themeColor="text1"/>
        </w:rPr>
        <w:t xml:space="preserve"> </w:t>
      </w:r>
      <w:r w:rsidR="00901077" w:rsidRPr="5993587F">
        <w:rPr>
          <w:rFonts w:cs="Univers LT Std 55"/>
          <w:i/>
          <w:iCs/>
          <w:color w:val="000000" w:themeColor="text1"/>
        </w:rPr>
        <w:t>Metalurgia</w:t>
      </w:r>
      <w:r w:rsidR="00901077" w:rsidRPr="5993587F">
        <w:rPr>
          <w:rFonts w:cs="Univers LT Std 55"/>
          <w:color w:val="000000" w:themeColor="text1"/>
        </w:rPr>
        <w:t xml:space="preserve"> (47,8%), </w:t>
      </w:r>
      <w:r w:rsidR="005F2999" w:rsidRPr="5993587F">
        <w:rPr>
          <w:rFonts w:cs="Univers LT Std 55"/>
          <w:i/>
          <w:iCs/>
          <w:color w:val="000000" w:themeColor="text1"/>
        </w:rPr>
        <w:t xml:space="preserve">Fabricação de produtos farmoquímicos e farmacêuticos </w:t>
      </w:r>
      <w:r w:rsidR="005F2999" w:rsidRPr="5993587F">
        <w:rPr>
          <w:rFonts w:cs="Univers LT Std 55"/>
          <w:color w:val="000000" w:themeColor="text1"/>
        </w:rPr>
        <w:t>(</w:t>
      </w:r>
      <w:r w:rsidR="007E579C" w:rsidRPr="5993587F">
        <w:rPr>
          <w:rFonts w:cs="Univers LT Std 55"/>
          <w:color w:val="000000" w:themeColor="text1"/>
        </w:rPr>
        <w:t>47,3</w:t>
      </w:r>
      <w:r w:rsidR="005F2999" w:rsidRPr="5993587F">
        <w:rPr>
          <w:rFonts w:cs="Univers LT Std 55"/>
          <w:color w:val="000000" w:themeColor="text1"/>
        </w:rPr>
        <w:t>%)</w:t>
      </w:r>
      <w:r w:rsidR="008146ED" w:rsidRPr="5993587F">
        <w:rPr>
          <w:rFonts w:cs="Univers LT Std 55"/>
          <w:color w:val="000000" w:themeColor="text1"/>
        </w:rPr>
        <w:t xml:space="preserve">, </w:t>
      </w:r>
      <w:r w:rsidR="008146ED" w:rsidRPr="5993587F">
        <w:rPr>
          <w:rFonts w:cs="Univers LT Std 55"/>
          <w:i/>
          <w:iCs/>
          <w:color w:val="000000" w:themeColor="text1"/>
        </w:rPr>
        <w:t xml:space="preserve">Fabricação de produtos de </w:t>
      </w:r>
      <w:r w:rsidR="001F0ED1" w:rsidRPr="5993587F">
        <w:rPr>
          <w:rFonts w:cs="Univers LT Std 55"/>
          <w:i/>
          <w:iCs/>
          <w:color w:val="000000" w:themeColor="text1"/>
        </w:rPr>
        <w:t>madeira</w:t>
      </w:r>
      <w:r w:rsidR="001F0ED1" w:rsidRPr="5993587F">
        <w:rPr>
          <w:rFonts w:cs="Univers LT Std 55"/>
          <w:color w:val="000000" w:themeColor="text1"/>
        </w:rPr>
        <w:t xml:space="preserve"> (</w:t>
      </w:r>
      <w:r w:rsidR="003B1A62" w:rsidRPr="5993587F">
        <w:rPr>
          <w:rFonts w:cs="Univers LT Std 55"/>
          <w:color w:val="000000" w:themeColor="text1"/>
        </w:rPr>
        <w:t>47,2%)</w:t>
      </w:r>
      <w:r w:rsidR="009C7A32" w:rsidRPr="5993587F">
        <w:rPr>
          <w:rFonts w:cs="Univers LT Std 55"/>
          <w:color w:val="000000" w:themeColor="text1"/>
        </w:rPr>
        <w:t xml:space="preserve">, </w:t>
      </w:r>
      <w:r w:rsidR="00C87867" w:rsidRPr="5993587F">
        <w:rPr>
          <w:rFonts w:cs="Univers LT Std 55"/>
          <w:i/>
          <w:iCs/>
          <w:color w:val="000000" w:themeColor="text1"/>
        </w:rPr>
        <w:t>Fabricação d</w:t>
      </w:r>
      <w:r w:rsidR="00270274" w:rsidRPr="5993587F">
        <w:rPr>
          <w:rFonts w:cs="Univers LT Std 55"/>
          <w:i/>
          <w:iCs/>
          <w:color w:val="000000" w:themeColor="text1"/>
        </w:rPr>
        <w:t>e</w:t>
      </w:r>
      <w:r w:rsidR="00C87867" w:rsidRPr="5993587F">
        <w:rPr>
          <w:rFonts w:cs="Univers LT Std 55"/>
          <w:i/>
          <w:iCs/>
          <w:color w:val="000000" w:themeColor="text1"/>
        </w:rPr>
        <w:t xml:space="preserve"> produtos do fumo</w:t>
      </w:r>
      <w:r w:rsidR="00C87867" w:rsidRPr="5993587F">
        <w:rPr>
          <w:rFonts w:cs="Univers LT Std 55"/>
          <w:color w:val="000000" w:themeColor="text1"/>
        </w:rPr>
        <w:t xml:space="preserve"> (</w:t>
      </w:r>
      <w:r w:rsidR="00270274" w:rsidRPr="5993587F">
        <w:rPr>
          <w:rFonts w:cs="Univers LT Std 55"/>
          <w:color w:val="000000" w:themeColor="text1"/>
        </w:rPr>
        <w:t>45,8%)</w:t>
      </w:r>
      <w:r w:rsidR="00890E2C" w:rsidRPr="5993587F">
        <w:rPr>
          <w:rFonts w:cs="Univers LT Std 55"/>
          <w:color w:val="000000" w:themeColor="text1"/>
        </w:rPr>
        <w:t>,</w:t>
      </w:r>
      <w:r w:rsidR="00C13BA6" w:rsidRPr="5993587F">
        <w:rPr>
          <w:rFonts w:cs="Univers LT Std 55"/>
          <w:color w:val="000000" w:themeColor="text1"/>
        </w:rPr>
        <w:t xml:space="preserve"> </w:t>
      </w:r>
      <w:r w:rsidR="61D8325A" w:rsidRPr="1F98EEC5">
        <w:rPr>
          <w:rFonts w:cs="Univers LT Std 55"/>
          <w:i/>
          <w:iCs/>
          <w:color w:val="000000" w:themeColor="text1"/>
        </w:rPr>
        <w:t>Fabricação de produtos químicos</w:t>
      </w:r>
      <w:r w:rsidR="00C13BA6" w:rsidRPr="5993587F">
        <w:rPr>
          <w:rFonts w:cs="Univers LT Std 55"/>
          <w:i/>
          <w:iCs/>
          <w:color w:val="000000" w:themeColor="text1"/>
        </w:rPr>
        <w:t xml:space="preserve"> </w:t>
      </w:r>
      <w:r w:rsidR="61D8325A" w:rsidRPr="0C5D36F8">
        <w:rPr>
          <w:rFonts w:cs="Univers LT Std 55"/>
          <w:i/>
          <w:iCs/>
          <w:color w:val="000000" w:themeColor="text1"/>
        </w:rPr>
        <w:t>(</w:t>
      </w:r>
      <w:r w:rsidR="61D8325A" w:rsidRPr="2DB75C56">
        <w:rPr>
          <w:rFonts w:cs="Univers LT Std 55"/>
          <w:i/>
          <w:iCs/>
          <w:color w:val="000000" w:themeColor="text1"/>
        </w:rPr>
        <w:t>44,3%)</w:t>
      </w:r>
      <w:r w:rsidR="00C13BA6" w:rsidRPr="2DB75C56">
        <w:rPr>
          <w:rFonts w:cs="Univers LT Std 55"/>
          <w:i/>
          <w:iCs/>
          <w:color w:val="000000" w:themeColor="text1"/>
        </w:rPr>
        <w:t xml:space="preserve"> </w:t>
      </w:r>
      <w:r w:rsidR="61D8325A" w:rsidRPr="2DB75C56">
        <w:rPr>
          <w:rFonts w:cs="Univers LT Std 55"/>
          <w:color w:val="000000" w:themeColor="text1"/>
        </w:rPr>
        <w:t>e</w:t>
      </w:r>
      <w:r w:rsidR="00C13BA6" w:rsidRPr="2DB75C56">
        <w:rPr>
          <w:rFonts w:cs="Univers LT Std 55"/>
          <w:i/>
          <w:iCs/>
          <w:color w:val="000000" w:themeColor="text1"/>
        </w:rPr>
        <w:t xml:space="preserve"> </w:t>
      </w:r>
      <w:r w:rsidR="00C13BA6" w:rsidRPr="66EC1567">
        <w:rPr>
          <w:rFonts w:cs="Univers LT Std 55"/>
          <w:i/>
        </w:rPr>
        <w:t>Fabricação de equipamentos de informática, produtos</w:t>
      </w:r>
      <w:r w:rsidR="00890E2C" w:rsidRPr="66EC1567">
        <w:rPr>
          <w:rFonts w:cs="Univers LT Std 55"/>
          <w:i/>
        </w:rPr>
        <w:t xml:space="preserve"> eletrônicos e ópticos</w:t>
      </w:r>
      <w:r w:rsidR="00890E2C" w:rsidRPr="66EC1567">
        <w:rPr>
          <w:rFonts w:cs="Univers LT Std 55"/>
        </w:rPr>
        <w:t xml:space="preserve"> (40,7%)</w:t>
      </w:r>
      <w:r w:rsidR="00890E2C" w:rsidRPr="66EC1567">
        <w:rPr>
          <w:rFonts w:cs="Univers LT Std 55"/>
          <w:color w:val="000000" w:themeColor="text1"/>
        </w:rPr>
        <w:t>.</w:t>
      </w:r>
      <w:r w:rsidR="00890E2C" w:rsidRPr="5993587F">
        <w:rPr>
          <w:rFonts w:cs="Univers LT Std 55"/>
          <w:color w:val="000000" w:themeColor="text1"/>
        </w:rPr>
        <w:t xml:space="preserve"> </w:t>
      </w:r>
      <w:r w:rsidR="009F1D5E" w:rsidRPr="5993587F">
        <w:rPr>
          <w:rFonts w:cs="Univers LT Std 55"/>
          <w:color w:val="000000" w:themeColor="text1"/>
        </w:rPr>
        <w:t xml:space="preserve">Por outro lado, </w:t>
      </w:r>
      <w:r w:rsidR="006B3CFA" w:rsidRPr="5993587F">
        <w:rPr>
          <w:rFonts w:cs="Univers LT Std 55"/>
          <w:color w:val="000000" w:themeColor="text1"/>
        </w:rPr>
        <w:t>a</w:t>
      </w:r>
      <w:r w:rsidR="007D3C33" w:rsidRPr="5993587F">
        <w:rPr>
          <w:rFonts w:cs="Univers LT Std 55"/>
          <w:color w:val="000000" w:themeColor="text1"/>
        </w:rPr>
        <w:t>s menor</w:t>
      </w:r>
      <w:r w:rsidR="00EE3042" w:rsidRPr="5993587F">
        <w:rPr>
          <w:rFonts w:cs="Univers LT Std 55"/>
          <w:color w:val="000000" w:themeColor="text1"/>
        </w:rPr>
        <w:t>es</w:t>
      </w:r>
      <w:r w:rsidR="007D3C33" w:rsidRPr="5993587F">
        <w:rPr>
          <w:rFonts w:cs="Univers LT Std 55"/>
          <w:color w:val="000000" w:themeColor="text1"/>
        </w:rPr>
        <w:t xml:space="preserve"> proporç</w:t>
      </w:r>
      <w:r w:rsidR="00693FF1" w:rsidRPr="5993587F">
        <w:rPr>
          <w:rFonts w:cs="Univers LT Std 55"/>
          <w:color w:val="000000" w:themeColor="text1"/>
        </w:rPr>
        <w:t>ões</w:t>
      </w:r>
      <w:r w:rsidR="007D3C33" w:rsidRPr="5993587F">
        <w:rPr>
          <w:rFonts w:cs="Univers LT Std 55"/>
          <w:color w:val="000000" w:themeColor="text1"/>
        </w:rPr>
        <w:t xml:space="preserve"> de empresas que cooperaram</w:t>
      </w:r>
      <w:r w:rsidR="0005160B" w:rsidRPr="5993587F">
        <w:rPr>
          <w:rFonts w:cs="Univers LT Std 55"/>
          <w:color w:val="000000" w:themeColor="text1"/>
        </w:rPr>
        <w:t xml:space="preserve"> foram observadas</w:t>
      </w:r>
      <w:r w:rsidR="00282B89" w:rsidRPr="5993587F">
        <w:rPr>
          <w:rFonts w:cs="Univers LT Std 55"/>
          <w:color w:val="000000" w:themeColor="text1"/>
        </w:rPr>
        <w:t xml:space="preserve"> em</w:t>
      </w:r>
      <w:r w:rsidR="007D3C33" w:rsidRPr="5993587F">
        <w:rPr>
          <w:rFonts w:cs="Univers LT Std 55"/>
          <w:color w:val="000000" w:themeColor="text1"/>
        </w:rPr>
        <w:t xml:space="preserve"> </w:t>
      </w:r>
      <w:r w:rsidR="004A49FC" w:rsidRPr="5993587F">
        <w:rPr>
          <w:rFonts w:cs="Univers LT Std 55"/>
          <w:i/>
          <w:iCs/>
          <w:color w:val="000000" w:themeColor="text1"/>
        </w:rPr>
        <w:t>Manutenção, reparação e instalação de máquinas e equipamentos</w:t>
      </w:r>
      <w:r w:rsidR="004A49FC" w:rsidRPr="5993587F">
        <w:rPr>
          <w:rFonts w:cs="Univers LT Std 55"/>
          <w:color w:val="000000" w:themeColor="text1"/>
        </w:rPr>
        <w:t xml:space="preserve"> (10,6%), </w:t>
      </w:r>
      <w:r w:rsidR="002179A0" w:rsidRPr="5993587F">
        <w:rPr>
          <w:rFonts w:cs="Univers LT Std 55"/>
          <w:i/>
          <w:iCs/>
          <w:color w:val="000000" w:themeColor="text1"/>
        </w:rPr>
        <w:t>Impressão e reprodução de gravações</w:t>
      </w:r>
      <w:r w:rsidR="002179A0" w:rsidRPr="5993587F">
        <w:rPr>
          <w:rFonts w:cs="Univers LT Std 55"/>
          <w:color w:val="000000" w:themeColor="text1"/>
        </w:rPr>
        <w:t xml:space="preserve"> (12,0%)</w:t>
      </w:r>
      <w:r w:rsidR="00E14AEC" w:rsidRPr="5993587F">
        <w:rPr>
          <w:rFonts w:cs="Univers LT Std 55"/>
          <w:color w:val="000000" w:themeColor="text1"/>
        </w:rPr>
        <w:t xml:space="preserve">, </w:t>
      </w:r>
      <w:r w:rsidR="00E72464" w:rsidRPr="5993587F">
        <w:rPr>
          <w:rFonts w:cs="Univers LT Std 55"/>
          <w:i/>
          <w:iCs/>
          <w:color w:val="000000" w:themeColor="text1"/>
        </w:rPr>
        <w:t>Confecção de artigos do vestuário e acessórios</w:t>
      </w:r>
      <w:r w:rsidR="00E72464" w:rsidRPr="5993587F">
        <w:rPr>
          <w:rFonts w:cs="Univers LT Std 55"/>
          <w:color w:val="000000" w:themeColor="text1"/>
        </w:rPr>
        <w:t xml:space="preserve"> (13,2%)</w:t>
      </w:r>
      <w:r w:rsidR="008C5FB4" w:rsidRPr="5993587F">
        <w:rPr>
          <w:rFonts w:cs="Univers LT Std 55"/>
          <w:color w:val="000000" w:themeColor="text1"/>
        </w:rPr>
        <w:t xml:space="preserve"> e </w:t>
      </w:r>
      <w:r w:rsidR="008C5FB4" w:rsidRPr="5993587F">
        <w:rPr>
          <w:rFonts w:cs="Univers LT Std 55"/>
          <w:i/>
          <w:iCs/>
          <w:color w:val="000000" w:themeColor="text1"/>
        </w:rPr>
        <w:t>Fabricação de móveis</w:t>
      </w:r>
      <w:r w:rsidR="008C5FB4" w:rsidRPr="5993587F">
        <w:rPr>
          <w:rFonts w:cs="Univers LT Std 55"/>
          <w:color w:val="000000" w:themeColor="text1"/>
        </w:rPr>
        <w:t xml:space="preserve"> (17,3%).</w:t>
      </w:r>
    </w:p>
    <w:p w14:paraId="6C15DA1D" w14:textId="4630D80F" w:rsidR="00375359" w:rsidRDefault="00ED5D15" w:rsidP="007D3C33">
      <w:pPr>
        <w:spacing w:after="120" w:line="324" w:lineRule="auto"/>
        <w:ind w:firstLine="567"/>
        <w:jc w:val="both"/>
        <w:textAlignment w:val="center"/>
        <w:rPr>
          <w:rFonts w:cs="Univers LT Std 55"/>
          <w:color w:val="000000"/>
        </w:rPr>
      </w:pPr>
      <w:r w:rsidRPr="3EAFDCC7">
        <w:rPr>
          <w:rFonts w:cs="Univers LT Std 55"/>
          <w:color w:val="000000" w:themeColor="text1"/>
        </w:rPr>
        <w:t xml:space="preserve">O </w:t>
      </w:r>
      <w:r w:rsidRPr="00D2680A">
        <w:rPr>
          <w:rFonts w:cs="Univers LT Std 55"/>
          <w:color w:val="000000" w:themeColor="text1"/>
        </w:rPr>
        <w:t>Gráfico 2</w:t>
      </w:r>
      <w:r w:rsidR="00DA5868" w:rsidRPr="00D2680A">
        <w:rPr>
          <w:rFonts w:cs="Univers LT Std 55"/>
          <w:color w:val="000000" w:themeColor="text1"/>
        </w:rPr>
        <w:t>4</w:t>
      </w:r>
      <w:r w:rsidRPr="3EAFDCC7">
        <w:rPr>
          <w:rFonts w:cs="Univers LT Std 55"/>
          <w:color w:val="000000" w:themeColor="text1"/>
        </w:rPr>
        <w:t xml:space="preserve"> mostra</w:t>
      </w:r>
      <w:r w:rsidR="00BA12C0" w:rsidRPr="3EAFDCC7">
        <w:rPr>
          <w:rFonts w:cs="Univers LT Std 55"/>
          <w:color w:val="000000" w:themeColor="text1"/>
        </w:rPr>
        <w:t xml:space="preserve"> que entre </w:t>
      </w:r>
      <w:r w:rsidR="00E91EA1" w:rsidRPr="3EAFDCC7">
        <w:rPr>
          <w:rFonts w:cs="Univers LT Std 55"/>
          <w:color w:val="000000" w:themeColor="text1"/>
        </w:rPr>
        <w:t xml:space="preserve">os anos </w:t>
      </w:r>
      <w:r w:rsidR="00BA12C0" w:rsidRPr="3EAFDCC7">
        <w:rPr>
          <w:rFonts w:cs="Univers LT Std 55"/>
          <w:color w:val="000000" w:themeColor="text1"/>
        </w:rPr>
        <w:t>2021 e 2024</w:t>
      </w:r>
      <w:r w:rsidR="00E91EA1" w:rsidRPr="3EAFDCC7">
        <w:rPr>
          <w:rFonts w:cs="Univers LT Std 55"/>
          <w:color w:val="000000" w:themeColor="text1"/>
        </w:rPr>
        <w:t xml:space="preserve">, os </w:t>
      </w:r>
      <w:r w:rsidR="00855CF2" w:rsidRPr="3EAFDCC7">
        <w:rPr>
          <w:rFonts w:cs="Univers LT Std 55"/>
          <w:i/>
          <w:color w:val="000000" w:themeColor="text1"/>
        </w:rPr>
        <w:t>F</w:t>
      </w:r>
      <w:r w:rsidR="00E91EA1" w:rsidRPr="3EAFDCC7">
        <w:rPr>
          <w:rFonts w:cs="Univers LT Std 55"/>
          <w:i/>
          <w:color w:val="000000" w:themeColor="text1"/>
        </w:rPr>
        <w:t xml:space="preserve">ornecedores </w:t>
      </w:r>
      <w:r w:rsidR="00E91EA1" w:rsidRPr="3EAFDCC7">
        <w:rPr>
          <w:rFonts w:cs="Univers LT Std 55"/>
          <w:color w:val="000000" w:themeColor="text1"/>
        </w:rPr>
        <w:t xml:space="preserve">permaneceram como principal parceiro das empresas inovadoras </w:t>
      </w:r>
      <w:r w:rsidR="00897229" w:rsidRPr="3EAFDCC7">
        <w:rPr>
          <w:rFonts w:cs="Univers LT Std 55"/>
          <w:color w:val="000000" w:themeColor="text1"/>
        </w:rPr>
        <w:t>das Indústrias extrativas e de transformação</w:t>
      </w:r>
      <w:r w:rsidR="005D56DC" w:rsidRPr="3EAFDCC7">
        <w:rPr>
          <w:rFonts w:cs="Univers LT Std 55"/>
          <w:color w:val="000000" w:themeColor="text1"/>
        </w:rPr>
        <w:t xml:space="preserve"> nas atividades</w:t>
      </w:r>
      <w:r w:rsidR="00A84879" w:rsidRPr="3EAFDCC7">
        <w:rPr>
          <w:rFonts w:cs="Univers LT Std 55"/>
          <w:color w:val="000000" w:themeColor="text1"/>
        </w:rPr>
        <w:t xml:space="preserve"> de cooperação para inovação</w:t>
      </w:r>
      <w:r w:rsidR="002D4ED2" w:rsidRPr="3EAFDCC7">
        <w:rPr>
          <w:rFonts w:cs="Univers LT Std 55"/>
          <w:color w:val="000000" w:themeColor="text1"/>
        </w:rPr>
        <w:t>, ainda que com redução em relação ao primeiro ciclo da pesquisa. Em 202</w:t>
      </w:r>
      <w:r w:rsidR="00673A4F" w:rsidRPr="3EAFDCC7">
        <w:rPr>
          <w:rFonts w:cs="Univers LT Std 55"/>
          <w:color w:val="000000" w:themeColor="text1"/>
        </w:rPr>
        <w:t xml:space="preserve">4, 27,1% das empresas cooperaram com </w:t>
      </w:r>
      <w:r w:rsidR="00570820" w:rsidRPr="3EAFDCC7">
        <w:rPr>
          <w:rFonts w:cs="Univers LT Std 55"/>
          <w:i/>
          <w:color w:val="000000" w:themeColor="text1"/>
        </w:rPr>
        <w:t>F</w:t>
      </w:r>
      <w:r w:rsidR="00673A4F" w:rsidRPr="3EAFDCC7">
        <w:rPr>
          <w:rFonts w:cs="Univers LT Std 55"/>
          <w:i/>
          <w:color w:val="000000" w:themeColor="text1"/>
        </w:rPr>
        <w:t>ornecedores</w:t>
      </w:r>
      <w:r w:rsidR="002C409C" w:rsidRPr="3EAFDCC7">
        <w:rPr>
          <w:rFonts w:cs="Univers LT Std 55"/>
          <w:color w:val="000000" w:themeColor="text1"/>
        </w:rPr>
        <w:t xml:space="preserve">, seguidos por </w:t>
      </w:r>
      <w:r w:rsidR="00570820" w:rsidRPr="3EAFDCC7">
        <w:rPr>
          <w:rFonts w:cs="Univers LT Std 55"/>
          <w:i/>
          <w:color w:val="000000" w:themeColor="text1"/>
        </w:rPr>
        <w:t>C</w:t>
      </w:r>
      <w:r w:rsidR="002C409C" w:rsidRPr="3EAFDCC7">
        <w:rPr>
          <w:rFonts w:cs="Univers LT Std 55"/>
          <w:i/>
          <w:color w:val="000000" w:themeColor="text1"/>
        </w:rPr>
        <w:t xml:space="preserve">lientes ou </w:t>
      </w:r>
      <w:r w:rsidR="002C409C" w:rsidRPr="00DF1AAF">
        <w:rPr>
          <w:rFonts w:cs="Univers LT Std 55"/>
          <w:i/>
          <w:color w:val="000000" w:themeColor="text1"/>
        </w:rPr>
        <w:t>consumidores</w:t>
      </w:r>
      <w:r w:rsidR="00B35BC0" w:rsidRPr="00DF1AAF">
        <w:rPr>
          <w:rFonts w:cs="Univers LT Std 55"/>
          <w:i/>
          <w:color w:val="000000" w:themeColor="text1"/>
        </w:rPr>
        <w:t xml:space="preserve"> </w:t>
      </w:r>
      <w:r w:rsidR="00B35BC0" w:rsidRPr="00DF1AAF">
        <w:rPr>
          <w:rFonts w:cs="Univers LT Std 55"/>
          <w:color w:val="000000" w:themeColor="text1"/>
        </w:rPr>
        <w:t>(</w:t>
      </w:r>
      <w:r w:rsidR="009166DC" w:rsidRPr="00DF1AAF">
        <w:rPr>
          <w:rFonts w:cs="Univers LT Std 55"/>
          <w:color w:val="000000" w:themeColor="text1"/>
        </w:rPr>
        <w:t>23,1%</w:t>
      </w:r>
      <w:r w:rsidR="00DF1AAF" w:rsidRPr="00DF1AAF">
        <w:rPr>
          <w:rFonts w:cs="Univers LT Std 55"/>
          <w:color w:val="000000" w:themeColor="text1"/>
        </w:rPr>
        <w:t>)</w:t>
      </w:r>
      <w:r w:rsidR="009166DC" w:rsidRPr="00DF1AAF">
        <w:rPr>
          <w:rFonts w:cs="Univers LT Std 55"/>
          <w:color w:val="000000" w:themeColor="text1"/>
        </w:rPr>
        <w:t xml:space="preserve"> </w:t>
      </w:r>
      <w:r w:rsidR="00FF3526" w:rsidRPr="00DF1AAF">
        <w:rPr>
          <w:rFonts w:cs="Univers LT Std 55"/>
          <w:color w:val="000000" w:themeColor="text1"/>
        </w:rPr>
        <w:t>e</w:t>
      </w:r>
      <w:r w:rsidR="00FF3526" w:rsidRPr="3EAFDCC7">
        <w:rPr>
          <w:rFonts w:cs="Univers LT Std 55"/>
          <w:color w:val="000000" w:themeColor="text1"/>
        </w:rPr>
        <w:t xml:space="preserve"> </w:t>
      </w:r>
      <w:r w:rsidR="00FF3526" w:rsidRPr="3EAFDCC7">
        <w:rPr>
          <w:rFonts w:cs="Univers LT Std 55"/>
          <w:i/>
          <w:color w:val="000000" w:themeColor="text1"/>
        </w:rPr>
        <w:t xml:space="preserve">Consultores </w:t>
      </w:r>
      <w:r w:rsidR="00D50EBE" w:rsidRPr="3EAFDCC7">
        <w:rPr>
          <w:rFonts w:cs="Univers LT Std 55"/>
          <w:i/>
          <w:color w:val="000000" w:themeColor="text1"/>
        </w:rPr>
        <w:t>ou empresas de consultoria</w:t>
      </w:r>
      <w:r w:rsidR="00D50EBE" w:rsidRPr="3EAFDCC7">
        <w:rPr>
          <w:rFonts w:cs="Univers LT Std 55"/>
          <w:color w:val="000000" w:themeColor="text1"/>
        </w:rPr>
        <w:t xml:space="preserve"> (</w:t>
      </w:r>
      <w:r w:rsidR="00FA7A33" w:rsidRPr="3EAFDCC7">
        <w:rPr>
          <w:rFonts w:cs="Univers LT Std 55"/>
          <w:color w:val="000000" w:themeColor="text1"/>
        </w:rPr>
        <w:t>21,5%).</w:t>
      </w:r>
      <w:r w:rsidR="00AC21AA" w:rsidRPr="3EAFDCC7">
        <w:rPr>
          <w:rFonts w:cs="Univers LT Std 55"/>
          <w:color w:val="000000" w:themeColor="text1"/>
        </w:rPr>
        <w:t xml:space="preserve"> As parcerias com </w:t>
      </w:r>
      <w:r w:rsidR="00AC21AA" w:rsidRPr="3EAFDCC7">
        <w:rPr>
          <w:rFonts w:cs="Univers LT Std 55"/>
          <w:i/>
          <w:color w:val="000000" w:themeColor="text1"/>
        </w:rPr>
        <w:t xml:space="preserve">Infraestrutura de Ciência, Tecnologia </w:t>
      </w:r>
      <w:r w:rsidR="00AC21AA" w:rsidRPr="3EAFDCC7">
        <w:rPr>
          <w:rFonts w:cs="Univers LT Std 55"/>
          <w:i/>
          <w:color w:val="000000" w:themeColor="text1"/>
        </w:rPr>
        <w:lastRenderedPageBreak/>
        <w:t>e Inovação</w:t>
      </w:r>
      <w:r w:rsidR="003B55BE" w:rsidRPr="3EAFDCC7">
        <w:rPr>
          <w:rFonts w:cs="Univers LT Std 55"/>
          <w:color w:val="000000" w:themeColor="text1"/>
        </w:rPr>
        <w:t xml:space="preserve">, e </w:t>
      </w:r>
      <w:proofErr w:type="gramStart"/>
      <w:r w:rsidR="003B55BE" w:rsidRPr="3EAFDCC7">
        <w:rPr>
          <w:rFonts w:cs="Univers LT Std 55"/>
          <w:color w:val="000000" w:themeColor="text1"/>
        </w:rPr>
        <w:t>com</w:t>
      </w:r>
      <w:r w:rsidR="00C73BE2" w:rsidRPr="3EAFDCC7">
        <w:rPr>
          <w:rFonts w:cs="Univers LT Std 55"/>
          <w:color w:val="000000" w:themeColor="text1"/>
        </w:rPr>
        <w:t xml:space="preserve"> </w:t>
      </w:r>
      <w:r w:rsidR="003B55BE" w:rsidRPr="3EAFDCC7">
        <w:rPr>
          <w:rFonts w:cs="Univers LT Std 55"/>
          <w:i/>
          <w:color w:val="000000" w:themeColor="text1"/>
        </w:rPr>
        <w:t>Outra</w:t>
      </w:r>
      <w:r w:rsidR="00EF55B4" w:rsidRPr="3EAFDCC7">
        <w:rPr>
          <w:rFonts w:cs="Univers LT Std 55"/>
          <w:i/>
          <w:color w:val="000000" w:themeColor="text1"/>
        </w:rPr>
        <w:t>s</w:t>
      </w:r>
      <w:proofErr w:type="gramEnd"/>
      <w:r w:rsidR="003B55BE" w:rsidRPr="3EAFDCC7">
        <w:rPr>
          <w:rFonts w:cs="Univers LT Std 55"/>
          <w:i/>
          <w:color w:val="000000" w:themeColor="text1"/>
        </w:rPr>
        <w:t xml:space="preserve"> empresa</w:t>
      </w:r>
      <w:r w:rsidR="00EF55B4" w:rsidRPr="3EAFDCC7">
        <w:rPr>
          <w:rFonts w:cs="Univers LT Std 55"/>
          <w:i/>
          <w:color w:val="000000" w:themeColor="text1"/>
        </w:rPr>
        <w:t>s</w:t>
      </w:r>
      <w:r w:rsidR="003B55BE" w:rsidRPr="3EAFDCC7">
        <w:rPr>
          <w:rFonts w:cs="Univers LT Std 55"/>
          <w:i/>
          <w:color w:val="000000" w:themeColor="text1"/>
        </w:rPr>
        <w:t xml:space="preserve"> do grupo</w:t>
      </w:r>
      <w:r w:rsidR="00AE6361" w:rsidRPr="3EAFDCC7">
        <w:rPr>
          <w:rFonts w:cs="Univers LT Std 55"/>
          <w:color w:val="000000" w:themeColor="text1"/>
        </w:rPr>
        <w:t xml:space="preserve"> apresentaram percentuais </w:t>
      </w:r>
      <w:r w:rsidR="0063208F" w:rsidRPr="3EAFDCC7">
        <w:rPr>
          <w:rFonts w:cs="Univers LT Std 55"/>
          <w:color w:val="000000" w:themeColor="text1"/>
        </w:rPr>
        <w:t>em nível intermediário de participação</w:t>
      </w:r>
      <w:r w:rsidR="00FB3DC7" w:rsidRPr="3EAFDCC7">
        <w:rPr>
          <w:rFonts w:cs="Univers LT Std 55"/>
          <w:color w:val="000000" w:themeColor="text1"/>
        </w:rPr>
        <w:t xml:space="preserve">, enquanto </w:t>
      </w:r>
      <w:proofErr w:type="spellStart"/>
      <w:r w:rsidR="00FB3DC7" w:rsidRPr="3EAFDCC7">
        <w:rPr>
          <w:rFonts w:cs="Univers LT Std 55"/>
          <w:i/>
          <w:color w:val="000000" w:themeColor="text1"/>
        </w:rPr>
        <w:t>Start-Ups</w:t>
      </w:r>
      <w:proofErr w:type="spellEnd"/>
      <w:r w:rsidR="00B30D40" w:rsidRPr="3EAFDCC7">
        <w:rPr>
          <w:rFonts w:cs="Univers LT Std 55"/>
          <w:color w:val="000000" w:themeColor="text1"/>
        </w:rPr>
        <w:t xml:space="preserve"> e </w:t>
      </w:r>
      <w:r w:rsidR="00B30D40" w:rsidRPr="3EAFDCC7">
        <w:rPr>
          <w:rFonts w:cs="Univers LT Std 55"/>
          <w:i/>
          <w:color w:val="000000" w:themeColor="text1"/>
        </w:rPr>
        <w:t>Concorrentes</w:t>
      </w:r>
      <w:r w:rsidR="00B30D40" w:rsidRPr="3EAFDCC7">
        <w:rPr>
          <w:rFonts w:cs="Univers LT Std 55"/>
          <w:color w:val="000000" w:themeColor="text1"/>
        </w:rPr>
        <w:t xml:space="preserve"> seguiram como os parceiros menos frequentes.</w:t>
      </w:r>
      <w:r w:rsidR="00443407" w:rsidRPr="3EAFDCC7">
        <w:rPr>
          <w:rFonts w:cs="Univers LT Std 55"/>
          <w:color w:val="000000" w:themeColor="text1"/>
        </w:rPr>
        <w:t xml:space="preserve"> </w:t>
      </w:r>
      <w:r w:rsidR="0041357F" w:rsidRPr="3EAFDCC7">
        <w:rPr>
          <w:rFonts w:cs="Univers LT Std 55"/>
          <w:color w:val="000000" w:themeColor="text1"/>
        </w:rPr>
        <w:t xml:space="preserve">Em linhas gerais, </w:t>
      </w:r>
      <w:r w:rsidR="0090100D" w:rsidRPr="3EAFDCC7">
        <w:rPr>
          <w:rFonts w:cs="Univers LT Std 55"/>
          <w:color w:val="000000" w:themeColor="text1"/>
        </w:rPr>
        <w:t xml:space="preserve">observou-se uma retração das parcerias </w:t>
      </w:r>
      <w:r w:rsidR="00F65C02" w:rsidRPr="3EAFDCC7">
        <w:rPr>
          <w:rFonts w:cs="Univers LT Std 55"/>
          <w:color w:val="000000" w:themeColor="text1"/>
        </w:rPr>
        <w:t>em relação aos patamares de 2021</w:t>
      </w:r>
      <w:r w:rsidR="00A9318D" w:rsidRPr="3EAFDCC7">
        <w:rPr>
          <w:rFonts w:cs="Univers LT Std 55"/>
          <w:color w:val="000000" w:themeColor="text1"/>
        </w:rPr>
        <w:t xml:space="preserve">, </w:t>
      </w:r>
      <w:r w:rsidR="00A15135" w:rsidRPr="3EAFDCC7">
        <w:rPr>
          <w:rFonts w:cs="Univers LT Std 55"/>
          <w:color w:val="000000" w:themeColor="text1"/>
        </w:rPr>
        <w:t>porém</w:t>
      </w:r>
      <w:r w:rsidR="00A9318D" w:rsidRPr="3EAFDCC7">
        <w:rPr>
          <w:rFonts w:cs="Univers LT Std 55"/>
          <w:color w:val="000000" w:themeColor="text1"/>
        </w:rPr>
        <w:t xml:space="preserve"> com a manutenção </w:t>
      </w:r>
      <w:r w:rsidR="00C93175" w:rsidRPr="3EAFDCC7">
        <w:rPr>
          <w:rFonts w:cs="Univers LT Std 55"/>
          <w:color w:val="000000" w:themeColor="text1"/>
        </w:rPr>
        <w:t>da hierarquia dos principais parceiros</w:t>
      </w:r>
      <w:r w:rsidR="00185F7E" w:rsidRPr="3EAFDCC7">
        <w:rPr>
          <w:rFonts w:cs="Univers LT Std 55"/>
          <w:color w:val="000000" w:themeColor="text1"/>
        </w:rPr>
        <w:t xml:space="preserve">, reafirmando a centralidade dos </w:t>
      </w:r>
      <w:r w:rsidR="00185F7E" w:rsidRPr="3EAFDCC7">
        <w:rPr>
          <w:rFonts w:cs="Univers LT Std 55"/>
          <w:i/>
          <w:color w:val="000000" w:themeColor="text1"/>
        </w:rPr>
        <w:t>Fornecedores</w:t>
      </w:r>
      <w:r w:rsidR="00185F7E" w:rsidRPr="3EAFDCC7">
        <w:rPr>
          <w:rFonts w:cs="Univers LT Std 55"/>
          <w:color w:val="000000" w:themeColor="text1"/>
        </w:rPr>
        <w:t xml:space="preserve"> nas estratégias cooperativas para inovação.</w:t>
      </w:r>
    </w:p>
    <w:p w14:paraId="36FA35E5" w14:textId="14FDEA65" w:rsidR="00E72464" w:rsidRPr="00B35BC0" w:rsidRDefault="00B30D40" w:rsidP="007D3C33">
      <w:pPr>
        <w:spacing w:after="120" w:line="324" w:lineRule="auto"/>
        <w:ind w:firstLine="567"/>
        <w:jc w:val="both"/>
        <w:textAlignment w:val="center"/>
        <w:rPr>
          <w:rFonts w:cs="Univers LT Std 55"/>
          <w:color w:val="000000"/>
        </w:rPr>
      </w:pPr>
      <w:r>
        <w:rPr>
          <w:rFonts w:cs="Univers LT Std 55"/>
          <w:color w:val="000000"/>
        </w:rPr>
        <w:t xml:space="preserve"> </w:t>
      </w:r>
    </w:p>
    <w:p w14:paraId="4FEBB7D0" w14:textId="562BE3AF" w:rsidR="007D3C33" w:rsidRDefault="007D3C33" w:rsidP="006E52B1">
      <w:pPr>
        <w:spacing w:after="120" w:line="324" w:lineRule="auto"/>
        <w:jc w:val="both"/>
        <w:textAlignment w:val="center"/>
        <w:rPr>
          <w:rFonts w:cs="Univers LT Std 55"/>
          <w:b/>
          <w:bCs/>
          <w:color w:val="000000"/>
        </w:rPr>
      </w:pPr>
      <w:r w:rsidRPr="00D2680A">
        <w:rPr>
          <w:rFonts w:cs="Univers LT Std 55"/>
          <w:b/>
          <w:bCs/>
          <w:color w:val="000000"/>
        </w:rPr>
        <w:t>Gráfico 2</w:t>
      </w:r>
      <w:r w:rsidR="00DA5868" w:rsidRPr="00D2680A">
        <w:rPr>
          <w:rFonts w:cs="Univers LT Std 55"/>
          <w:b/>
          <w:bCs/>
          <w:color w:val="000000"/>
        </w:rPr>
        <w:t>4</w:t>
      </w:r>
      <w:r w:rsidRPr="007D3C33">
        <w:rPr>
          <w:rFonts w:cs="Univers LT Std 55"/>
          <w:b/>
          <w:bCs/>
          <w:color w:val="000000"/>
        </w:rPr>
        <w:t xml:space="preserve"> – Percentual de empresas inovadoras das Indústrias extrativas e de transformação que estabeleceram relações de cooperação para suas atividades inovativas, por parceiro – Brasil – 2021/2022/2023</w:t>
      </w:r>
      <w:r w:rsidR="007E6EE5">
        <w:rPr>
          <w:rFonts w:cs="Univers LT Std 55"/>
          <w:b/>
          <w:bCs/>
          <w:color w:val="000000"/>
        </w:rPr>
        <w:t>/2024</w:t>
      </w:r>
      <w:r w:rsidRPr="007D3C33">
        <w:rPr>
          <w:rFonts w:cs="Univers LT Std 55"/>
          <w:b/>
          <w:bCs/>
          <w:color w:val="000000"/>
        </w:rPr>
        <w:t xml:space="preserve"> (%)</w:t>
      </w:r>
    </w:p>
    <w:p w14:paraId="3240C9C4" w14:textId="5B2C3E1E" w:rsidR="00DA5868" w:rsidRPr="007D3C33" w:rsidRDefault="00DA5868" w:rsidP="006E52B1">
      <w:pPr>
        <w:spacing w:after="120" w:line="324" w:lineRule="auto"/>
        <w:jc w:val="both"/>
        <w:textAlignment w:val="center"/>
        <w:rPr>
          <w:rFonts w:cs="Univers LT Std 55"/>
          <w:b/>
          <w:bCs/>
          <w:color w:val="000000"/>
        </w:rPr>
      </w:pPr>
      <w:r w:rsidRPr="00DA5868">
        <w:rPr>
          <w:rFonts w:cs="Univers LT Std 55"/>
          <w:b/>
          <w:bCs/>
          <w:noProof/>
          <w:color w:val="000000"/>
        </w:rPr>
        <w:drawing>
          <wp:inline distT="0" distB="0" distL="0" distR="0" wp14:anchorId="4B57F2D1" wp14:editId="0AFD0641">
            <wp:extent cx="5039360" cy="3726611"/>
            <wp:effectExtent l="0" t="0" r="8890" b="7620"/>
            <wp:docPr id="1117919578" name="Gráfico 1">
              <a:extLst xmlns:a="http://schemas.openxmlformats.org/drawingml/2006/main">
                <a:ext uri="{FF2B5EF4-FFF2-40B4-BE49-F238E27FC236}">
                  <a16:creationId xmlns:a16="http://schemas.microsoft.com/office/drawing/2014/main" id="{A67F11E2-3A28-211E-BD31-419C5C77E0F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p w14:paraId="52E60277" w14:textId="53EC7967" w:rsidR="007D3C33" w:rsidRPr="007D3C33" w:rsidRDefault="007D3C33" w:rsidP="007D3C33">
      <w:pPr>
        <w:spacing w:after="120" w:line="324" w:lineRule="auto"/>
        <w:jc w:val="both"/>
        <w:textAlignment w:val="center"/>
        <w:rPr>
          <w:rFonts w:cs="Univers LT Std 55"/>
          <w:noProof/>
          <w:color w:val="000000"/>
          <w:sz w:val="16"/>
          <w:szCs w:val="16"/>
        </w:rPr>
      </w:pPr>
      <w:r w:rsidRPr="007D3C33">
        <w:rPr>
          <w:rFonts w:cs="Univers LT Std 55"/>
          <w:noProof/>
          <w:color w:val="000000"/>
          <w:sz w:val="16"/>
          <w:szCs w:val="16"/>
        </w:rPr>
        <w:t>Fonte: IBGE, Diretoria de Pesquisas, Coordenação de Estatísticas Estruturais e Temáticas em Empresas, Pesquisa de Inovação Semestral 202</w:t>
      </w:r>
      <w:r w:rsidR="007E6EE5">
        <w:rPr>
          <w:rFonts w:cs="Univers LT Std 55"/>
          <w:noProof/>
          <w:color w:val="000000"/>
          <w:sz w:val="16"/>
          <w:szCs w:val="16"/>
        </w:rPr>
        <w:t>4</w:t>
      </w:r>
      <w:r w:rsidRPr="007D3C33">
        <w:rPr>
          <w:rFonts w:cs="Univers LT Std 55"/>
          <w:noProof/>
          <w:color w:val="000000"/>
          <w:sz w:val="16"/>
          <w:szCs w:val="16"/>
        </w:rPr>
        <w:t>.</w:t>
      </w:r>
    </w:p>
    <w:p w14:paraId="5CF9786E" w14:textId="77777777" w:rsidR="007D3C33" w:rsidRPr="007D3C33" w:rsidRDefault="007D3C33" w:rsidP="007D3C33">
      <w:pPr>
        <w:spacing w:after="120" w:line="324" w:lineRule="auto"/>
        <w:ind w:firstLine="567"/>
        <w:jc w:val="both"/>
        <w:textAlignment w:val="center"/>
        <w:rPr>
          <w:rFonts w:cs="Univers LT Std 55"/>
          <w:color w:val="000000"/>
        </w:rPr>
      </w:pPr>
    </w:p>
    <w:p w14:paraId="16D8275E" w14:textId="1E73FC72" w:rsidR="00BE71DD" w:rsidRDefault="00B03CE4" w:rsidP="007D3C33">
      <w:pPr>
        <w:spacing w:after="120" w:line="324" w:lineRule="auto"/>
        <w:ind w:firstLine="567"/>
        <w:jc w:val="both"/>
        <w:textAlignment w:val="center"/>
        <w:rPr>
          <w:rFonts w:cs="Univers LT Std 55"/>
          <w:color w:val="000000" w:themeColor="text1"/>
        </w:rPr>
      </w:pPr>
      <w:r w:rsidRPr="0065174C">
        <w:rPr>
          <w:rFonts w:cs="Univers LT Std 55"/>
          <w:color w:val="000000" w:themeColor="text1"/>
        </w:rPr>
        <w:t>Na perspectiva setorial</w:t>
      </w:r>
      <w:r w:rsidR="00E36F19">
        <w:rPr>
          <w:rFonts w:cs="Univers LT Std 55"/>
          <w:color w:val="000000" w:themeColor="text1"/>
        </w:rPr>
        <w:t xml:space="preserve">, </w:t>
      </w:r>
      <w:r w:rsidR="009A6F5A">
        <w:rPr>
          <w:rFonts w:cs="Univers LT Std 55"/>
          <w:color w:val="000000" w:themeColor="text1"/>
        </w:rPr>
        <w:t>o</w:t>
      </w:r>
      <w:r w:rsidR="00135458">
        <w:rPr>
          <w:rFonts w:cs="Univers LT Std 55"/>
          <w:color w:val="000000" w:themeColor="text1"/>
        </w:rPr>
        <w:t xml:space="preserve">s </w:t>
      </w:r>
      <w:r w:rsidR="00135458" w:rsidRPr="00666526">
        <w:rPr>
          <w:rFonts w:cs="Univers LT Std 55"/>
          <w:i/>
          <w:iCs/>
          <w:color w:val="000000" w:themeColor="text1"/>
        </w:rPr>
        <w:t>Fornecedores</w:t>
      </w:r>
      <w:r w:rsidR="00135458">
        <w:rPr>
          <w:rFonts w:cs="Univers LT Std 55"/>
          <w:color w:val="000000" w:themeColor="text1"/>
        </w:rPr>
        <w:t xml:space="preserve">, principal parceiro </w:t>
      </w:r>
      <w:r w:rsidR="00C04991">
        <w:rPr>
          <w:rFonts w:cs="Univers LT Std 55"/>
          <w:color w:val="000000" w:themeColor="text1"/>
        </w:rPr>
        <w:t>das empresas inovadoras</w:t>
      </w:r>
      <w:r w:rsidR="00BA7E7A">
        <w:rPr>
          <w:rFonts w:cs="Univers LT Std 55"/>
          <w:color w:val="000000" w:themeColor="text1"/>
        </w:rPr>
        <w:t xml:space="preserve">, </w:t>
      </w:r>
      <w:r w:rsidR="00FC1CAE">
        <w:rPr>
          <w:rFonts w:cs="Univers LT Std 55"/>
          <w:color w:val="000000" w:themeColor="text1"/>
        </w:rPr>
        <w:t xml:space="preserve">apresentaram </w:t>
      </w:r>
      <w:r w:rsidR="00141F8B">
        <w:rPr>
          <w:rFonts w:cs="Univers LT Std 55"/>
          <w:color w:val="000000" w:themeColor="text1"/>
        </w:rPr>
        <w:t xml:space="preserve">uma </w:t>
      </w:r>
      <w:r w:rsidR="00FC1CAE">
        <w:rPr>
          <w:rFonts w:cs="Univers LT Std 55"/>
          <w:color w:val="000000" w:themeColor="text1"/>
        </w:rPr>
        <w:t>maior incidência n</w:t>
      </w:r>
      <w:r w:rsidR="00E25E33">
        <w:rPr>
          <w:rFonts w:cs="Univers LT Std 55"/>
          <w:color w:val="000000" w:themeColor="text1"/>
        </w:rPr>
        <w:t>a</w:t>
      </w:r>
      <w:r w:rsidR="00FC1CAE">
        <w:rPr>
          <w:rFonts w:cs="Univers LT Std 55"/>
          <w:color w:val="000000" w:themeColor="text1"/>
        </w:rPr>
        <w:t>s</w:t>
      </w:r>
      <w:r w:rsidR="00E25E33">
        <w:rPr>
          <w:rFonts w:cs="Univers LT Std 55"/>
          <w:color w:val="000000" w:themeColor="text1"/>
        </w:rPr>
        <w:t xml:space="preserve"> atividade</w:t>
      </w:r>
      <w:r w:rsidR="00FC1CAE">
        <w:rPr>
          <w:rFonts w:cs="Univers LT Std 55"/>
          <w:color w:val="000000" w:themeColor="text1"/>
        </w:rPr>
        <w:t>s</w:t>
      </w:r>
      <w:r w:rsidR="00E25E33">
        <w:rPr>
          <w:rFonts w:cs="Univers LT Std 55"/>
          <w:color w:val="000000" w:themeColor="text1"/>
        </w:rPr>
        <w:t xml:space="preserve"> de </w:t>
      </w:r>
      <w:r w:rsidR="00317FE7" w:rsidRPr="00533B02">
        <w:rPr>
          <w:rFonts w:cs="Univers LT Std 55"/>
          <w:i/>
          <w:iCs/>
          <w:color w:val="000000" w:themeColor="text1"/>
        </w:rPr>
        <w:t xml:space="preserve">Fabricação de produtos </w:t>
      </w:r>
      <w:r w:rsidR="00402448" w:rsidRPr="001979E1">
        <w:rPr>
          <w:rFonts w:cs="Univers LT Std 55"/>
          <w:i/>
          <w:iCs/>
          <w:color w:val="000000" w:themeColor="text1"/>
        </w:rPr>
        <w:t>do fumo</w:t>
      </w:r>
      <w:r w:rsidR="00633FB6">
        <w:rPr>
          <w:rFonts w:cs="Univers LT Std 55"/>
          <w:color w:val="000000" w:themeColor="text1"/>
        </w:rPr>
        <w:t xml:space="preserve"> (45,8%)</w:t>
      </w:r>
      <w:r w:rsidR="00891C1C">
        <w:rPr>
          <w:rFonts w:cs="Univers LT Std 55"/>
          <w:color w:val="000000" w:themeColor="text1"/>
        </w:rPr>
        <w:t xml:space="preserve">, </w:t>
      </w:r>
      <w:r w:rsidR="000F16D3" w:rsidRPr="00533B02">
        <w:rPr>
          <w:rFonts w:cs="Univers LT Std 55"/>
          <w:i/>
          <w:iCs/>
          <w:color w:val="000000" w:themeColor="text1"/>
        </w:rPr>
        <w:t>Fabricação de produtos químicos</w:t>
      </w:r>
      <w:r w:rsidR="00633FB6">
        <w:rPr>
          <w:rFonts w:cs="Univers LT Std 55"/>
          <w:color w:val="000000" w:themeColor="text1"/>
        </w:rPr>
        <w:t xml:space="preserve"> (39,7%)</w:t>
      </w:r>
      <w:r w:rsidR="008902F1">
        <w:rPr>
          <w:rFonts w:cs="Univers LT Std 55"/>
          <w:color w:val="000000" w:themeColor="text1"/>
        </w:rPr>
        <w:t xml:space="preserve"> e </w:t>
      </w:r>
      <w:r w:rsidR="006F59EE" w:rsidRPr="214E33B6">
        <w:rPr>
          <w:rFonts w:cs="Univers LT Std 55"/>
          <w:i/>
          <w:iCs/>
          <w:color w:val="000000" w:themeColor="text1"/>
        </w:rPr>
        <w:t>Fabricação de produtos farmoquímicos e farmacêuticos</w:t>
      </w:r>
      <w:r w:rsidR="00633FB6">
        <w:rPr>
          <w:rFonts w:cs="Univers LT Std 55"/>
          <w:i/>
          <w:iCs/>
          <w:color w:val="000000" w:themeColor="text1"/>
        </w:rPr>
        <w:t xml:space="preserve"> </w:t>
      </w:r>
      <w:r w:rsidR="00B601A1" w:rsidRPr="00A5366F">
        <w:rPr>
          <w:rFonts w:cs="Univers LT Std 55"/>
          <w:color w:val="000000" w:themeColor="text1"/>
        </w:rPr>
        <w:t>(</w:t>
      </w:r>
      <w:r w:rsidR="00633FB6">
        <w:rPr>
          <w:rFonts w:cs="Univers LT Std 55"/>
          <w:color w:val="000000" w:themeColor="text1"/>
        </w:rPr>
        <w:t>39,4%</w:t>
      </w:r>
      <w:r w:rsidR="00B601A1">
        <w:rPr>
          <w:rFonts w:cs="Univers LT Std 55"/>
          <w:color w:val="000000" w:themeColor="text1"/>
        </w:rPr>
        <w:t>)</w:t>
      </w:r>
      <w:r w:rsidR="00841447">
        <w:rPr>
          <w:rFonts w:cs="Univers LT Std 55"/>
          <w:i/>
          <w:iCs/>
          <w:color w:val="000000" w:themeColor="text1"/>
        </w:rPr>
        <w:t xml:space="preserve">, </w:t>
      </w:r>
      <w:r w:rsidR="00841447">
        <w:rPr>
          <w:rFonts w:cs="Univers LT Std 55"/>
          <w:color w:val="000000" w:themeColor="text1"/>
        </w:rPr>
        <w:t xml:space="preserve">setores que </w:t>
      </w:r>
      <w:r w:rsidR="00633FB6">
        <w:rPr>
          <w:rFonts w:cs="Univers LT Std 55"/>
          <w:color w:val="000000" w:themeColor="text1"/>
        </w:rPr>
        <w:t xml:space="preserve">mais </w:t>
      </w:r>
      <w:r w:rsidR="004815A3">
        <w:rPr>
          <w:rFonts w:cs="Univers LT Std 55"/>
          <w:color w:val="000000" w:themeColor="text1"/>
        </w:rPr>
        <w:t xml:space="preserve">concentraram </w:t>
      </w:r>
      <w:r w:rsidR="00335C99">
        <w:rPr>
          <w:rFonts w:cs="Univers LT Std 55"/>
          <w:color w:val="000000" w:themeColor="text1"/>
        </w:rPr>
        <w:t xml:space="preserve">as maiores proporções de </w:t>
      </w:r>
      <w:r w:rsidR="007F70F5">
        <w:rPr>
          <w:rFonts w:cs="Univers LT Std 55"/>
          <w:color w:val="000000" w:themeColor="text1"/>
        </w:rPr>
        <w:t xml:space="preserve">empresas </w:t>
      </w:r>
      <w:r w:rsidR="008B2CDF">
        <w:rPr>
          <w:rFonts w:cs="Univers LT Std 55"/>
          <w:color w:val="000000" w:themeColor="text1"/>
        </w:rPr>
        <w:t xml:space="preserve">com </w:t>
      </w:r>
      <w:r w:rsidR="00633FB6">
        <w:rPr>
          <w:rFonts w:cs="Univers LT Std 55"/>
          <w:color w:val="000000" w:themeColor="text1"/>
        </w:rPr>
        <w:t>parcerias ativas.</w:t>
      </w:r>
      <w:r w:rsidR="00D2726A">
        <w:rPr>
          <w:rFonts w:cs="Univers LT Std 55"/>
          <w:color w:val="000000" w:themeColor="text1"/>
        </w:rPr>
        <w:t xml:space="preserve"> </w:t>
      </w:r>
      <w:r w:rsidR="00D2726A" w:rsidRPr="007D3C33">
        <w:rPr>
          <w:rFonts w:cs="Univers LT Std 55"/>
          <w:color w:val="000000"/>
        </w:rPr>
        <w:t xml:space="preserve">As parcerias com </w:t>
      </w:r>
      <w:r w:rsidR="00533B02" w:rsidRPr="00533B02">
        <w:rPr>
          <w:rFonts w:cs="Univers LT Std 55"/>
          <w:i/>
          <w:iCs/>
          <w:color w:val="000000"/>
        </w:rPr>
        <w:t>C</w:t>
      </w:r>
      <w:r w:rsidR="00D2726A" w:rsidRPr="00533B02">
        <w:rPr>
          <w:rFonts w:cs="Univers LT Std 55"/>
          <w:i/>
          <w:iCs/>
          <w:color w:val="000000"/>
        </w:rPr>
        <w:t>onsultores ou empresas de consultoria</w:t>
      </w:r>
      <w:r w:rsidR="00D2726A" w:rsidRPr="007D3C33">
        <w:rPr>
          <w:rFonts w:cs="Univers LT Std 55"/>
          <w:color w:val="000000"/>
        </w:rPr>
        <w:t xml:space="preserve"> foram mais frequentes </w:t>
      </w:r>
      <w:r w:rsidR="005630B5">
        <w:rPr>
          <w:rFonts w:cs="Univers LT Std 55"/>
          <w:color w:val="000000"/>
        </w:rPr>
        <w:t xml:space="preserve">entre </w:t>
      </w:r>
      <w:r w:rsidR="00D2726A" w:rsidRPr="007D3C33">
        <w:rPr>
          <w:rFonts w:cs="Univers LT Std 55"/>
          <w:color w:val="000000"/>
        </w:rPr>
        <w:t>as empresas de</w:t>
      </w:r>
      <w:r w:rsidR="007D2C2B">
        <w:rPr>
          <w:rFonts w:cs="Univers LT Std 55"/>
          <w:color w:val="000000"/>
        </w:rPr>
        <w:t xml:space="preserve"> </w:t>
      </w:r>
      <w:r w:rsidR="007D2C2B" w:rsidRPr="214E33B6">
        <w:rPr>
          <w:rFonts w:cs="Univers LT Std 55"/>
          <w:i/>
          <w:iCs/>
          <w:color w:val="000000" w:themeColor="text1"/>
        </w:rPr>
        <w:t>Fabricação de produtos farmoquímicos e farmacêuticos</w:t>
      </w:r>
      <w:r w:rsidR="007D2C2B">
        <w:rPr>
          <w:rFonts w:cs="Univers LT Std 55"/>
          <w:i/>
          <w:iCs/>
          <w:color w:val="000000" w:themeColor="text1"/>
        </w:rPr>
        <w:t xml:space="preserve"> </w:t>
      </w:r>
      <w:r w:rsidR="007D2C2B" w:rsidRPr="007D2830">
        <w:rPr>
          <w:rFonts w:cs="Univers LT Std 55"/>
          <w:color w:val="000000" w:themeColor="text1"/>
        </w:rPr>
        <w:t>(41,8%)</w:t>
      </w:r>
      <w:r w:rsidR="0066776C">
        <w:rPr>
          <w:rFonts w:cs="Univers LT Std 55"/>
          <w:i/>
          <w:iCs/>
          <w:color w:val="000000" w:themeColor="text1"/>
        </w:rPr>
        <w:t>,</w:t>
      </w:r>
      <w:r w:rsidR="001564AD">
        <w:rPr>
          <w:rFonts w:cs="Univers LT Std 55"/>
          <w:i/>
          <w:iCs/>
          <w:color w:val="000000" w:themeColor="text1"/>
        </w:rPr>
        <w:t xml:space="preserve"> Metalurgia </w:t>
      </w:r>
      <w:r w:rsidR="001564AD" w:rsidRPr="007D2830">
        <w:rPr>
          <w:rFonts w:cs="Univers LT Std 55"/>
          <w:color w:val="000000" w:themeColor="text1"/>
        </w:rPr>
        <w:t>(</w:t>
      </w:r>
      <w:r w:rsidR="007D2830" w:rsidRPr="007D2830">
        <w:rPr>
          <w:rFonts w:cs="Univers LT Std 55"/>
          <w:color w:val="000000" w:themeColor="text1"/>
        </w:rPr>
        <w:t>38,8</w:t>
      </w:r>
      <w:r w:rsidR="007D2830">
        <w:rPr>
          <w:rFonts w:cs="Univers LT Std 55"/>
          <w:color w:val="000000" w:themeColor="text1"/>
        </w:rPr>
        <w:t>%</w:t>
      </w:r>
      <w:r w:rsidR="007D2830" w:rsidRPr="007D2830">
        <w:rPr>
          <w:rFonts w:cs="Univers LT Std 55"/>
          <w:color w:val="000000" w:themeColor="text1"/>
        </w:rPr>
        <w:t>)</w:t>
      </w:r>
      <w:r w:rsidR="0066776C">
        <w:rPr>
          <w:rFonts w:cs="Univers LT Std 55"/>
          <w:color w:val="000000" w:themeColor="text1"/>
        </w:rPr>
        <w:t xml:space="preserve"> e </w:t>
      </w:r>
      <w:r w:rsidR="002215C3" w:rsidRPr="009E6684">
        <w:rPr>
          <w:rFonts w:cs="Univers LT Std 55"/>
          <w:i/>
          <w:iCs/>
          <w:color w:val="000000" w:themeColor="text1"/>
        </w:rPr>
        <w:t>Fabricação de equipamentos de informática, produtos</w:t>
      </w:r>
      <w:r w:rsidR="008937D2" w:rsidRPr="009E6684">
        <w:rPr>
          <w:rFonts w:cs="Univers LT Std 55"/>
          <w:i/>
          <w:iCs/>
          <w:color w:val="000000" w:themeColor="text1"/>
        </w:rPr>
        <w:t xml:space="preserve"> eletrônicos e ópticos</w:t>
      </w:r>
      <w:r w:rsidR="008937D2">
        <w:rPr>
          <w:rFonts w:cs="Univers LT Std 55"/>
          <w:color w:val="000000" w:themeColor="text1"/>
        </w:rPr>
        <w:t xml:space="preserve"> (35,1%). </w:t>
      </w:r>
    </w:p>
    <w:p w14:paraId="6353C7E6" w14:textId="1FC801D9" w:rsidR="00B03CE4" w:rsidRPr="005630B5" w:rsidRDefault="00584997" w:rsidP="007D3C33">
      <w:pPr>
        <w:spacing w:after="120" w:line="324" w:lineRule="auto"/>
        <w:ind w:firstLine="567"/>
        <w:jc w:val="both"/>
        <w:textAlignment w:val="center"/>
        <w:rPr>
          <w:rFonts w:cs="Univers LT Std 55"/>
          <w:color w:val="000000"/>
        </w:rPr>
      </w:pPr>
      <w:r w:rsidRPr="007D3C33">
        <w:rPr>
          <w:rFonts w:cs="Univers LT Std 55"/>
          <w:color w:val="000000"/>
        </w:rPr>
        <w:lastRenderedPageBreak/>
        <w:t xml:space="preserve">No </w:t>
      </w:r>
      <w:r w:rsidR="00DE642A">
        <w:rPr>
          <w:rFonts w:cs="Univers LT Std 55"/>
          <w:color w:val="000000"/>
        </w:rPr>
        <w:t>que se refere às parcerias</w:t>
      </w:r>
      <w:r w:rsidRPr="007D3C33">
        <w:rPr>
          <w:rFonts w:cs="Univers LT Std 55"/>
          <w:color w:val="000000"/>
        </w:rPr>
        <w:t xml:space="preserve"> com </w:t>
      </w:r>
      <w:r w:rsidRPr="008C37F9">
        <w:rPr>
          <w:rFonts w:cs="Univers LT Std 55"/>
          <w:i/>
          <w:iCs/>
          <w:color w:val="000000"/>
        </w:rPr>
        <w:t>Concorrentes</w:t>
      </w:r>
      <w:r w:rsidRPr="007D3C33">
        <w:rPr>
          <w:rFonts w:cs="Univers LT Std 55"/>
          <w:color w:val="000000"/>
        </w:rPr>
        <w:t>,</w:t>
      </w:r>
      <w:r>
        <w:rPr>
          <w:rFonts w:cs="Univers LT Std 55"/>
          <w:color w:val="000000"/>
        </w:rPr>
        <w:t xml:space="preserve"> </w:t>
      </w:r>
      <w:r>
        <w:rPr>
          <w:rFonts w:cs="Univers LT Std 55"/>
          <w:color w:val="000000" w:themeColor="text1"/>
        </w:rPr>
        <w:t xml:space="preserve">a </w:t>
      </w:r>
      <w:r w:rsidR="00DE642A">
        <w:rPr>
          <w:rFonts w:cs="Univers LT Std 55"/>
          <w:color w:val="000000" w:themeColor="text1"/>
        </w:rPr>
        <w:t>modalidade</w:t>
      </w:r>
      <w:r w:rsidR="00DF59A0">
        <w:rPr>
          <w:rFonts w:cs="Univers LT Std 55"/>
          <w:color w:val="000000" w:themeColor="text1"/>
        </w:rPr>
        <w:t xml:space="preserve"> menos </w:t>
      </w:r>
      <w:r w:rsidR="005A00D0">
        <w:rPr>
          <w:rFonts w:cs="Univers LT Std 55"/>
          <w:color w:val="000000" w:themeColor="text1"/>
        </w:rPr>
        <w:t>recorrente entre as analisadas</w:t>
      </w:r>
      <w:r>
        <w:rPr>
          <w:rFonts w:cs="Univers LT Std 55"/>
          <w:color w:val="000000" w:themeColor="text1"/>
        </w:rPr>
        <w:t xml:space="preserve">, </w:t>
      </w:r>
      <w:r w:rsidR="00827DA1">
        <w:rPr>
          <w:rFonts w:cs="Univers LT Std 55"/>
          <w:color w:val="000000" w:themeColor="text1"/>
        </w:rPr>
        <w:t>os</w:t>
      </w:r>
      <w:r w:rsidRPr="007D3C33">
        <w:rPr>
          <w:rFonts w:cs="Univers LT Std 55"/>
          <w:color w:val="000000"/>
        </w:rPr>
        <w:t xml:space="preserve"> maior</w:t>
      </w:r>
      <w:r w:rsidR="00827DA1">
        <w:rPr>
          <w:rFonts w:cs="Univers LT Std 55"/>
          <w:color w:val="000000"/>
        </w:rPr>
        <w:t>es</w:t>
      </w:r>
      <w:r w:rsidRPr="007D3C33">
        <w:rPr>
          <w:rFonts w:cs="Univers LT Std 55"/>
          <w:color w:val="000000"/>
        </w:rPr>
        <w:t xml:space="preserve"> percentu</w:t>
      </w:r>
      <w:r w:rsidR="00827DA1">
        <w:rPr>
          <w:rFonts w:cs="Univers LT Std 55"/>
          <w:color w:val="000000"/>
        </w:rPr>
        <w:t>ais</w:t>
      </w:r>
      <w:r w:rsidR="006F42AD">
        <w:rPr>
          <w:rFonts w:cs="Univers LT Std 55"/>
          <w:color w:val="000000"/>
        </w:rPr>
        <w:t xml:space="preserve"> de engajamento foram observados nos setores de</w:t>
      </w:r>
      <w:r w:rsidR="00B03005">
        <w:rPr>
          <w:rFonts w:cs="Univers LT Std 55"/>
          <w:color w:val="000000"/>
        </w:rPr>
        <w:t xml:space="preserve"> </w:t>
      </w:r>
      <w:r w:rsidR="00B03005" w:rsidRPr="007B2DDA">
        <w:rPr>
          <w:rFonts w:cs="Univers LT Std 55"/>
          <w:i/>
          <w:iCs/>
          <w:color w:val="000000"/>
        </w:rPr>
        <w:t>Fabricação de coque, de produtos derivados do petróleo</w:t>
      </w:r>
      <w:r w:rsidR="00A17A85" w:rsidRPr="007B2DDA">
        <w:rPr>
          <w:rFonts w:cs="Univers LT Std 55"/>
          <w:i/>
          <w:iCs/>
          <w:color w:val="000000"/>
        </w:rPr>
        <w:t xml:space="preserve"> e de biocombustíveis</w:t>
      </w:r>
      <w:r w:rsidR="00A17A85">
        <w:rPr>
          <w:rFonts w:cs="Univers LT Std 55"/>
          <w:color w:val="000000"/>
        </w:rPr>
        <w:t xml:space="preserve"> (24,0%), </w:t>
      </w:r>
      <w:r w:rsidR="00B8088B" w:rsidRPr="007B2DDA">
        <w:rPr>
          <w:rFonts w:cs="Univers LT Std 55"/>
          <w:i/>
          <w:iCs/>
          <w:color w:val="000000"/>
        </w:rPr>
        <w:t>Fabricação de outros equipamentos de transporte</w:t>
      </w:r>
      <w:r w:rsidR="00B8088B">
        <w:rPr>
          <w:rFonts w:cs="Univers LT Std 55"/>
          <w:color w:val="000000"/>
        </w:rPr>
        <w:t xml:space="preserve"> (</w:t>
      </w:r>
      <w:r w:rsidR="0039409D">
        <w:rPr>
          <w:rFonts w:cs="Univers LT Std 55"/>
          <w:color w:val="000000"/>
        </w:rPr>
        <w:t xml:space="preserve">15,2%) e </w:t>
      </w:r>
      <w:r w:rsidR="007B2DDA" w:rsidRPr="214E33B6">
        <w:rPr>
          <w:rFonts w:cs="Univers LT Std 55"/>
          <w:i/>
          <w:iCs/>
          <w:color w:val="000000" w:themeColor="text1"/>
        </w:rPr>
        <w:t>Fabricação de produtos farmoquímicos e farmacêuticos</w:t>
      </w:r>
      <w:r w:rsidR="007B2DDA">
        <w:rPr>
          <w:rFonts w:cs="Univers LT Std 55"/>
          <w:i/>
          <w:iCs/>
          <w:color w:val="000000" w:themeColor="text1"/>
        </w:rPr>
        <w:t xml:space="preserve"> </w:t>
      </w:r>
      <w:r w:rsidR="007B2DDA" w:rsidRPr="000C2F04">
        <w:rPr>
          <w:rFonts w:cs="Univers LT Std 55"/>
          <w:color w:val="000000" w:themeColor="text1"/>
        </w:rPr>
        <w:t>(13,0%)</w:t>
      </w:r>
      <w:r w:rsidR="000826DB" w:rsidRPr="000C2F04">
        <w:rPr>
          <w:rFonts w:cs="Univers LT Std 55"/>
          <w:color w:val="000000" w:themeColor="text1"/>
        </w:rPr>
        <w:t>.</w:t>
      </w:r>
      <w:r w:rsidR="000826DB">
        <w:rPr>
          <w:rFonts w:cs="Univers LT Std 55"/>
          <w:i/>
          <w:iCs/>
          <w:color w:val="000000" w:themeColor="text1"/>
        </w:rPr>
        <w:t xml:space="preserve"> </w:t>
      </w:r>
      <w:r w:rsidR="000C2F04" w:rsidRPr="000C2F04">
        <w:rPr>
          <w:rFonts w:cs="Univers LT Std 55"/>
          <w:color w:val="000000" w:themeColor="text1"/>
        </w:rPr>
        <w:t>Destaca-se,</w:t>
      </w:r>
      <w:r w:rsidR="000C2F04">
        <w:rPr>
          <w:rFonts w:cs="Univers LT Std 55"/>
          <w:i/>
          <w:iCs/>
          <w:color w:val="000000" w:themeColor="text1"/>
        </w:rPr>
        <w:t xml:space="preserve"> </w:t>
      </w:r>
      <w:r w:rsidR="00517B40">
        <w:rPr>
          <w:rFonts w:cs="Univers LT Std 55"/>
          <w:color w:val="000000" w:themeColor="text1"/>
        </w:rPr>
        <w:t xml:space="preserve">em termos relativos, </w:t>
      </w:r>
      <w:r w:rsidR="00A5108D">
        <w:rPr>
          <w:rFonts w:cs="Univers LT Std 55"/>
          <w:color w:val="000000" w:themeColor="text1"/>
        </w:rPr>
        <w:t xml:space="preserve">o setor </w:t>
      </w:r>
      <w:r w:rsidR="00C23C70">
        <w:rPr>
          <w:rFonts w:cs="Univers LT Std 55"/>
          <w:color w:val="000000" w:themeColor="text1"/>
        </w:rPr>
        <w:t xml:space="preserve">de </w:t>
      </w:r>
      <w:r w:rsidR="00A5108D" w:rsidRPr="214E33B6">
        <w:rPr>
          <w:rFonts w:cs="Univers LT Std 55"/>
          <w:i/>
          <w:iCs/>
          <w:color w:val="000000" w:themeColor="text1"/>
        </w:rPr>
        <w:t>Fabricação de produtos farmoquímicos e farmacêuticos</w:t>
      </w:r>
      <w:r w:rsidR="003A2D04">
        <w:rPr>
          <w:rFonts w:cs="Univers LT Std 55"/>
          <w:i/>
          <w:iCs/>
          <w:color w:val="000000" w:themeColor="text1"/>
        </w:rPr>
        <w:t xml:space="preserve">, </w:t>
      </w:r>
      <w:r w:rsidR="009E74B4" w:rsidRPr="009E74B4">
        <w:rPr>
          <w:rFonts w:cs="Univers LT Std 55"/>
          <w:color w:val="000000" w:themeColor="text1"/>
        </w:rPr>
        <w:t>que</w:t>
      </w:r>
      <w:r w:rsidR="00A5108D">
        <w:rPr>
          <w:rFonts w:cs="Univers LT Std 55"/>
          <w:i/>
          <w:iCs/>
          <w:color w:val="000000" w:themeColor="text1"/>
        </w:rPr>
        <w:t xml:space="preserve"> </w:t>
      </w:r>
      <w:r w:rsidR="00AA301E" w:rsidRPr="00AA301E">
        <w:rPr>
          <w:rFonts w:cs="Univers LT Std 55"/>
          <w:color w:val="000000" w:themeColor="text1"/>
        </w:rPr>
        <w:t>esteve</w:t>
      </w:r>
      <w:r w:rsidR="00AA301E">
        <w:rPr>
          <w:rFonts w:cs="Univers LT Std 55"/>
          <w:i/>
          <w:iCs/>
          <w:color w:val="000000" w:themeColor="text1"/>
        </w:rPr>
        <w:t xml:space="preserve"> </w:t>
      </w:r>
      <w:r w:rsidR="00583B9D" w:rsidRPr="002D37DD">
        <w:rPr>
          <w:rFonts w:cs="Univers LT Std 55"/>
          <w:color w:val="000000" w:themeColor="text1"/>
        </w:rPr>
        <w:t>entre os que mais cooperaram</w:t>
      </w:r>
      <w:r w:rsidR="00583B9D">
        <w:rPr>
          <w:rFonts w:cs="Univers LT Std 55"/>
          <w:i/>
          <w:iCs/>
          <w:color w:val="000000" w:themeColor="text1"/>
        </w:rPr>
        <w:t xml:space="preserve"> </w:t>
      </w:r>
      <w:r w:rsidR="008716EC">
        <w:rPr>
          <w:rFonts w:cs="Univers LT Std 55"/>
          <w:color w:val="000000" w:themeColor="text1"/>
        </w:rPr>
        <w:t>na maioria das</w:t>
      </w:r>
      <w:r w:rsidR="00CF131C">
        <w:rPr>
          <w:rFonts w:cs="Univers LT Std 55"/>
          <w:color w:val="000000" w:themeColor="text1"/>
        </w:rPr>
        <w:t xml:space="preserve"> </w:t>
      </w:r>
      <w:r w:rsidR="004A3162">
        <w:rPr>
          <w:rFonts w:cs="Univers LT Std 55"/>
          <w:color w:val="000000" w:themeColor="text1"/>
        </w:rPr>
        <w:t>modalidade</w:t>
      </w:r>
      <w:r w:rsidR="00DC0A66">
        <w:rPr>
          <w:rFonts w:cs="Univers LT Std 55"/>
          <w:color w:val="000000" w:themeColor="text1"/>
        </w:rPr>
        <w:t>s</w:t>
      </w:r>
      <w:r w:rsidR="004A3162">
        <w:rPr>
          <w:rFonts w:cs="Univers LT Std 55"/>
          <w:color w:val="000000" w:themeColor="text1"/>
        </w:rPr>
        <w:t xml:space="preserve"> de </w:t>
      </w:r>
      <w:r w:rsidR="00CF131C">
        <w:rPr>
          <w:rFonts w:cs="Univers LT Std 55"/>
          <w:color w:val="000000" w:themeColor="text1"/>
        </w:rPr>
        <w:t>parceria, inclusive</w:t>
      </w:r>
      <w:r w:rsidR="006A2CCF">
        <w:rPr>
          <w:rFonts w:cs="Univers LT Std 55"/>
          <w:color w:val="000000" w:themeColor="text1"/>
        </w:rPr>
        <w:t xml:space="preserve"> registrando</w:t>
      </w:r>
      <w:r w:rsidR="004A5A16">
        <w:rPr>
          <w:rFonts w:cs="Univers LT Std 55"/>
          <w:color w:val="000000" w:themeColor="text1"/>
        </w:rPr>
        <w:t xml:space="preserve"> percentuais de cooperação </w:t>
      </w:r>
      <w:r w:rsidR="006A2CCF">
        <w:rPr>
          <w:rFonts w:cs="Univers LT Std 55"/>
          <w:color w:val="000000" w:themeColor="text1"/>
        </w:rPr>
        <w:t>superiores a</w:t>
      </w:r>
      <w:r w:rsidR="000760A3">
        <w:rPr>
          <w:rFonts w:cs="Univers LT Std 55"/>
          <w:color w:val="000000" w:themeColor="text1"/>
        </w:rPr>
        <w:t xml:space="preserve"> 30</w:t>
      </w:r>
      <w:r w:rsidR="006A2CCF">
        <w:rPr>
          <w:rFonts w:cs="Univers LT Std 55"/>
          <w:color w:val="000000" w:themeColor="text1"/>
        </w:rPr>
        <w:t>,0</w:t>
      </w:r>
      <w:r w:rsidR="000760A3">
        <w:rPr>
          <w:rFonts w:cs="Univers LT Std 55"/>
          <w:color w:val="000000" w:themeColor="text1"/>
        </w:rPr>
        <w:t xml:space="preserve">% </w:t>
      </w:r>
      <w:r w:rsidR="006A2CCF">
        <w:rPr>
          <w:rFonts w:cs="Univers LT Std 55"/>
          <w:color w:val="000000" w:themeColor="text1"/>
        </w:rPr>
        <w:t xml:space="preserve">nas relações </w:t>
      </w:r>
      <w:proofErr w:type="gramStart"/>
      <w:r w:rsidR="000760A3">
        <w:rPr>
          <w:rFonts w:cs="Univers LT Std 55"/>
          <w:color w:val="000000" w:themeColor="text1"/>
        </w:rPr>
        <w:t xml:space="preserve">com </w:t>
      </w:r>
      <w:r w:rsidR="00F35F30" w:rsidRPr="004F0A70">
        <w:rPr>
          <w:rFonts w:cs="Univers LT Std 55"/>
          <w:i/>
          <w:iCs/>
          <w:color w:val="000000" w:themeColor="text1"/>
        </w:rPr>
        <w:t>Outras</w:t>
      </w:r>
      <w:proofErr w:type="gramEnd"/>
      <w:r w:rsidR="00F35F30" w:rsidRPr="004F0A70">
        <w:rPr>
          <w:rFonts w:cs="Univers LT Std 55"/>
          <w:i/>
          <w:iCs/>
          <w:color w:val="000000" w:themeColor="text1"/>
        </w:rPr>
        <w:t xml:space="preserve"> empresas do grupo</w:t>
      </w:r>
      <w:r w:rsidR="00F35F30">
        <w:rPr>
          <w:rFonts w:cs="Univers LT Std 55"/>
          <w:color w:val="000000" w:themeColor="text1"/>
        </w:rPr>
        <w:t xml:space="preserve"> e</w:t>
      </w:r>
      <w:r w:rsidR="006A2CCF">
        <w:rPr>
          <w:rFonts w:cs="Univers LT Std 55"/>
          <w:color w:val="000000" w:themeColor="text1"/>
        </w:rPr>
        <w:t xml:space="preserve"> com a </w:t>
      </w:r>
      <w:r w:rsidR="00291910" w:rsidRPr="004F0A70">
        <w:rPr>
          <w:rFonts w:cs="Univers LT Std 55"/>
          <w:i/>
          <w:iCs/>
          <w:color w:val="000000" w:themeColor="text1"/>
        </w:rPr>
        <w:t>Infraestrutura de Ciência, Tecnologia e Inovação</w:t>
      </w:r>
      <w:r w:rsidR="00291910">
        <w:rPr>
          <w:rFonts w:cs="Univers LT Std 55"/>
          <w:color w:val="000000" w:themeColor="text1"/>
        </w:rPr>
        <w:t>.</w:t>
      </w:r>
    </w:p>
    <w:p w14:paraId="0B45CB0A" w14:textId="422DE6C8" w:rsidR="007D3C33" w:rsidRPr="007D3C33" w:rsidRDefault="008B5BE9" w:rsidP="007D3C33">
      <w:pPr>
        <w:spacing w:after="120" w:line="324" w:lineRule="auto"/>
        <w:ind w:firstLine="567"/>
        <w:jc w:val="both"/>
        <w:textAlignment w:val="center"/>
        <w:rPr>
          <w:rFonts w:cs="Univers LT Std 55"/>
          <w:color w:val="000000"/>
        </w:rPr>
      </w:pPr>
      <w:r>
        <w:rPr>
          <w:rFonts w:cs="Univers LT Std 55"/>
          <w:color w:val="000000" w:themeColor="text1"/>
        </w:rPr>
        <w:t>A Tabela 3</w:t>
      </w:r>
      <w:r w:rsidR="00874873">
        <w:rPr>
          <w:rFonts w:cs="Univers LT Std 55"/>
          <w:color w:val="000000" w:themeColor="text1"/>
        </w:rPr>
        <w:t xml:space="preserve"> evidencia que a intensidade das relações de cooperação é </w:t>
      </w:r>
      <w:r w:rsidR="007D3C33" w:rsidRPr="007D3C33">
        <w:rPr>
          <w:rFonts w:cs="Univers LT Std 55"/>
          <w:color w:val="000000"/>
        </w:rPr>
        <w:t xml:space="preserve">proporcionalmente </w:t>
      </w:r>
      <w:r w:rsidR="00874873">
        <w:rPr>
          <w:rFonts w:cs="Univers LT Std 55"/>
          <w:color w:val="000000"/>
        </w:rPr>
        <w:t>maior à medida que aumenta</w:t>
      </w:r>
      <w:r w:rsidR="001E01A1">
        <w:rPr>
          <w:rFonts w:cs="Univers LT Std 55"/>
          <w:color w:val="000000"/>
        </w:rPr>
        <w:t xml:space="preserve"> o porte da empresa</w:t>
      </w:r>
      <w:r w:rsidR="007D3C33" w:rsidRPr="007D3C33">
        <w:rPr>
          <w:rFonts w:cs="Univers LT Std 55"/>
          <w:color w:val="000000"/>
        </w:rPr>
        <w:t>, segundo faixa</w:t>
      </w:r>
      <w:r w:rsidR="00E978D6">
        <w:rPr>
          <w:rFonts w:cs="Univers LT Std 55"/>
          <w:color w:val="000000"/>
        </w:rPr>
        <w:t>s</w:t>
      </w:r>
      <w:r w:rsidR="007D3C33" w:rsidRPr="007D3C33">
        <w:rPr>
          <w:rFonts w:cs="Univers LT Std 55"/>
          <w:color w:val="000000"/>
        </w:rPr>
        <w:t xml:space="preserve"> de pessoal ocupado</w:t>
      </w:r>
      <w:r w:rsidR="004614E2">
        <w:rPr>
          <w:rFonts w:cs="Univers LT Std 55"/>
          <w:color w:val="000000"/>
        </w:rPr>
        <w:t>.</w:t>
      </w:r>
      <w:r w:rsidR="00A606CA">
        <w:rPr>
          <w:rFonts w:cs="Univers LT Std 55"/>
          <w:color w:val="000000"/>
        </w:rPr>
        <w:t xml:space="preserve"> </w:t>
      </w:r>
      <w:r w:rsidR="00AF306D">
        <w:rPr>
          <w:rFonts w:cs="Univers LT Std 55"/>
          <w:color w:val="000000"/>
        </w:rPr>
        <w:t xml:space="preserve">Em 2024, </w:t>
      </w:r>
      <w:r w:rsidR="007D3C33" w:rsidRPr="007D3C33">
        <w:rPr>
          <w:rFonts w:cs="Univers LT Std 55"/>
          <w:color w:val="000000"/>
        </w:rPr>
        <w:t>5</w:t>
      </w:r>
      <w:r w:rsidR="009D68ED">
        <w:rPr>
          <w:rFonts w:cs="Univers LT Std 55"/>
          <w:color w:val="000000"/>
        </w:rPr>
        <w:t>0</w:t>
      </w:r>
      <w:r w:rsidR="007D3C33" w:rsidRPr="007D3C33">
        <w:rPr>
          <w:rFonts w:cs="Univers LT Std 55"/>
          <w:color w:val="000000"/>
        </w:rPr>
        <w:t>,</w:t>
      </w:r>
      <w:r w:rsidR="009D68ED">
        <w:rPr>
          <w:rFonts w:cs="Univers LT Std 55"/>
          <w:color w:val="000000"/>
        </w:rPr>
        <w:t>3</w:t>
      </w:r>
      <w:r w:rsidR="007D3C33" w:rsidRPr="007D3C33">
        <w:rPr>
          <w:rFonts w:cs="Univers LT Std 55"/>
          <w:color w:val="000000"/>
        </w:rPr>
        <w:t>% das empresas inovadoras com 500 ou mais pessoas ocupadas estabeleceram algum</w:t>
      </w:r>
      <w:r w:rsidR="00153770">
        <w:rPr>
          <w:rFonts w:cs="Univers LT Std 55"/>
          <w:color w:val="000000"/>
        </w:rPr>
        <w:t xml:space="preserve"> tipo de</w:t>
      </w:r>
      <w:r w:rsidR="007D3C33" w:rsidRPr="007D3C33">
        <w:rPr>
          <w:rFonts w:cs="Univers LT Std 55"/>
          <w:color w:val="000000"/>
        </w:rPr>
        <w:t xml:space="preserve"> parceria para inovação, ao passo que 3</w:t>
      </w:r>
      <w:r w:rsidR="009D68ED">
        <w:rPr>
          <w:rFonts w:cs="Univers LT Std 55"/>
          <w:color w:val="000000"/>
        </w:rPr>
        <w:t>0</w:t>
      </w:r>
      <w:r w:rsidR="007D3C33" w:rsidRPr="007D3C33">
        <w:rPr>
          <w:rFonts w:cs="Univers LT Std 55"/>
          <w:color w:val="000000"/>
        </w:rPr>
        <w:t>,</w:t>
      </w:r>
      <w:r w:rsidR="009D68ED">
        <w:rPr>
          <w:rFonts w:cs="Univers LT Std 55"/>
          <w:color w:val="000000"/>
        </w:rPr>
        <w:t>1</w:t>
      </w:r>
      <w:r w:rsidR="007D3C33" w:rsidRPr="007D3C33">
        <w:rPr>
          <w:rFonts w:cs="Univers LT Std 55"/>
          <w:color w:val="000000"/>
        </w:rPr>
        <w:t>% e 2</w:t>
      </w:r>
      <w:r w:rsidR="009D68ED">
        <w:rPr>
          <w:rFonts w:cs="Univers LT Std 55"/>
          <w:color w:val="000000"/>
        </w:rPr>
        <w:t>4</w:t>
      </w:r>
      <w:r w:rsidR="007D3C33" w:rsidRPr="007D3C33">
        <w:rPr>
          <w:rFonts w:cs="Univers LT Std 55"/>
          <w:color w:val="000000"/>
        </w:rPr>
        <w:t>,5%, respectivamente, das empresas inovadoras de 250 a 499 e de 100 a 249 pessoas ocupadas cooperaram ativamente com algum parceiro naquele ano. Em tod</w:t>
      </w:r>
      <w:r w:rsidR="005D2EBE">
        <w:rPr>
          <w:rFonts w:cs="Univers LT Std 55"/>
          <w:color w:val="000000"/>
        </w:rPr>
        <w:t>as as modalidade</w:t>
      </w:r>
      <w:r w:rsidR="00BB4AE7">
        <w:rPr>
          <w:rFonts w:cs="Univers LT Std 55"/>
          <w:color w:val="000000"/>
        </w:rPr>
        <w:t>s</w:t>
      </w:r>
      <w:r w:rsidR="005D2EBE">
        <w:rPr>
          <w:rFonts w:cs="Univers LT Std 55"/>
          <w:color w:val="000000"/>
        </w:rPr>
        <w:t xml:space="preserve"> de parceria</w:t>
      </w:r>
      <w:r w:rsidR="007D3C33" w:rsidRPr="007D3C33">
        <w:rPr>
          <w:rFonts w:cs="Univers LT Std 55"/>
          <w:color w:val="000000"/>
        </w:rPr>
        <w:t xml:space="preserve">, observa-se a </w:t>
      </w:r>
      <w:r w:rsidR="00580C37">
        <w:rPr>
          <w:rFonts w:cs="Univers LT Std 55"/>
          <w:color w:val="000000"/>
        </w:rPr>
        <w:t>predomin</w:t>
      </w:r>
      <w:r w:rsidR="000B06D1">
        <w:rPr>
          <w:rFonts w:cs="Univers LT Std 55"/>
          <w:color w:val="000000"/>
        </w:rPr>
        <w:t>ância</w:t>
      </w:r>
      <w:r w:rsidR="007D3C33" w:rsidRPr="007D3C33">
        <w:rPr>
          <w:rFonts w:cs="Univers LT Std 55"/>
          <w:color w:val="000000"/>
        </w:rPr>
        <w:t xml:space="preserve"> das empresas de maior porte </w:t>
      </w:r>
      <w:r w:rsidR="004712F7">
        <w:rPr>
          <w:rFonts w:cs="Univers LT Std 55"/>
          <w:color w:val="000000"/>
        </w:rPr>
        <w:t xml:space="preserve">em relação </w:t>
      </w:r>
      <w:r w:rsidR="007D3C33" w:rsidRPr="007D3C33">
        <w:rPr>
          <w:rFonts w:cs="Univers LT Std 55"/>
          <w:color w:val="000000"/>
        </w:rPr>
        <w:t>às</w:t>
      </w:r>
      <w:r w:rsidR="004712F7">
        <w:rPr>
          <w:rFonts w:cs="Univers LT Std 55"/>
          <w:color w:val="000000"/>
        </w:rPr>
        <w:t xml:space="preserve"> de</w:t>
      </w:r>
      <w:r w:rsidR="007D3C33" w:rsidRPr="007D3C33">
        <w:rPr>
          <w:rFonts w:cs="Univers LT Std 55"/>
          <w:color w:val="000000"/>
        </w:rPr>
        <w:t xml:space="preserve"> menor</w:t>
      </w:r>
      <w:r w:rsidR="004712F7">
        <w:rPr>
          <w:rFonts w:cs="Univers LT Std 55"/>
          <w:color w:val="000000"/>
        </w:rPr>
        <w:t xml:space="preserve"> porte</w:t>
      </w:r>
      <w:r w:rsidR="007D3C33" w:rsidRPr="007D3C33">
        <w:rPr>
          <w:rFonts w:cs="Univers LT Std 55"/>
          <w:color w:val="000000"/>
        </w:rPr>
        <w:t>.</w:t>
      </w:r>
    </w:p>
    <w:p w14:paraId="0F8B067E" w14:textId="77777777" w:rsidR="007D3C33" w:rsidRPr="007D3C33" w:rsidRDefault="007D3C33" w:rsidP="007D3C33">
      <w:pPr>
        <w:spacing w:after="120" w:line="324" w:lineRule="auto"/>
        <w:ind w:firstLine="567"/>
        <w:jc w:val="both"/>
        <w:textAlignment w:val="center"/>
        <w:rPr>
          <w:rFonts w:cs="Univers LT Std 55"/>
          <w:color w:val="000000"/>
        </w:rPr>
      </w:pPr>
    </w:p>
    <w:p w14:paraId="6384CAAA" w14:textId="70AF8788" w:rsidR="007D3C33" w:rsidRDefault="007D3C33" w:rsidP="007D3C33">
      <w:pPr>
        <w:spacing w:before="240" w:after="120" w:line="324" w:lineRule="auto"/>
        <w:jc w:val="both"/>
        <w:textAlignment w:val="center"/>
        <w:rPr>
          <w:rFonts w:cs="Univers LT Std 55"/>
          <w:b/>
          <w:bCs/>
          <w:color w:val="000000"/>
        </w:rPr>
      </w:pPr>
      <w:r w:rsidRPr="004F1929">
        <w:rPr>
          <w:rFonts w:cs="Univers LT Std 55"/>
          <w:b/>
          <w:bCs/>
          <w:color w:val="000000"/>
        </w:rPr>
        <w:t xml:space="preserve">Tabela </w:t>
      </w:r>
      <w:r w:rsidR="006E52B1">
        <w:rPr>
          <w:rFonts w:cs="Univers LT Std 55"/>
          <w:b/>
          <w:bCs/>
          <w:color w:val="000000"/>
        </w:rPr>
        <w:t>3</w:t>
      </w:r>
      <w:r w:rsidRPr="007D3C33">
        <w:rPr>
          <w:rFonts w:cs="Univers LT Std 55"/>
          <w:b/>
          <w:bCs/>
          <w:color w:val="000000"/>
        </w:rPr>
        <w:t xml:space="preserve"> – Participação das empresas com relações de cooperação com outras organizações no total das empresas que implementaram inovações de produto e/ou processo de negócios, por parceiros, segundo faixa de pessoal ocupado – Brasil – 202</w:t>
      </w:r>
      <w:r w:rsidR="00F83355">
        <w:rPr>
          <w:rFonts w:cs="Univers LT Std 55"/>
          <w:b/>
          <w:bCs/>
          <w:color w:val="000000"/>
        </w:rPr>
        <w:t>4</w:t>
      </w:r>
      <w:r w:rsidRPr="007D3C33">
        <w:rPr>
          <w:rFonts w:cs="Univers LT Std 55"/>
          <w:b/>
          <w:bCs/>
          <w:color w:val="000000"/>
        </w:rPr>
        <w:t xml:space="preserve"> (%)</w:t>
      </w:r>
    </w:p>
    <w:p w14:paraId="25B48D66" w14:textId="715DA958" w:rsidR="00F7609C" w:rsidRDefault="00F7609C" w:rsidP="007D3C33">
      <w:pPr>
        <w:spacing w:before="240" w:after="120" w:line="324" w:lineRule="auto"/>
        <w:jc w:val="both"/>
        <w:textAlignment w:val="center"/>
        <w:rPr>
          <w:rFonts w:cs="Univers LT Std 55"/>
          <w:b/>
          <w:bCs/>
          <w:color w:val="000000"/>
        </w:rPr>
      </w:pPr>
      <w:r w:rsidRPr="00F7609C">
        <w:rPr>
          <w:noProof/>
        </w:rPr>
        <w:drawing>
          <wp:inline distT="0" distB="0" distL="0" distR="0" wp14:anchorId="552289B0" wp14:editId="12858FB2">
            <wp:extent cx="5039360" cy="1367155"/>
            <wp:effectExtent l="0" t="0" r="8890" b="4445"/>
            <wp:docPr id="833008711" name="Imagem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4">
                      <a:extLst>
                        <a:ext uri="{28A0092B-C50C-407E-A947-70E740481C1C}">
                          <a14:useLocalDpi xmlns:a14="http://schemas.microsoft.com/office/drawing/2010/main" val="0"/>
                        </a:ext>
                      </a:extLst>
                    </a:blip>
                    <a:srcRect/>
                    <a:stretch>
                      <a:fillRect/>
                    </a:stretch>
                  </pic:blipFill>
                  <pic:spPr bwMode="auto">
                    <a:xfrm>
                      <a:off x="0" y="0"/>
                      <a:ext cx="5039360" cy="1367155"/>
                    </a:xfrm>
                    <a:prstGeom prst="rect">
                      <a:avLst/>
                    </a:prstGeom>
                    <a:noFill/>
                    <a:ln>
                      <a:noFill/>
                    </a:ln>
                  </pic:spPr>
                </pic:pic>
              </a:graphicData>
            </a:graphic>
          </wp:inline>
        </w:drawing>
      </w:r>
    </w:p>
    <w:p w14:paraId="0F330D4E" w14:textId="215E977A" w:rsidR="007D3C33" w:rsidRDefault="007D3C33" w:rsidP="007D3C33">
      <w:pPr>
        <w:spacing w:after="120" w:line="324" w:lineRule="auto"/>
        <w:jc w:val="both"/>
        <w:textAlignment w:val="center"/>
        <w:rPr>
          <w:rFonts w:cs="Univers LT Std 55"/>
          <w:color w:val="000000"/>
        </w:rPr>
      </w:pPr>
      <w:r w:rsidRPr="007D3C33">
        <w:rPr>
          <w:rFonts w:cs="Univers LT Std 55"/>
          <w:noProof/>
          <w:color w:val="000000"/>
          <w:sz w:val="16"/>
          <w:szCs w:val="16"/>
        </w:rPr>
        <w:t>Fonte: IBGE, Diretoria de Pesquisas, Coordenação de Estatísticas Estruturais e Temáticas em Empresas, Pesquisa de Inovação Semestral 202</w:t>
      </w:r>
      <w:r w:rsidR="009D1E8D">
        <w:rPr>
          <w:rFonts w:cs="Univers LT Std 55"/>
          <w:noProof/>
          <w:color w:val="000000"/>
          <w:sz w:val="16"/>
          <w:szCs w:val="16"/>
        </w:rPr>
        <w:t>4</w:t>
      </w:r>
      <w:r w:rsidRPr="007D3C33">
        <w:rPr>
          <w:rFonts w:cs="Univers LT Std 55"/>
          <w:noProof/>
          <w:color w:val="000000"/>
          <w:sz w:val="16"/>
          <w:szCs w:val="16"/>
        </w:rPr>
        <w:t>.</w:t>
      </w:r>
      <w:r w:rsidRPr="007D3C33">
        <w:rPr>
          <w:rFonts w:cs="Univers LT Std 55"/>
          <w:color w:val="000000"/>
        </w:rPr>
        <w:tab/>
      </w:r>
    </w:p>
    <w:p w14:paraId="645DC81D" w14:textId="77777777" w:rsidR="005E17D0" w:rsidRPr="007D3C33" w:rsidRDefault="005E17D0" w:rsidP="007D3C33">
      <w:pPr>
        <w:spacing w:after="120" w:line="324" w:lineRule="auto"/>
        <w:jc w:val="both"/>
        <w:textAlignment w:val="center"/>
        <w:rPr>
          <w:rFonts w:cs="Univers LT Std 55"/>
          <w:color w:val="000000"/>
        </w:rPr>
      </w:pPr>
    </w:p>
    <w:p w14:paraId="6279BF7A" w14:textId="77777777" w:rsidR="007D3C33" w:rsidRPr="007D3C33" w:rsidRDefault="007D3C33" w:rsidP="007D3C33">
      <w:pPr>
        <w:spacing w:before="400" w:after="240" w:line="280" w:lineRule="atLeast"/>
        <w:textAlignment w:val="center"/>
        <w:outlineLvl w:val="0"/>
        <w:rPr>
          <w:rFonts w:cs="Univers LT Std 45 Light"/>
          <w:b/>
          <w:bCs/>
          <w:sz w:val="28"/>
          <w:szCs w:val="28"/>
        </w:rPr>
      </w:pPr>
      <w:r w:rsidRPr="007D3C33">
        <w:rPr>
          <w:rFonts w:cs="Univers LT Std 45 Light"/>
          <w:b/>
          <w:bCs/>
          <w:sz w:val="28"/>
          <w:szCs w:val="28"/>
        </w:rPr>
        <w:t>Problemas e obstáculos à inovação</w:t>
      </w:r>
    </w:p>
    <w:p w14:paraId="22B7FC9D" w14:textId="3C5B5758" w:rsidR="00425C97" w:rsidRDefault="007D38EC" w:rsidP="007D3C33">
      <w:pPr>
        <w:spacing w:after="120" w:line="324" w:lineRule="auto"/>
        <w:ind w:firstLine="567"/>
        <w:jc w:val="both"/>
        <w:textAlignment w:val="center"/>
        <w:rPr>
          <w:rFonts w:cs="Univers LT Std 55"/>
          <w:color w:val="000000"/>
        </w:rPr>
      </w:pPr>
      <w:r>
        <w:rPr>
          <w:rFonts w:cs="Univers LT Std 55"/>
          <w:color w:val="000000"/>
        </w:rPr>
        <w:t>Há uma variedade de fatores que podem dificultar e, em determinadas circunstâncias, até impedir o desenvolvimento dos processos inovativos pelas empresas.</w:t>
      </w:r>
      <w:r w:rsidR="00781B10" w:rsidRPr="007D3C33">
        <w:rPr>
          <w:rFonts w:cs="Univers LT Std 55"/>
          <w:color w:val="000000"/>
        </w:rPr>
        <w:t xml:space="preserve"> </w:t>
      </w:r>
      <w:r w:rsidR="00E3418A" w:rsidRPr="007D3C33">
        <w:rPr>
          <w:rFonts w:cs="Univers LT Std 55"/>
          <w:color w:val="000000"/>
        </w:rPr>
        <w:t xml:space="preserve">A </w:t>
      </w:r>
      <w:proofErr w:type="spellStart"/>
      <w:r w:rsidR="00E3418A" w:rsidRPr="007D3C33">
        <w:rPr>
          <w:rFonts w:cs="Arial"/>
          <w:smallCaps/>
          <w:color w:val="000000"/>
        </w:rPr>
        <w:t>Pintec</w:t>
      </w:r>
      <w:proofErr w:type="spellEnd"/>
      <w:r w:rsidR="00E3418A" w:rsidRPr="007D3C33">
        <w:rPr>
          <w:rFonts w:cs="Univers LT Std 55"/>
          <w:color w:val="000000"/>
        </w:rPr>
        <w:t xml:space="preserve"> Semestral </w:t>
      </w:r>
      <w:r w:rsidR="00C31941">
        <w:rPr>
          <w:rFonts w:cs="Univers LT Std 55"/>
          <w:color w:val="000000"/>
        </w:rPr>
        <w:t>indica</w:t>
      </w:r>
      <w:r w:rsidR="00E3418A" w:rsidRPr="007D3C33">
        <w:rPr>
          <w:rFonts w:cs="Univers LT Std 55"/>
          <w:color w:val="000000"/>
        </w:rPr>
        <w:t xml:space="preserve"> que 47,</w:t>
      </w:r>
      <w:r w:rsidR="00E3418A">
        <w:rPr>
          <w:rFonts w:cs="Univers LT Std 55"/>
          <w:color w:val="000000"/>
        </w:rPr>
        <w:t>8</w:t>
      </w:r>
      <w:r w:rsidR="00E3418A" w:rsidRPr="007D3C33">
        <w:rPr>
          <w:rFonts w:cs="Univers LT Std 55"/>
          <w:color w:val="000000"/>
        </w:rPr>
        <w:t xml:space="preserve">% das empresas inovadoras das </w:t>
      </w:r>
      <w:r w:rsidR="00933697">
        <w:rPr>
          <w:rFonts w:cs="Univers LT Std 55"/>
          <w:color w:val="000000"/>
        </w:rPr>
        <w:t>I</w:t>
      </w:r>
      <w:r w:rsidR="00E3418A" w:rsidRPr="007D3C33">
        <w:rPr>
          <w:rFonts w:cs="Univers LT Std 55"/>
          <w:color w:val="000000"/>
        </w:rPr>
        <w:t>ndústrias extrativa e de transformação com 100 ou mais pessoas ocupadas enfrentaram alguma dificuldade para realizar suas atividades inovativas em 202</w:t>
      </w:r>
      <w:r w:rsidR="00260CC3">
        <w:rPr>
          <w:rFonts w:cs="Univers LT Std 55"/>
          <w:color w:val="000000"/>
        </w:rPr>
        <w:t>4</w:t>
      </w:r>
      <w:r w:rsidR="00E3418A" w:rsidRPr="007D3C33">
        <w:rPr>
          <w:rFonts w:cs="Univers LT Std 55"/>
          <w:color w:val="000000"/>
        </w:rPr>
        <w:t xml:space="preserve"> </w:t>
      </w:r>
      <w:r w:rsidR="00E3418A" w:rsidRPr="00812D28">
        <w:rPr>
          <w:rFonts w:cs="Univers LT Std 55"/>
          <w:color w:val="000000"/>
        </w:rPr>
        <w:t>(Gráfico 2</w:t>
      </w:r>
      <w:r w:rsidR="0052179A" w:rsidRPr="00812D28">
        <w:rPr>
          <w:rFonts w:cs="Univers LT Std 55"/>
          <w:color w:val="000000"/>
        </w:rPr>
        <w:t>5</w:t>
      </w:r>
      <w:r w:rsidR="00E3418A" w:rsidRPr="00812D28">
        <w:rPr>
          <w:rFonts w:cs="Univers LT Std 55"/>
          <w:color w:val="000000"/>
        </w:rPr>
        <w:t>).</w:t>
      </w:r>
      <w:r w:rsidR="00781B10">
        <w:rPr>
          <w:rFonts w:cs="Univers LT Std 55"/>
          <w:color w:val="000000"/>
        </w:rPr>
        <w:t xml:space="preserve"> </w:t>
      </w:r>
      <w:r w:rsidR="00425C97">
        <w:rPr>
          <w:rFonts w:cs="Univers LT Std 55"/>
          <w:color w:val="000000"/>
        </w:rPr>
        <w:t xml:space="preserve">Embora tenha sido </w:t>
      </w:r>
      <w:r w:rsidR="008A6B8E">
        <w:rPr>
          <w:rFonts w:cs="Univers LT Std 55"/>
          <w:color w:val="000000"/>
        </w:rPr>
        <w:lastRenderedPageBreak/>
        <w:t>veri</w:t>
      </w:r>
      <w:r w:rsidR="00400A6D">
        <w:rPr>
          <w:rFonts w:cs="Univers LT Std 55"/>
          <w:color w:val="000000"/>
        </w:rPr>
        <w:t>ficada</w:t>
      </w:r>
      <w:r w:rsidR="00C917E6">
        <w:rPr>
          <w:rFonts w:cs="Univers LT Std 55"/>
          <w:color w:val="000000"/>
        </w:rPr>
        <w:t xml:space="preserve"> uma queda na taxa de inovação em </w:t>
      </w:r>
      <w:r w:rsidR="001712F6">
        <w:rPr>
          <w:rFonts w:cs="Univers LT Std 55"/>
          <w:color w:val="000000"/>
        </w:rPr>
        <w:t xml:space="preserve">2024 em comparação a 2023 (Gráfico 2), a proporção de empresas inovadoras que </w:t>
      </w:r>
      <w:r w:rsidR="001A3D2E">
        <w:rPr>
          <w:rFonts w:cs="Univers LT Std 55"/>
          <w:color w:val="000000"/>
        </w:rPr>
        <w:t xml:space="preserve">relataram ter enfrentado obstáculos manteve-se praticamente estável, já que </w:t>
      </w:r>
      <w:r w:rsidR="002672E8">
        <w:rPr>
          <w:rFonts w:cs="Univers LT Std 55"/>
          <w:color w:val="000000"/>
        </w:rPr>
        <w:t>47,</w:t>
      </w:r>
      <w:r w:rsidR="008A6B8E">
        <w:rPr>
          <w:rFonts w:cs="Univers LT Std 55"/>
          <w:color w:val="000000"/>
        </w:rPr>
        <w:t>6% das empresas apontaram dificuldades para inovar em 2023.</w:t>
      </w:r>
      <w:r w:rsidR="001712F6">
        <w:rPr>
          <w:rFonts w:cs="Univers LT Std 55"/>
          <w:color w:val="000000"/>
        </w:rPr>
        <w:t xml:space="preserve"> </w:t>
      </w:r>
    </w:p>
    <w:p w14:paraId="4BB468C9" w14:textId="426568DB" w:rsidR="007D3C33" w:rsidRPr="007D3C33" w:rsidRDefault="007D3C33" w:rsidP="007D3C33">
      <w:pPr>
        <w:spacing w:before="240" w:after="120" w:line="324" w:lineRule="auto"/>
        <w:jc w:val="both"/>
        <w:textAlignment w:val="center"/>
        <w:rPr>
          <w:rFonts w:cs="Univers LT Std 55"/>
          <w:b/>
          <w:bCs/>
          <w:color w:val="000000"/>
        </w:rPr>
      </w:pPr>
      <w:r w:rsidRPr="00812D28">
        <w:rPr>
          <w:rFonts w:cs="Univers LT Std 55"/>
          <w:b/>
          <w:bCs/>
          <w:color w:val="000000"/>
        </w:rPr>
        <w:t>Gráfico 2</w:t>
      </w:r>
      <w:r w:rsidR="0052179A" w:rsidRPr="00812D28">
        <w:rPr>
          <w:rFonts w:cs="Univers LT Std 55"/>
          <w:b/>
          <w:bCs/>
          <w:color w:val="000000"/>
        </w:rPr>
        <w:t>5</w:t>
      </w:r>
      <w:r w:rsidRPr="007D3C33">
        <w:rPr>
          <w:rFonts w:cs="Univers LT Std 55"/>
          <w:b/>
          <w:bCs/>
          <w:color w:val="000000"/>
        </w:rPr>
        <w:t xml:space="preserve"> – Empresas inovadoras das Indústrias extrativas e de transformação que enfrentaram problemas e obstáculos para inovar - Brasil – 2021/2022/2023</w:t>
      </w:r>
      <w:r w:rsidR="00A34ABA">
        <w:rPr>
          <w:rFonts w:cs="Univers LT Std 55"/>
          <w:b/>
          <w:bCs/>
          <w:color w:val="000000"/>
        </w:rPr>
        <w:t>/2024</w:t>
      </w:r>
      <w:r w:rsidRPr="007D3C33">
        <w:rPr>
          <w:rFonts w:cs="Univers LT Std 55"/>
          <w:b/>
          <w:bCs/>
          <w:color w:val="000000"/>
        </w:rPr>
        <w:t xml:space="preserve"> (%)</w:t>
      </w:r>
    </w:p>
    <w:p w14:paraId="6324D10B" w14:textId="63848B01" w:rsidR="007D3C33" w:rsidRPr="007D3C33" w:rsidRDefault="00804E22" w:rsidP="007D3C33">
      <w:pPr>
        <w:spacing w:before="240" w:after="120" w:line="324" w:lineRule="auto"/>
        <w:jc w:val="both"/>
        <w:textAlignment w:val="center"/>
        <w:rPr>
          <w:rFonts w:cs="Univers LT Std 55"/>
          <w:b/>
          <w:bCs/>
          <w:color w:val="000000"/>
        </w:rPr>
      </w:pPr>
      <w:r>
        <w:rPr>
          <w:noProof/>
        </w:rPr>
        <w:drawing>
          <wp:inline distT="0" distB="0" distL="0" distR="0" wp14:anchorId="6ED59FF2" wp14:editId="11F7531E">
            <wp:extent cx="5063705" cy="3295650"/>
            <wp:effectExtent l="0" t="0" r="3810" b="0"/>
            <wp:docPr id="1860800788" name="Gráfico 1">
              <a:extLst xmlns:a="http://schemas.openxmlformats.org/drawingml/2006/main">
                <a:ext uri="{FF2B5EF4-FFF2-40B4-BE49-F238E27FC236}">
                  <a16:creationId xmlns:a16="http://schemas.microsoft.com/office/drawing/2014/main" id="{2EBE552A-675A-1248-B24F-3A4DE0D57AF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p w14:paraId="0B9FBDFF" w14:textId="202BF34E" w:rsidR="007D3C33" w:rsidRPr="007D3C33" w:rsidRDefault="4AC7675A" w:rsidP="5F61F714">
      <w:pPr>
        <w:spacing w:after="120" w:line="324" w:lineRule="auto"/>
        <w:jc w:val="both"/>
        <w:textAlignment w:val="center"/>
        <w:rPr>
          <w:rFonts w:cs="Univers LT Std 55"/>
          <w:color w:val="000000"/>
        </w:rPr>
      </w:pPr>
      <w:r w:rsidRPr="5F61F714">
        <w:rPr>
          <w:rFonts w:cs="Univers LT Std 55"/>
          <w:noProof/>
          <w:color w:val="000000" w:themeColor="text1"/>
          <w:sz w:val="16"/>
          <w:szCs w:val="16"/>
        </w:rPr>
        <w:t>Fonte: IBGE, Diretoria de Pesquisas, Coordenação de Estatísticas Estruturais e Temáticas em Empresas, Pesquisa de Inovação Semestral 202</w:t>
      </w:r>
      <w:r w:rsidR="00804E22">
        <w:rPr>
          <w:rFonts w:cs="Univers LT Std 55"/>
          <w:noProof/>
          <w:color w:val="000000" w:themeColor="text1"/>
          <w:sz w:val="16"/>
          <w:szCs w:val="16"/>
        </w:rPr>
        <w:t>4</w:t>
      </w:r>
      <w:r w:rsidRPr="5F61F714">
        <w:rPr>
          <w:rFonts w:cs="Univers LT Std 55"/>
          <w:noProof/>
          <w:color w:val="000000" w:themeColor="text1"/>
          <w:sz w:val="16"/>
          <w:szCs w:val="16"/>
        </w:rPr>
        <w:t>.</w:t>
      </w:r>
      <w:r w:rsidR="007D3C33">
        <w:tab/>
      </w:r>
      <w:r w:rsidR="007D3C33">
        <w:tab/>
      </w:r>
    </w:p>
    <w:p w14:paraId="0F6F1306" w14:textId="77777777" w:rsidR="00260CC3" w:rsidRDefault="00260CC3" w:rsidP="007D3C33">
      <w:pPr>
        <w:spacing w:after="120" w:line="324" w:lineRule="auto"/>
        <w:ind w:firstLine="567"/>
        <w:jc w:val="both"/>
        <w:textAlignment w:val="center"/>
        <w:rPr>
          <w:rFonts w:cs="Univers LT Std 55"/>
          <w:color w:val="000000"/>
        </w:rPr>
      </w:pPr>
    </w:p>
    <w:p w14:paraId="1FD6DBEC" w14:textId="3ABCEC5F" w:rsidR="00681D69" w:rsidRDefault="007D3C33" w:rsidP="00681D69">
      <w:pPr>
        <w:spacing w:after="120" w:line="324" w:lineRule="auto"/>
        <w:ind w:firstLine="567"/>
        <w:jc w:val="both"/>
        <w:textAlignment w:val="center"/>
        <w:rPr>
          <w:rFonts w:cs="Univers LT Std 55"/>
          <w:color w:val="000000"/>
        </w:rPr>
      </w:pPr>
      <w:r w:rsidRPr="007D3C33">
        <w:rPr>
          <w:rFonts w:cs="Univers LT Std 55"/>
          <w:color w:val="000000"/>
        </w:rPr>
        <w:t xml:space="preserve">As atividades </w:t>
      </w:r>
      <w:r w:rsidR="00524615">
        <w:rPr>
          <w:rFonts w:cs="Univers LT Std 55"/>
          <w:color w:val="000000"/>
        </w:rPr>
        <w:t>com maior proporção de empresas inovadoras que relataram</w:t>
      </w:r>
      <w:r w:rsidR="00511AE4">
        <w:rPr>
          <w:rFonts w:cs="Univers LT Std 55"/>
          <w:color w:val="000000"/>
        </w:rPr>
        <w:t xml:space="preserve"> dificuldades para inovar foram</w:t>
      </w:r>
      <w:r w:rsidRPr="007D3C33">
        <w:rPr>
          <w:rFonts w:cs="Univers LT Std 55"/>
          <w:color w:val="000000"/>
        </w:rPr>
        <w:t xml:space="preserve"> </w:t>
      </w:r>
      <w:r w:rsidR="003168FF" w:rsidRPr="007D3C33">
        <w:rPr>
          <w:rFonts w:cs="Univers LT Std 55"/>
          <w:i/>
          <w:iCs/>
          <w:color w:val="000000"/>
        </w:rPr>
        <w:t>Fabricação de produtos</w:t>
      </w:r>
      <w:r w:rsidR="003168FF">
        <w:rPr>
          <w:rFonts w:cs="Univers LT Std 55"/>
          <w:i/>
          <w:iCs/>
          <w:color w:val="000000"/>
        </w:rPr>
        <w:t xml:space="preserve"> diversos (</w:t>
      </w:r>
      <w:r w:rsidR="00FA55F8">
        <w:rPr>
          <w:rFonts w:cs="Univers LT Std 55"/>
          <w:i/>
          <w:iCs/>
          <w:color w:val="000000"/>
        </w:rPr>
        <w:t>76,0%)</w:t>
      </w:r>
      <w:r w:rsidR="002B4AF6">
        <w:rPr>
          <w:rFonts w:cs="Univers LT Std 55"/>
          <w:i/>
          <w:iCs/>
          <w:color w:val="000000"/>
        </w:rPr>
        <w:t>;</w:t>
      </w:r>
      <w:r w:rsidR="00FA55F8">
        <w:rPr>
          <w:rFonts w:cs="Univers LT Std 55"/>
          <w:i/>
          <w:iCs/>
          <w:color w:val="000000"/>
        </w:rPr>
        <w:t xml:space="preserve"> </w:t>
      </w:r>
      <w:r w:rsidR="00FA55F8" w:rsidRPr="00FA55F8">
        <w:rPr>
          <w:rFonts w:cs="Univers LT Std 55"/>
          <w:i/>
          <w:iCs/>
          <w:color w:val="000000"/>
        </w:rPr>
        <w:t xml:space="preserve">Preparação de couros e </w:t>
      </w:r>
      <w:r w:rsidR="002B4AF6">
        <w:rPr>
          <w:rFonts w:cs="Univers LT Std 55"/>
          <w:i/>
          <w:iCs/>
          <w:color w:val="000000"/>
        </w:rPr>
        <w:t>f</w:t>
      </w:r>
      <w:r w:rsidR="00FA55F8" w:rsidRPr="00FA55F8">
        <w:rPr>
          <w:rFonts w:cs="Univers LT Std 55"/>
          <w:i/>
          <w:iCs/>
          <w:color w:val="000000"/>
        </w:rPr>
        <w:t>abricação de artefatos de couro,</w:t>
      </w:r>
      <w:r w:rsidR="0080123B">
        <w:rPr>
          <w:rFonts w:cs="Univers LT Std 55"/>
          <w:i/>
          <w:iCs/>
          <w:color w:val="000000"/>
        </w:rPr>
        <w:t xml:space="preserve"> </w:t>
      </w:r>
      <w:r w:rsidR="0080123B" w:rsidRPr="0080123B">
        <w:rPr>
          <w:rFonts w:cs="Univers LT Std 55"/>
          <w:i/>
          <w:iCs/>
          <w:color w:val="000000"/>
        </w:rPr>
        <w:t>artigos de viagem e calçados</w:t>
      </w:r>
      <w:r w:rsidR="0080123B">
        <w:rPr>
          <w:rFonts w:cs="Univers LT Std 55"/>
          <w:i/>
          <w:iCs/>
          <w:color w:val="000000"/>
        </w:rPr>
        <w:t xml:space="preserve"> (75,1%)</w:t>
      </w:r>
      <w:r w:rsidR="002B4AF6">
        <w:rPr>
          <w:rFonts w:cs="Univers LT Std 55"/>
          <w:i/>
          <w:iCs/>
          <w:color w:val="000000"/>
        </w:rPr>
        <w:t>; e</w:t>
      </w:r>
      <w:r w:rsidR="006F03D7" w:rsidRPr="006F03D7">
        <w:rPr>
          <w:rFonts w:cs="Univers LT Std 55"/>
          <w:i/>
          <w:iCs/>
          <w:color w:val="000000"/>
        </w:rPr>
        <w:t xml:space="preserve"> Fabricação de equipamentos de informática, produtos</w:t>
      </w:r>
      <w:r w:rsidR="006F03D7">
        <w:rPr>
          <w:rFonts w:cs="Univers LT Std 55"/>
          <w:i/>
          <w:iCs/>
          <w:color w:val="000000"/>
        </w:rPr>
        <w:t xml:space="preserve"> </w:t>
      </w:r>
      <w:r w:rsidR="006F03D7" w:rsidRPr="006F03D7">
        <w:rPr>
          <w:rFonts w:cs="Univers LT Std 55"/>
          <w:i/>
          <w:iCs/>
          <w:color w:val="000000"/>
        </w:rPr>
        <w:t>eletrônicos e ópticos</w:t>
      </w:r>
      <w:r w:rsidR="006F03D7">
        <w:rPr>
          <w:rFonts w:cs="Univers LT Std 55"/>
          <w:i/>
          <w:iCs/>
          <w:color w:val="000000"/>
        </w:rPr>
        <w:t xml:space="preserve"> (</w:t>
      </w:r>
      <w:r w:rsidR="002500A8">
        <w:rPr>
          <w:rFonts w:cs="Univers LT Std 55"/>
          <w:i/>
          <w:iCs/>
          <w:color w:val="000000"/>
        </w:rPr>
        <w:t xml:space="preserve">58,2%). </w:t>
      </w:r>
      <w:r w:rsidR="00941553" w:rsidRPr="00BB7283">
        <w:rPr>
          <w:rFonts w:cs="Univers LT Std 55"/>
          <w:color w:val="000000"/>
        </w:rPr>
        <w:t>Em sentido oposto,</w:t>
      </w:r>
      <w:r w:rsidRPr="00BB7283">
        <w:rPr>
          <w:rFonts w:cs="Univers LT Std 55"/>
          <w:color w:val="000000"/>
        </w:rPr>
        <w:t xml:space="preserve"> os</w:t>
      </w:r>
      <w:r w:rsidR="00976E96" w:rsidRPr="00BB7283">
        <w:rPr>
          <w:rFonts w:cs="Univers LT Std 55"/>
          <w:color w:val="000000"/>
        </w:rPr>
        <w:t xml:space="preserve"> </w:t>
      </w:r>
      <w:r w:rsidR="00976E96">
        <w:rPr>
          <w:rFonts w:cs="Univers LT Std 55"/>
          <w:color w:val="000000"/>
        </w:rPr>
        <w:t>menores percentuais de dificuldades fora</w:t>
      </w:r>
      <w:r w:rsidR="00BB7283">
        <w:rPr>
          <w:rFonts w:cs="Univers LT Std 55"/>
          <w:color w:val="000000"/>
        </w:rPr>
        <w:t>m</w:t>
      </w:r>
      <w:r w:rsidR="00976E96">
        <w:rPr>
          <w:rFonts w:cs="Univers LT Std 55"/>
          <w:color w:val="000000"/>
        </w:rPr>
        <w:t xml:space="preserve"> observados nos </w:t>
      </w:r>
      <w:r w:rsidRPr="007D3C33">
        <w:rPr>
          <w:rFonts w:cs="Univers LT Std 55"/>
          <w:color w:val="000000"/>
        </w:rPr>
        <w:t xml:space="preserve">setores </w:t>
      </w:r>
      <w:r w:rsidR="00976E96">
        <w:rPr>
          <w:rFonts w:cs="Univers LT Std 55"/>
          <w:color w:val="000000"/>
        </w:rPr>
        <w:t>de</w:t>
      </w:r>
      <w:r w:rsidRPr="007D3C33">
        <w:rPr>
          <w:rFonts w:cs="Univers LT Std 55"/>
          <w:color w:val="000000"/>
        </w:rPr>
        <w:t xml:space="preserve"> </w:t>
      </w:r>
      <w:r w:rsidRPr="007D3C33">
        <w:rPr>
          <w:rFonts w:cs="Univers LT Std 55"/>
          <w:i/>
          <w:iCs/>
          <w:color w:val="000000"/>
        </w:rPr>
        <w:t xml:space="preserve">Fabricação de </w:t>
      </w:r>
      <w:r w:rsidR="00D44A02">
        <w:rPr>
          <w:rFonts w:cs="Univers LT Std 55"/>
          <w:i/>
          <w:iCs/>
          <w:color w:val="000000"/>
        </w:rPr>
        <w:t>produtos do fumo (35,0%),</w:t>
      </w:r>
      <w:r w:rsidRPr="007D3C33">
        <w:rPr>
          <w:rFonts w:cs="Univers LT Std 55"/>
          <w:color w:val="000000"/>
        </w:rPr>
        <w:t xml:space="preserve"> </w:t>
      </w:r>
      <w:r w:rsidR="00C16253" w:rsidRPr="0001299D">
        <w:rPr>
          <w:rFonts w:cs="Univers LT Std 55"/>
          <w:i/>
          <w:iCs/>
          <w:color w:val="000000"/>
        </w:rPr>
        <w:t>Fabricação de produtos têxteis</w:t>
      </w:r>
      <w:r w:rsidR="00C16253">
        <w:rPr>
          <w:rFonts w:cs="Univers LT Std 55"/>
          <w:color w:val="000000"/>
        </w:rPr>
        <w:t xml:space="preserve"> (28,7%) e </w:t>
      </w:r>
      <w:r w:rsidR="0052147A" w:rsidRPr="0001299D">
        <w:rPr>
          <w:rFonts w:cs="Univers LT Std 55"/>
          <w:i/>
          <w:iCs/>
          <w:color w:val="000000"/>
        </w:rPr>
        <w:t>Fabricação de produtos de madeira</w:t>
      </w:r>
      <w:r w:rsidR="0052147A">
        <w:rPr>
          <w:rFonts w:cs="Univers LT Std 55"/>
          <w:color w:val="000000"/>
        </w:rPr>
        <w:t xml:space="preserve"> (28,5%).</w:t>
      </w:r>
      <w:r w:rsidRPr="007D3C33">
        <w:rPr>
          <w:rFonts w:cs="Univers LT Std 55"/>
          <w:color w:val="000000"/>
        </w:rPr>
        <w:t xml:space="preserve"> </w:t>
      </w:r>
    </w:p>
    <w:p w14:paraId="3E7D53C4" w14:textId="25C6985E" w:rsidR="00AA7795" w:rsidRDefault="006616F0" w:rsidP="00681D69">
      <w:pPr>
        <w:spacing w:after="120" w:line="324" w:lineRule="auto"/>
        <w:ind w:firstLine="567"/>
        <w:jc w:val="both"/>
        <w:textAlignment w:val="center"/>
        <w:rPr>
          <w:rFonts w:cs="Univers LT Std 55"/>
          <w:color w:val="000000"/>
        </w:rPr>
      </w:pPr>
      <w:r>
        <w:rPr>
          <w:rFonts w:cs="Univers LT Std 55"/>
          <w:color w:val="000000"/>
        </w:rPr>
        <w:t xml:space="preserve">O </w:t>
      </w:r>
      <w:r w:rsidRPr="00803D95">
        <w:rPr>
          <w:rFonts w:cs="Univers LT Std 55"/>
          <w:color w:val="000000"/>
        </w:rPr>
        <w:t>Gráfico 2</w:t>
      </w:r>
      <w:r w:rsidR="000A2DE4" w:rsidRPr="00803D95">
        <w:rPr>
          <w:rFonts w:cs="Univers LT Std 55"/>
          <w:color w:val="000000"/>
        </w:rPr>
        <w:t>6</w:t>
      </w:r>
      <w:r>
        <w:rPr>
          <w:rFonts w:cs="Univers LT Std 55"/>
          <w:color w:val="000000"/>
        </w:rPr>
        <w:t xml:space="preserve"> </w:t>
      </w:r>
      <w:r w:rsidR="004D0C67">
        <w:rPr>
          <w:rFonts w:cs="Univers LT Std 55"/>
          <w:color w:val="000000"/>
        </w:rPr>
        <w:t>evidencia</w:t>
      </w:r>
      <w:r>
        <w:rPr>
          <w:rFonts w:cs="Univers LT Std 55"/>
          <w:color w:val="000000"/>
        </w:rPr>
        <w:t xml:space="preserve"> que</w:t>
      </w:r>
      <w:r w:rsidR="005854CA">
        <w:rPr>
          <w:rFonts w:cs="Univers LT Std 55"/>
          <w:color w:val="000000"/>
        </w:rPr>
        <w:t>, em 2024,</w:t>
      </w:r>
      <w:r>
        <w:rPr>
          <w:rFonts w:cs="Univers LT Std 55"/>
          <w:color w:val="000000"/>
        </w:rPr>
        <w:t xml:space="preserve"> os fatores de natureza predominantemente econômica </w:t>
      </w:r>
      <w:r w:rsidR="009612BD">
        <w:rPr>
          <w:rFonts w:cs="Univers LT Std 55"/>
          <w:color w:val="000000"/>
        </w:rPr>
        <w:t xml:space="preserve">foram </w:t>
      </w:r>
      <w:r w:rsidR="000F442C">
        <w:rPr>
          <w:rFonts w:cs="Univers LT Std 55"/>
          <w:color w:val="000000"/>
        </w:rPr>
        <w:t>apontados como os principais entraves ao desenvolvimento d</w:t>
      </w:r>
      <w:r w:rsidR="007A38B7">
        <w:rPr>
          <w:rFonts w:cs="Univers LT Std 55"/>
          <w:color w:val="000000"/>
        </w:rPr>
        <w:t>as</w:t>
      </w:r>
      <w:r w:rsidR="004F3156">
        <w:rPr>
          <w:rFonts w:cs="Univers LT Std 55"/>
          <w:color w:val="000000"/>
        </w:rPr>
        <w:t xml:space="preserve"> atividades inovativas</w:t>
      </w:r>
      <w:r w:rsidR="007A38B7">
        <w:rPr>
          <w:rFonts w:cs="Univers LT Std 55"/>
          <w:color w:val="000000"/>
        </w:rPr>
        <w:t xml:space="preserve">. </w:t>
      </w:r>
      <w:r w:rsidR="00C963C0">
        <w:rPr>
          <w:rFonts w:cs="Univers LT Std 55"/>
          <w:color w:val="000000"/>
        </w:rPr>
        <w:t xml:space="preserve">A </w:t>
      </w:r>
      <w:r w:rsidR="00C963C0" w:rsidRPr="007D3C33">
        <w:rPr>
          <w:rFonts w:cs="Univers LT Std 55"/>
          <w:i/>
          <w:iCs/>
          <w:color w:val="000000"/>
        </w:rPr>
        <w:t>Instabilidade econômica</w:t>
      </w:r>
      <w:r w:rsidR="00C963C0" w:rsidRPr="007D3C33">
        <w:rPr>
          <w:rFonts w:cs="Univers LT Std 55"/>
          <w:color w:val="000000"/>
        </w:rPr>
        <w:t xml:space="preserve"> (44,</w:t>
      </w:r>
      <w:r w:rsidR="00C963C0">
        <w:rPr>
          <w:rFonts w:cs="Univers LT Std 55"/>
          <w:color w:val="000000"/>
        </w:rPr>
        <w:t>5</w:t>
      </w:r>
      <w:r w:rsidR="00C963C0" w:rsidRPr="007D3C33">
        <w:rPr>
          <w:rFonts w:cs="Univers LT Std 55"/>
          <w:color w:val="000000"/>
        </w:rPr>
        <w:t xml:space="preserve">%), </w:t>
      </w:r>
      <w:r w:rsidR="00C963C0">
        <w:rPr>
          <w:rFonts w:cs="Univers LT Std 55"/>
          <w:color w:val="000000"/>
        </w:rPr>
        <w:t xml:space="preserve">a </w:t>
      </w:r>
      <w:r w:rsidR="00C963C0" w:rsidRPr="007D3C33">
        <w:rPr>
          <w:rFonts w:cs="Univers LT Std 55"/>
          <w:i/>
          <w:iCs/>
          <w:color w:val="000000"/>
        </w:rPr>
        <w:t>Capacidade limitada dos recursos internos</w:t>
      </w:r>
      <w:r w:rsidR="00C963C0" w:rsidRPr="007D3C33">
        <w:rPr>
          <w:rFonts w:cs="Univers LT Std 55"/>
          <w:color w:val="000000"/>
        </w:rPr>
        <w:t xml:space="preserve"> (4</w:t>
      </w:r>
      <w:r w:rsidR="00510F6A">
        <w:rPr>
          <w:rFonts w:cs="Univers LT Std 55"/>
          <w:color w:val="000000"/>
        </w:rPr>
        <w:t>3</w:t>
      </w:r>
      <w:r w:rsidR="00C963C0" w:rsidRPr="007D3C33">
        <w:rPr>
          <w:rFonts w:cs="Univers LT Std 55"/>
          <w:color w:val="000000"/>
        </w:rPr>
        <w:t>,</w:t>
      </w:r>
      <w:r w:rsidR="00510F6A">
        <w:rPr>
          <w:rFonts w:cs="Univers LT Std 55"/>
          <w:color w:val="000000"/>
        </w:rPr>
        <w:t>0</w:t>
      </w:r>
      <w:r w:rsidR="00C963C0" w:rsidRPr="007D3C33">
        <w:rPr>
          <w:rFonts w:cs="Univers LT Std 55"/>
          <w:color w:val="000000"/>
        </w:rPr>
        <w:t xml:space="preserve">%) e </w:t>
      </w:r>
      <w:r w:rsidR="00510F6A">
        <w:rPr>
          <w:rFonts w:cs="Univers LT Std 55"/>
          <w:color w:val="000000"/>
        </w:rPr>
        <w:t xml:space="preserve">o </w:t>
      </w:r>
      <w:r w:rsidR="00C963C0" w:rsidRPr="007D3C33">
        <w:rPr>
          <w:rFonts w:cs="Univers LT Std 55"/>
          <w:i/>
          <w:iCs/>
          <w:color w:val="000000"/>
        </w:rPr>
        <w:t>Acirramento da concorrência</w:t>
      </w:r>
      <w:r w:rsidR="00C963C0" w:rsidRPr="007D3C33">
        <w:rPr>
          <w:rFonts w:cs="Univers LT Std 55"/>
          <w:color w:val="000000"/>
        </w:rPr>
        <w:t xml:space="preserve"> (4</w:t>
      </w:r>
      <w:r w:rsidR="003107B8">
        <w:rPr>
          <w:rFonts w:cs="Univers LT Std 55"/>
          <w:color w:val="000000"/>
        </w:rPr>
        <w:t>2</w:t>
      </w:r>
      <w:r w:rsidR="00C963C0" w:rsidRPr="007D3C33">
        <w:rPr>
          <w:rFonts w:cs="Univers LT Std 55"/>
          <w:color w:val="000000"/>
        </w:rPr>
        <w:t>,</w:t>
      </w:r>
      <w:r w:rsidR="003107B8">
        <w:rPr>
          <w:rFonts w:cs="Univers LT Std 55"/>
          <w:color w:val="000000"/>
        </w:rPr>
        <w:t>1</w:t>
      </w:r>
      <w:r w:rsidR="00C963C0" w:rsidRPr="007D3C33">
        <w:rPr>
          <w:rFonts w:cs="Univers LT Std 55"/>
          <w:color w:val="000000"/>
        </w:rPr>
        <w:t>%</w:t>
      </w:r>
      <w:r w:rsidR="00510F6A">
        <w:rPr>
          <w:rFonts w:cs="Univers LT Std 55"/>
          <w:color w:val="000000"/>
        </w:rPr>
        <w:t>)</w:t>
      </w:r>
      <w:r w:rsidR="000F2A5B">
        <w:rPr>
          <w:rFonts w:cs="Univers LT Std 55"/>
          <w:color w:val="000000"/>
        </w:rPr>
        <w:t xml:space="preserve"> </w:t>
      </w:r>
      <w:r w:rsidR="009E7A7B">
        <w:rPr>
          <w:rFonts w:cs="Univers LT Std 55"/>
          <w:color w:val="000000"/>
        </w:rPr>
        <w:t>f</w:t>
      </w:r>
      <w:r w:rsidR="00BD1EB3">
        <w:rPr>
          <w:rFonts w:cs="Univers LT Std 55"/>
          <w:color w:val="000000"/>
        </w:rPr>
        <w:t>igura</w:t>
      </w:r>
      <w:r w:rsidR="001077A2">
        <w:rPr>
          <w:rFonts w:cs="Univers LT Std 55"/>
          <w:color w:val="000000"/>
        </w:rPr>
        <w:t>ra</w:t>
      </w:r>
      <w:r w:rsidR="00BD1EB3">
        <w:rPr>
          <w:rFonts w:cs="Univers LT Std 55"/>
          <w:color w:val="000000"/>
        </w:rPr>
        <w:t xml:space="preserve">m entre os </w:t>
      </w:r>
      <w:r w:rsidR="00003FF5">
        <w:rPr>
          <w:rFonts w:cs="Univers LT Std 55"/>
          <w:color w:val="000000"/>
        </w:rPr>
        <w:t>obstáculos mais mencionados</w:t>
      </w:r>
      <w:r w:rsidR="00211D69">
        <w:rPr>
          <w:rFonts w:cs="Univers LT Std 55"/>
          <w:color w:val="000000"/>
        </w:rPr>
        <w:t xml:space="preserve"> pelas empresas inovadoras</w:t>
      </w:r>
      <w:r w:rsidR="006C6CEF">
        <w:rPr>
          <w:rFonts w:cs="Univers LT Std 55"/>
          <w:color w:val="000000"/>
        </w:rPr>
        <w:t xml:space="preserve"> da Indústria.</w:t>
      </w:r>
      <w:r w:rsidR="001855A9">
        <w:rPr>
          <w:rFonts w:cs="Univers LT Std 55"/>
          <w:color w:val="000000"/>
        </w:rPr>
        <w:t xml:space="preserve"> Em seguida, de</w:t>
      </w:r>
      <w:r w:rsidR="00171C9C">
        <w:rPr>
          <w:rFonts w:cs="Univers LT Std 55"/>
          <w:color w:val="000000"/>
        </w:rPr>
        <w:t>staca</w:t>
      </w:r>
      <w:r w:rsidR="00B114FA">
        <w:rPr>
          <w:rFonts w:cs="Univers LT Std 55"/>
          <w:color w:val="000000"/>
        </w:rPr>
        <w:t>ra</w:t>
      </w:r>
      <w:r w:rsidR="00171C9C">
        <w:rPr>
          <w:rFonts w:cs="Univers LT Std 55"/>
          <w:color w:val="000000"/>
        </w:rPr>
        <w:t xml:space="preserve">m-se </w:t>
      </w:r>
      <w:r w:rsidR="00730FB0">
        <w:rPr>
          <w:rFonts w:cs="Univers LT Std 55"/>
          <w:color w:val="000000"/>
        </w:rPr>
        <w:t xml:space="preserve">as </w:t>
      </w:r>
      <w:r w:rsidR="00A1529D" w:rsidRPr="00A1529D">
        <w:rPr>
          <w:rFonts w:cs="Univers LT Std 55"/>
          <w:i/>
          <w:iCs/>
          <w:color w:val="000000"/>
        </w:rPr>
        <w:t>M</w:t>
      </w:r>
      <w:r w:rsidR="00730FB0" w:rsidRPr="00A1529D">
        <w:rPr>
          <w:rFonts w:cs="Univers LT Std 55"/>
          <w:i/>
          <w:iCs/>
          <w:color w:val="000000"/>
        </w:rPr>
        <w:t xml:space="preserve">udanças nas </w:t>
      </w:r>
      <w:r w:rsidR="00FB40D6" w:rsidRPr="00A1529D">
        <w:rPr>
          <w:rFonts w:cs="Univers LT Std 55"/>
          <w:i/>
          <w:iCs/>
          <w:color w:val="000000"/>
        </w:rPr>
        <w:t>prioridades estratégias</w:t>
      </w:r>
      <w:r w:rsidR="00FB40D6">
        <w:rPr>
          <w:rFonts w:cs="Univers LT Std 55"/>
          <w:color w:val="000000"/>
        </w:rPr>
        <w:t xml:space="preserve"> (39,5%)</w:t>
      </w:r>
      <w:r w:rsidR="00297F97">
        <w:rPr>
          <w:rFonts w:cs="Univers LT Std 55"/>
          <w:color w:val="000000"/>
        </w:rPr>
        <w:t xml:space="preserve"> </w:t>
      </w:r>
      <w:r w:rsidR="00302750">
        <w:rPr>
          <w:rFonts w:cs="Univers LT Std 55"/>
          <w:color w:val="000000"/>
        </w:rPr>
        <w:t xml:space="preserve">e a </w:t>
      </w:r>
      <w:r w:rsidR="00302750" w:rsidRPr="00A1529D">
        <w:rPr>
          <w:rFonts w:cs="Univers LT Std 55"/>
          <w:i/>
          <w:iCs/>
          <w:color w:val="000000"/>
        </w:rPr>
        <w:t>Baixa</w:t>
      </w:r>
      <w:r w:rsidR="00E9429E" w:rsidRPr="00A1529D">
        <w:rPr>
          <w:rFonts w:cs="Univers LT Std 55"/>
          <w:i/>
          <w:iCs/>
          <w:color w:val="000000"/>
        </w:rPr>
        <w:t xml:space="preserve"> atratividade </w:t>
      </w:r>
      <w:r w:rsidR="00E9429E" w:rsidRPr="00A1529D">
        <w:rPr>
          <w:rFonts w:cs="Univers LT Std 55"/>
          <w:i/>
          <w:iCs/>
          <w:color w:val="000000"/>
        </w:rPr>
        <w:lastRenderedPageBreak/>
        <w:t>da demanda</w:t>
      </w:r>
      <w:r w:rsidR="00E9429E">
        <w:rPr>
          <w:rFonts w:cs="Univers LT Std 55"/>
          <w:color w:val="000000"/>
        </w:rPr>
        <w:t xml:space="preserve"> (37,9%)</w:t>
      </w:r>
      <w:r w:rsidR="00A1529D">
        <w:rPr>
          <w:rFonts w:cs="Univers LT Std 55"/>
          <w:color w:val="000000"/>
        </w:rPr>
        <w:t>, igualmente associadas ao ambiente econômico e às condições de mercado.</w:t>
      </w:r>
    </w:p>
    <w:p w14:paraId="424AE832" w14:textId="593B29EE" w:rsidR="00891BF4" w:rsidRDefault="00757BCA" w:rsidP="008015DD">
      <w:pPr>
        <w:spacing w:after="120" w:line="324" w:lineRule="auto"/>
        <w:ind w:firstLine="567"/>
        <w:jc w:val="both"/>
        <w:textAlignment w:val="center"/>
        <w:rPr>
          <w:rFonts w:cs="Univers LT Std 55"/>
          <w:color w:val="000000"/>
        </w:rPr>
      </w:pPr>
      <w:r>
        <w:rPr>
          <w:rFonts w:cs="Univers LT Std 55"/>
          <w:color w:val="000000"/>
        </w:rPr>
        <w:t>Obser</w:t>
      </w:r>
      <w:r w:rsidR="00864C75">
        <w:rPr>
          <w:rFonts w:cs="Univers LT Std 55"/>
          <w:color w:val="000000"/>
        </w:rPr>
        <w:t>va-se, ainda, que todos os fatores apresentaram</w:t>
      </w:r>
      <w:r w:rsidR="00B114FA">
        <w:rPr>
          <w:rFonts w:cs="Univers LT Std 55"/>
          <w:color w:val="000000"/>
        </w:rPr>
        <w:t xml:space="preserve"> uma</w:t>
      </w:r>
      <w:r w:rsidR="00864C75">
        <w:rPr>
          <w:rFonts w:cs="Univers LT Std 55"/>
          <w:color w:val="000000"/>
        </w:rPr>
        <w:t xml:space="preserve"> redução em relação a 2021, ano </w:t>
      </w:r>
      <w:r w:rsidR="00437088">
        <w:rPr>
          <w:rFonts w:cs="Univers LT Std 55"/>
          <w:color w:val="000000"/>
        </w:rPr>
        <w:t xml:space="preserve">em </w:t>
      </w:r>
      <w:r w:rsidR="00864C75">
        <w:rPr>
          <w:rFonts w:cs="Univers LT Std 55"/>
          <w:color w:val="000000"/>
        </w:rPr>
        <w:t>que os percentuais</w:t>
      </w:r>
      <w:r w:rsidR="00EA6B2E">
        <w:rPr>
          <w:rFonts w:cs="Univers LT Std 55"/>
          <w:color w:val="000000"/>
        </w:rPr>
        <w:t xml:space="preserve"> foram significativamente mais elevados, indicando um arrefecimento das dificuldades ao longo</w:t>
      </w:r>
      <w:r w:rsidR="00B22E9C">
        <w:rPr>
          <w:rFonts w:cs="Univers LT Std 55"/>
          <w:color w:val="000000"/>
        </w:rPr>
        <w:t xml:space="preserve"> do período</w:t>
      </w:r>
      <w:r w:rsidR="00A801B7">
        <w:rPr>
          <w:rFonts w:cs="Univers LT Std 55"/>
          <w:color w:val="000000"/>
        </w:rPr>
        <w:t>. E</w:t>
      </w:r>
      <w:r w:rsidR="007D5922">
        <w:rPr>
          <w:rFonts w:cs="Univers LT Std 55"/>
          <w:color w:val="000000"/>
        </w:rPr>
        <w:t>m</w:t>
      </w:r>
      <w:r w:rsidR="00A801B7">
        <w:rPr>
          <w:rFonts w:cs="Univers LT Std 55"/>
          <w:color w:val="000000"/>
        </w:rPr>
        <w:t xml:space="preserve"> relação a 2023,</w:t>
      </w:r>
      <w:r w:rsidR="004B7FAC">
        <w:rPr>
          <w:rFonts w:cs="Univers LT Std 55"/>
          <w:color w:val="000000"/>
        </w:rPr>
        <w:t xml:space="preserve"> </w:t>
      </w:r>
      <w:r w:rsidR="00FA76D9">
        <w:rPr>
          <w:rFonts w:cs="Univers LT Std 55"/>
          <w:color w:val="000000"/>
        </w:rPr>
        <w:t>as variações foram modestas</w:t>
      </w:r>
      <w:r w:rsidR="00AC55AC">
        <w:rPr>
          <w:rFonts w:cs="Univers LT Std 55"/>
          <w:color w:val="000000"/>
        </w:rPr>
        <w:t>, mantendo relativa estabilidade na percepção dos obstáculos.</w:t>
      </w:r>
      <w:r w:rsidR="004B7FAC">
        <w:rPr>
          <w:rFonts w:cs="Univers LT Std 55"/>
          <w:color w:val="000000"/>
        </w:rPr>
        <w:t xml:space="preserve"> No entanto, </w:t>
      </w:r>
      <w:r w:rsidR="00CC1D1B">
        <w:rPr>
          <w:rFonts w:cs="Univers LT Std 55"/>
          <w:color w:val="000000"/>
        </w:rPr>
        <w:t xml:space="preserve">verificou-se um aumento </w:t>
      </w:r>
      <w:r w:rsidR="008C016D">
        <w:rPr>
          <w:rFonts w:cs="Univers LT Std 55"/>
          <w:color w:val="000000"/>
        </w:rPr>
        <w:t xml:space="preserve">na proporção de empresas </w:t>
      </w:r>
      <w:r w:rsidR="008E29AA">
        <w:rPr>
          <w:rFonts w:cs="Univers LT Std 55"/>
          <w:color w:val="000000"/>
        </w:rPr>
        <w:t>que relataram</w:t>
      </w:r>
      <w:r w:rsidR="00E35E37">
        <w:rPr>
          <w:rFonts w:cs="Univers LT Std 55"/>
          <w:color w:val="000000"/>
        </w:rPr>
        <w:t xml:space="preserve"> a maioria das</w:t>
      </w:r>
      <w:r w:rsidR="008E29AA">
        <w:rPr>
          <w:rFonts w:cs="Univers LT Std 55"/>
          <w:color w:val="000000"/>
        </w:rPr>
        <w:t xml:space="preserve"> dificuldades</w:t>
      </w:r>
      <w:r w:rsidR="00C65EE3">
        <w:rPr>
          <w:rFonts w:cs="Univers LT Std 55"/>
          <w:color w:val="000000"/>
        </w:rPr>
        <w:t>,</w:t>
      </w:r>
      <w:r w:rsidR="00A93329">
        <w:rPr>
          <w:rFonts w:cs="Univers LT Std 55"/>
          <w:color w:val="000000"/>
        </w:rPr>
        <w:t xml:space="preserve"> </w:t>
      </w:r>
      <w:r w:rsidR="00C65EE3">
        <w:rPr>
          <w:rFonts w:cs="Univers LT Std 55"/>
          <w:color w:val="000000"/>
        </w:rPr>
        <w:t xml:space="preserve">especialmente as de natureza econômica, enquanto as </w:t>
      </w:r>
      <w:r w:rsidR="00442E11" w:rsidRPr="00442E11">
        <w:rPr>
          <w:rFonts w:cs="Univers LT Std 55"/>
          <w:i/>
          <w:iCs/>
          <w:color w:val="000000"/>
        </w:rPr>
        <w:t>L</w:t>
      </w:r>
      <w:r w:rsidR="00C65EE3" w:rsidRPr="00442E11">
        <w:rPr>
          <w:rFonts w:cs="Univers LT Std 55"/>
          <w:i/>
          <w:iCs/>
          <w:color w:val="000000"/>
        </w:rPr>
        <w:t>imitações tecnológicas externas</w:t>
      </w:r>
      <w:r w:rsidR="00C65EE3">
        <w:rPr>
          <w:rFonts w:cs="Univers LT Std 55"/>
          <w:color w:val="000000"/>
        </w:rPr>
        <w:t xml:space="preserve"> </w:t>
      </w:r>
      <w:r w:rsidR="00456544" w:rsidRPr="004753CA">
        <w:rPr>
          <w:rFonts w:cs="Univers LT Std 55"/>
          <w:i/>
          <w:iCs/>
          <w:color w:val="000000"/>
        </w:rPr>
        <w:t>à empresa</w:t>
      </w:r>
      <w:r w:rsidR="00456544">
        <w:rPr>
          <w:rFonts w:cs="Univers LT Std 55"/>
          <w:color w:val="000000"/>
        </w:rPr>
        <w:t xml:space="preserve"> registraram leve redução no mesmo período.</w:t>
      </w:r>
      <w:r w:rsidR="00AC55AC">
        <w:rPr>
          <w:rFonts w:cs="Univers LT Std 55"/>
          <w:color w:val="000000"/>
        </w:rPr>
        <w:t xml:space="preserve"> De modo geral, </w:t>
      </w:r>
      <w:r w:rsidR="00164E46">
        <w:rPr>
          <w:rFonts w:cs="Univers LT Std 55"/>
          <w:color w:val="000000"/>
        </w:rPr>
        <w:t>o gráfico enfatiza que os condicionantes econômicos</w:t>
      </w:r>
      <w:r w:rsidR="00095D16">
        <w:rPr>
          <w:rFonts w:cs="Univers LT Std 55"/>
          <w:color w:val="000000"/>
        </w:rPr>
        <w:t xml:space="preserve"> e de mercado permanecem centrais na explicação das dificuldades pelas empresas para inovar.</w:t>
      </w:r>
    </w:p>
    <w:p w14:paraId="61D529F6" w14:textId="77777777" w:rsidR="007A5F7F" w:rsidRPr="008015DD" w:rsidRDefault="007A5F7F" w:rsidP="008015DD">
      <w:pPr>
        <w:spacing w:after="120" w:line="324" w:lineRule="auto"/>
        <w:ind w:firstLine="567"/>
        <w:jc w:val="both"/>
        <w:textAlignment w:val="center"/>
        <w:rPr>
          <w:rFonts w:cs="Univers LT Std 55"/>
          <w:color w:val="000000"/>
        </w:rPr>
      </w:pPr>
    </w:p>
    <w:p w14:paraId="12EABF19" w14:textId="727313F4" w:rsidR="007D3C33" w:rsidRPr="007D3C33" w:rsidRDefault="4AC7675A" w:rsidP="007D3C33">
      <w:pPr>
        <w:spacing w:before="240" w:after="120" w:line="324" w:lineRule="auto"/>
        <w:jc w:val="both"/>
        <w:textAlignment w:val="center"/>
        <w:rPr>
          <w:rFonts w:cs="Univers LT Std 55"/>
          <w:b/>
          <w:bCs/>
          <w:color w:val="000000"/>
        </w:rPr>
      </w:pPr>
      <w:r w:rsidRPr="00803D95">
        <w:rPr>
          <w:rFonts w:cs="Univers LT Std 55"/>
          <w:b/>
          <w:bCs/>
          <w:color w:val="000000" w:themeColor="text1"/>
        </w:rPr>
        <w:t>Gráfico 2</w:t>
      </w:r>
      <w:r w:rsidR="000A2DE4" w:rsidRPr="00803D95">
        <w:rPr>
          <w:rFonts w:cs="Univers LT Std 55"/>
          <w:b/>
          <w:bCs/>
          <w:color w:val="000000" w:themeColor="text1"/>
        </w:rPr>
        <w:t>6</w:t>
      </w:r>
      <w:r w:rsidRPr="00803D95">
        <w:rPr>
          <w:rFonts w:cs="Univers LT Std 55"/>
          <w:b/>
          <w:bCs/>
          <w:color w:val="000000" w:themeColor="text1"/>
        </w:rPr>
        <w:t xml:space="preserve"> –</w:t>
      </w:r>
      <w:r w:rsidR="000A2DE4" w:rsidRPr="00803D95">
        <w:rPr>
          <w:rFonts w:cs="Univers LT Std 55"/>
          <w:b/>
          <w:bCs/>
          <w:color w:val="000000" w:themeColor="text1"/>
        </w:rPr>
        <w:t xml:space="preserve"> </w:t>
      </w:r>
      <w:r w:rsidRPr="00803D95">
        <w:rPr>
          <w:rFonts w:cs="Univers LT Std 55"/>
          <w:b/>
          <w:bCs/>
          <w:color w:val="000000" w:themeColor="text1"/>
        </w:rPr>
        <w:t>Importância</w:t>
      </w:r>
      <w:r w:rsidRPr="5F61F714">
        <w:rPr>
          <w:rFonts w:cs="Univers LT Std 55"/>
          <w:b/>
          <w:bCs/>
          <w:color w:val="000000" w:themeColor="text1"/>
        </w:rPr>
        <w:t xml:space="preserve"> atribuída aos problemas e obstáculos para inovar, para as empresas inovadoras, para o total da Indústria- Brasil – 2021/2022/2023</w:t>
      </w:r>
      <w:r w:rsidR="00246014">
        <w:rPr>
          <w:rFonts w:cs="Univers LT Std 55"/>
          <w:b/>
          <w:bCs/>
          <w:color w:val="000000" w:themeColor="text1"/>
        </w:rPr>
        <w:t>/2024</w:t>
      </w:r>
      <w:r w:rsidRPr="5F61F714">
        <w:rPr>
          <w:rFonts w:cs="Univers LT Std 55"/>
          <w:b/>
          <w:bCs/>
          <w:color w:val="000000" w:themeColor="text1"/>
        </w:rPr>
        <w:t xml:space="preserve"> (%)</w:t>
      </w:r>
    </w:p>
    <w:p w14:paraId="52B1CAD8" w14:textId="2A77CC87" w:rsidR="007D3C33" w:rsidRPr="007D3C33" w:rsidRDefault="00697DB4" w:rsidP="007D3C33">
      <w:pPr>
        <w:spacing w:before="240" w:after="120" w:line="324" w:lineRule="auto"/>
        <w:jc w:val="both"/>
        <w:textAlignment w:val="center"/>
        <w:rPr>
          <w:rFonts w:cs="Univers LT Std 55"/>
          <w:b/>
          <w:bCs/>
          <w:color w:val="000000"/>
        </w:rPr>
      </w:pPr>
      <w:r>
        <w:rPr>
          <w:noProof/>
        </w:rPr>
        <w:drawing>
          <wp:inline distT="0" distB="0" distL="0" distR="0" wp14:anchorId="50EE30A8" wp14:editId="32ADD9D3">
            <wp:extent cx="5039360" cy="3683480"/>
            <wp:effectExtent l="0" t="0" r="8890" b="12700"/>
            <wp:docPr id="342505058" name="Gráfico 1">
              <a:extLst xmlns:a="http://schemas.openxmlformats.org/drawingml/2006/main">
                <a:ext uri="{FF2B5EF4-FFF2-40B4-BE49-F238E27FC236}">
                  <a16:creationId xmlns:a16="http://schemas.microsoft.com/office/drawing/2014/main" id="{79C406BF-B876-4DD4-8CCD-C401C42CA99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p w14:paraId="09BF931E" w14:textId="6DA74703" w:rsidR="007D3C33" w:rsidRPr="007D3C33" w:rsidRDefault="007D3C33" w:rsidP="007D3C33">
      <w:pPr>
        <w:spacing w:after="120"/>
        <w:jc w:val="both"/>
        <w:textAlignment w:val="center"/>
        <w:rPr>
          <w:rFonts w:cs="Univers LT Std 55"/>
          <w:color w:val="000000"/>
        </w:rPr>
      </w:pPr>
      <w:r w:rsidRPr="007D3C33">
        <w:rPr>
          <w:rFonts w:cs="Univers LT Std 55"/>
          <w:noProof/>
          <w:color w:val="000000"/>
          <w:sz w:val="16"/>
          <w:szCs w:val="16"/>
        </w:rPr>
        <w:t>Fonte: IBGE, Diretoria de Pesquisas, Coordenação de Estatísticas Estruturais e Temáticas em Empresas, Pesquisa de Inovação Semestral 202</w:t>
      </w:r>
      <w:r w:rsidR="00246014">
        <w:rPr>
          <w:rFonts w:cs="Univers LT Std 55"/>
          <w:noProof/>
          <w:color w:val="000000"/>
          <w:sz w:val="16"/>
          <w:szCs w:val="16"/>
        </w:rPr>
        <w:t>4</w:t>
      </w:r>
      <w:r w:rsidRPr="007D3C33">
        <w:rPr>
          <w:rFonts w:cs="Univers LT Std 55"/>
          <w:noProof/>
          <w:color w:val="000000"/>
          <w:sz w:val="16"/>
          <w:szCs w:val="16"/>
        </w:rPr>
        <w:t>.</w:t>
      </w:r>
      <w:r w:rsidRPr="007D3C33">
        <w:rPr>
          <w:rFonts w:cs="Univers LT Std 55"/>
          <w:color w:val="000000"/>
        </w:rPr>
        <w:tab/>
      </w:r>
    </w:p>
    <w:p w14:paraId="157BA6CA" w14:textId="54667A1B" w:rsidR="007D3C33" w:rsidRPr="007D3C33" w:rsidRDefault="02A18F29" w:rsidP="007D3C33">
      <w:pPr>
        <w:spacing w:after="120"/>
        <w:jc w:val="both"/>
        <w:textAlignment w:val="center"/>
        <w:rPr>
          <w:rFonts w:cs="Univers LT Std 55"/>
          <w:noProof/>
          <w:color w:val="000000"/>
          <w:sz w:val="16"/>
          <w:szCs w:val="16"/>
        </w:rPr>
      </w:pPr>
      <w:r w:rsidRPr="214E33B6">
        <w:rPr>
          <w:rFonts w:cs="Univers LT Std 55"/>
          <w:noProof/>
          <w:color w:val="000000" w:themeColor="text1"/>
          <w:sz w:val="16"/>
          <w:szCs w:val="16"/>
        </w:rPr>
        <w:t xml:space="preserve">*O percentual apontado em 2021 refere-se à </w:t>
      </w:r>
      <w:r w:rsidRPr="214E33B6">
        <w:rPr>
          <w:rFonts w:cs="Univers LT Std 55"/>
          <w:i/>
          <w:iCs/>
          <w:noProof/>
          <w:color w:val="000000" w:themeColor="text1"/>
          <w:sz w:val="16"/>
          <w:szCs w:val="16"/>
        </w:rPr>
        <w:t xml:space="preserve">Escassez </w:t>
      </w:r>
      <w:r w:rsidR="004F1929">
        <w:rPr>
          <w:rFonts w:cs="Univers LT Std 55"/>
          <w:i/>
          <w:iCs/>
          <w:noProof/>
          <w:color w:val="000000" w:themeColor="text1"/>
          <w:sz w:val="16"/>
          <w:szCs w:val="16"/>
        </w:rPr>
        <w:t>d</w:t>
      </w:r>
      <w:r w:rsidRPr="214E33B6">
        <w:rPr>
          <w:rFonts w:cs="Univers LT Std 55"/>
          <w:i/>
          <w:iCs/>
          <w:noProof/>
          <w:color w:val="000000" w:themeColor="text1"/>
          <w:sz w:val="16"/>
          <w:szCs w:val="16"/>
        </w:rPr>
        <w:t>e recursos públicos</w:t>
      </w:r>
      <w:r w:rsidRPr="214E33B6">
        <w:rPr>
          <w:rFonts w:cs="Univers LT Std 55"/>
          <w:noProof/>
          <w:color w:val="000000" w:themeColor="text1"/>
          <w:sz w:val="16"/>
          <w:szCs w:val="16"/>
        </w:rPr>
        <w:t>.</w:t>
      </w:r>
    </w:p>
    <w:p w14:paraId="24DC2453" w14:textId="77777777" w:rsidR="007A5F7F" w:rsidRDefault="007A5F7F" w:rsidP="00CC072B">
      <w:pPr>
        <w:spacing w:after="120" w:line="324" w:lineRule="auto"/>
        <w:ind w:firstLine="568"/>
        <w:jc w:val="both"/>
        <w:textAlignment w:val="center"/>
        <w:rPr>
          <w:rFonts w:cs="Univers LT Std 55"/>
          <w:color w:val="000000"/>
        </w:rPr>
      </w:pPr>
    </w:p>
    <w:p w14:paraId="7182312E" w14:textId="2F6EF338" w:rsidR="00CC072B" w:rsidRPr="007D3C33" w:rsidRDefault="00CC072B" w:rsidP="00CC072B">
      <w:pPr>
        <w:spacing w:after="120" w:line="324" w:lineRule="auto"/>
        <w:ind w:firstLine="568"/>
        <w:jc w:val="both"/>
        <w:textAlignment w:val="center"/>
        <w:rPr>
          <w:rFonts w:cs="Univers LT Std 55"/>
          <w:color w:val="000000"/>
        </w:rPr>
      </w:pPr>
      <w:r w:rsidRPr="007D3C33">
        <w:rPr>
          <w:rFonts w:cs="Univers LT Std 55"/>
          <w:color w:val="000000"/>
        </w:rPr>
        <w:t xml:space="preserve">As atividades </w:t>
      </w:r>
      <w:r>
        <w:rPr>
          <w:rFonts w:cs="Univers LT Std 55"/>
          <w:color w:val="000000"/>
        </w:rPr>
        <w:t xml:space="preserve">que apresentaram as maiores proporções de empresas inovadoras com dificuldades para inovar foram também aquelas que mais apontaram obstáculos de natureza econômica. A </w:t>
      </w:r>
      <w:r w:rsidRPr="007D3C33">
        <w:rPr>
          <w:rFonts w:cs="Univers LT Std 55"/>
          <w:i/>
          <w:iCs/>
          <w:color w:val="000000"/>
        </w:rPr>
        <w:t>Instabilidade econômica</w:t>
      </w:r>
      <w:r>
        <w:rPr>
          <w:rFonts w:cs="Univers LT Std 55"/>
          <w:color w:val="000000"/>
        </w:rPr>
        <w:t xml:space="preserve">, a </w:t>
      </w:r>
      <w:r w:rsidRPr="007D3C33">
        <w:rPr>
          <w:rFonts w:cs="Univers LT Std 55"/>
          <w:i/>
          <w:iCs/>
          <w:color w:val="000000"/>
        </w:rPr>
        <w:t xml:space="preserve">Capacidade limitada dos recursos </w:t>
      </w:r>
      <w:r w:rsidRPr="007D3C33">
        <w:rPr>
          <w:rFonts w:cs="Univers LT Std 55"/>
          <w:i/>
          <w:iCs/>
          <w:color w:val="000000"/>
        </w:rPr>
        <w:lastRenderedPageBreak/>
        <w:t>internos</w:t>
      </w:r>
      <w:r w:rsidRPr="007D3C33">
        <w:rPr>
          <w:rFonts w:cs="Univers LT Std 55"/>
          <w:color w:val="000000"/>
        </w:rPr>
        <w:t xml:space="preserve"> e </w:t>
      </w:r>
      <w:r>
        <w:rPr>
          <w:rFonts w:cs="Univers LT Std 55"/>
          <w:color w:val="000000"/>
        </w:rPr>
        <w:t xml:space="preserve">o </w:t>
      </w:r>
      <w:r w:rsidRPr="007D3C33">
        <w:rPr>
          <w:rFonts w:cs="Univers LT Std 55"/>
          <w:i/>
          <w:iCs/>
          <w:color w:val="000000"/>
        </w:rPr>
        <w:t>Acirramento da concorrência</w:t>
      </w:r>
      <w:r w:rsidRPr="007D3C33">
        <w:rPr>
          <w:rFonts w:cs="Univers LT Std 55"/>
          <w:color w:val="000000"/>
        </w:rPr>
        <w:t xml:space="preserve"> </w:t>
      </w:r>
      <w:r>
        <w:rPr>
          <w:rFonts w:cs="Univers LT Std 55"/>
          <w:color w:val="000000"/>
        </w:rPr>
        <w:t>registraram maior incidência entre as empresas dos setores de</w:t>
      </w:r>
      <w:r>
        <w:rPr>
          <w:rFonts w:cs="Univers LT Std 55"/>
          <w:i/>
          <w:iCs/>
          <w:color w:val="000000"/>
        </w:rPr>
        <w:t xml:space="preserve"> </w:t>
      </w:r>
      <w:r w:rsidRPr="00FA55F8">
        <w:rPr>
          <w:rFonts w:cs="Univers LT Std 55"/>
          <w:i/>
          <w:iCs/>
          <w:color w:val="000000"/>
        </w:rPr>
        <w:t xml:space="preserve">Preparação de couros e </w:t>
      </w:r>
      <w:r>
        <w:rPr>
          <w:rFonts w:cs="Univers LT Std 55"/>
          <w:i/>
          <w:iCs/>
          <w:color w:val="000000"/>
        </w:rPr>
        <w:t>f</w:t>
      </w:r>
      <w:r w:rsidRPr="00FA55F8">
        <w:rPr>
          <w:rFonts w:cs="Univers LT Std 55"/>
          <w:i/>
          <w:iCs/>
          <w:color w:val="000000"/>
        </w:rPr>
        <w:t>abricação de artefatos de couro,</w:t>
      </w:r>
      <w:r>
        <w:rPr>
          <w:rFonts w:cs="Univers LT Std 55"/>
          <w:i/>
          <w:iCs/>
          <w:color w:val="000000"/>
        </w:rPr>
        <w:t xml:space="preserve"> </w:t>
      </w:r>
      <w:r w:rsidRPr="0080123B">
        <w:rPr>
          <w:rFonts w:cs="Univers LT Std 55"/>
          <w:i/>
          <w:iCs/>
          <w:color w:val="000000"/>
        </w:rPr>
        <w:t xml:space="preserve">artigos de viagem e </w:t>
      </w:r>
      <w:r w:rsidRPr="00EB20AF">
        <w:rPr>
          <w:rFonts w:cs="Univers LT Std 55"/>
          <w:i/>
          <w:iCs/>
          <w:color w:val="000000"/>
        </w:rPr>
        <w:t>calçados</w:t>
      </w:r>
      <w:r w:rsidR="009C2178" w:rsidRPr="00EB20AF">
        <w:rPr>
          <w:rFonts w:cs="Univers LT Std 55"/>
          <w:i/>
          <w:iCs/>
          <w:color w:val="000000"/>
        </w:rPr>
        <w:t xml:space="preserve"> </w:t>
      </w:r>
      <w:r w:rsidR="009C2178" w:rsidRPr="00EB20AF">
        <w:rPr>
          <w:rFonts w:cs="Univers LT Std 55"/>
          <w:color w:val="000000"/>
        </w:rPr>
        <w:t>e de</w:t>
      </w:r>
      <w:r w:rsidR="009C2178" w:rsidRPr="00EB20AF">
        <w:rPr>
          <w:rFonts w:cs="Univers LT Std 55"/>
          <w:i/>
          <w:iCs/>
          <w:color w:val="000000"/>
        </w:rPr>
        <w:t xml:space="preserve"> Fabricação de produtos diversos</w:t>
      </w:r>
      <w:r w:rsidRPr="00EB20AF">
        <w:rPr>
          <w:rFonts w:cs="Univers LT Std 55"/>
          <w:i/>
          <w:iCs/>
          <w:color w:val="000000"/>
        </w:rPr>
        <w:t>.</w:t>
      </w:r>
      <w:r>
        <w:rPr>
          <w:rFonts w:cs="Univers LT Std 55"/>
          <w:i/>
          <w:iCs/>
          <w:color w:val="000000"/>
        </w:rPr>
        <w:t xml:space="preserve"> </w:t>
      </w:r>
      <w:r>
        <w:rPr>
          <w:rFonts w:cs="Univers LT Std 55"/>
          <w:color w:val="000000"/>
        </w:rPr>
        <w:t>No primeiro setor, os percentuais corresponderam a 74,6%, 74,6% e 69,2%, respectivamente, e no segundo</w:t>
      </w:r>
      <w:r w:rsidR="006B6EEE">
        <w:rPr>
          <w:rFonts w:cs="Univers LT Std 55"/>
          <w:color w:val="000000"/>
        </w:rPr>
        <w:t>,</w:t>
      </w:r>
      <w:r>
        <w:rPr>
          <w:rFonts w:cs="Univers LT Std 55"/>
          <w:color w:val="000000"/>
        </w:rPr>
        <w:t xml:space="preserve"> a 71,5%, 66,1% e 73,8%. Em contraste</w:t>
      </w:r>
      <w:r w:rsidRPr="007D3C33">
        <w:rPr>
          <w:rFonts w:cs="Univers LT Std 55"/>
          <w:color w:val="000000"/>
        </w:rPr>
        <w:t xml:space="preserve">, </w:t>
      </w:r>
      <w:r>
        <w:rPr>
          <w:rFonts w:cs="Univers LT Std 55"/>
          <w:color w:val="000000"/>
        </w:rPr>
        <w:t xml:space="preserve">as menores proporções de empresas que relataram dificuldades associadas a esses mesmos obstáculos </w:t>
      </w:r>
      <w:r w:rsidRPr="007D3C33">
        <w:rPr>
          <w:rFonts w:cs="Univers LT Std 55"/>
          <w:color w:val="000000"/>
        </w:rPr>
        <w:t xml:space="preserve">foram </w:t>
      </w:r>
      <w:r>
        <w:rPr>
          <w:rFonts w:cs="Univers LT Std 55"/>
          <w:color w:val="000000"/>
        </w:rPr>
        <w:t>observadas na atividade de</w:t>
      </w:r>
      <w:r w:rsidRPr="007D3C33">
        <w:rPr>
          <w:rFonts w:cs="Univers LT Std 55"/>
          <w:color w:val="000000"/>
        </w:rPr>
        <w:t xml:space="preserve"> </w:t>
      </w:r>
      <w:r w:rsidRPr="00C32558">
        <w:rPr>
          <w:rFonts w:cs="Univers LT Std 55"/>
          <w:i/>
          <w:iCs/>
          <w:color w:val="000000"/>
        </w:rPr>
        <w:t>Fabricação de coque, de produtos derivados do petróleo</w:t>
      </w:r>
      <w:r>
        <w:rPr>
          <w:rFonts w:cs="Univers LT Std 55"/>
          <w:i/>
          <w:iCs/>
          <w:color w:val="000000"/>
        </w:rPr>
        <w:t xml:space="preserve"> </w:t>
      </w:r>
      <w:r w:rsidRPr="009E39B9">
        <w:rPr>
          <w:rFonts w:cs="Univers LT Std 55"/>
          <w:i/>
          <w:iCs/>
          <w:color w:val="000000"/>
        </w:rPr>
        <w:t>e de biocombustíveis</w:t>
      </w:r>
      <w:r>
        <w:rPr>
          <w:rFonts w:cs="Univers LT Std 55"/>
          <w:color w:val="000000"/>
        </w:rPr>
        <w:t>, com 15</w:t>
      </w:r>
      <w:r w:rsidRPr="007D3C33">
        <w:rPr>
          <w:rFonts w:cs="Univers LT Std 55"/>
          <w:color w:val="000000"/>
        </w:rPr>
        <w:t xml:space="preserve">,4%, </w:t>
      </w:r>
      <w:r>
        <w:rPr>
          <w:rFonts w:cs="Univers LT Std 55"/>
          <w:color w:val="000000"/>
        </w:rPr>
        <w:t>22</w:t>
      </w:r>
      <w:r w:rsidRPr="007D3C33">
        <w:rPr>
          <w:rFonts w:cs="Univers LT Std 55"/>
          <w:color w:val="000000"/>
        </w:rPr>
        <w:t>,</w:t>
      </w:r>
      <w:r>
        <w:rPr>
          <w:rFonts w:cs="Univers LT Std 55"/>
          <w:color w:val="000000"/>
        </w:rPr>
        <w:t>6</w:t>
      </w:r>
      <w:r w:rsidRPr="007D3C33">
        <w:rPr>
          <w:rFonts w:cs="Univers LT Std 55"/>
          <w:color w:val="000000"/>
        </w:rPr>
        <w:t xml:space="preserve">% e </w:t>
      </w:r>
      <w:r>
        <w:rPr>
          <w:rFonts w:cs="Univers LT Std 55"/>
          <w:color w:val="000000"/>
        </w:rPr>
        <w:t>12</w:t>
      </w:r>
      <w:r w:rsidRPr="007D3C33">
        <w:rPr>
          <w:rFonts w:cs="Univers LT Std 55"/>
          <w:color w:val="000000"/>
        </w:rPr>
        <w:t>,</w:t>
      </w:r>
      <w:r>
        <w:rPr>
          <w:rFonts w:cs="Univers LT Std 55"/>
          <w:color w:val="000000"/>
        </w:rPr>
        <w:t>4</w:t>
      </w:r>
      <w:r w:rsidRPr="007D3C33">
        <w:rPr>
          <w:rFonts w:cs="Univers LT Std 55"/>
          <w:color w:val="000000"/>
        </w:rPr>
        <w:t>%, respectivamente.</w:t>
      </w:r>
    </w:p>
    <w:p w14:paraId="1F32EA6C" w14:textId="77777777" w:rsidR="005E17D0" w:rsidRDefault="00DB5C72" w:rsidP="005E17D0">
      <w:pPr>
        <w:spacing w:after="120" w:line="324" w:lineRule="auto"/>
        <w:jc w:val="both"/>
        <w:textAlignment w:val="center"/>
        <w:rPr>
          <w:rFonts w:cs="Univers LT Std 55"/>
          <w:color w:val="000000"/>
        </w:rPr>
      </w:pPr>
      <w:r>
        <w:rPr>
          <w:rFonts w:cs="Univers LT Std 55"/>
          <w:color w:val="000000"/>
        </w:rPr>
        <w:t xml:space="preserve">À semelhança dos </w:t>
      </w:r>
      <w:r w:rsidR="005234BD">
        <w:rPr>
          <w:rFonts w:cs="Univers LT Std 55"/>
          <w:color w:val="000000"/>
        </w:rPr>
        <w:t>ciclos anteriores da pesquisa</w:t>
      </w:r>
      <w:r w:rsidR="0010151C">
        <w:rPr>
          <w:rFonts w:cs="Univers LT Std 55"/>
          <w:color w:val="000000"/>
        </w:rPr>
        <w:t>, a</w:t>
      </w:r>
      <w:r w:rsidR="007D3C33" w:rsidRPr="0010151C">
        <w:rPr>
          <w:rFonts w:cs="Univers LT Std 55"/>
          <w:color w:val="000000"/>
        </w:rPr>
        <w:t xml:space="preserve">s </w:t>
      </w:r>
      <w:r w:rsidR="007D3C33" w:rsidRPr="0010151C">
        <w:rPr>
          <w:rFonts w:cs="Univers LT Std 55"/>
          <w:i/>
          <w:iCs/>
          <w:color w:val="000000"/>
        </w:rPr>
        <w:t>Dificuldades para</w:t>
      </w:r>
      <w:r w:rsidR="007D3C33" w:rsidRPr="007D3C33">
        <w:rPr>
          <w:rFonts w:cs="Univers LT Std 55"/>
          <w:i/>
          <w:iCs/>
          <w:color w:val="000000"/>
        </w:rPr>
        <w:t xml:space="preserve"> obtenção ou utilização de apoio público para inovação</w:t>
      </w:r>
      <w:r w:rsidR="003E57C6">
        <w:rPr>
          <w:rFonts w:cs="Univers LT Std 55"/>
          <w:color w:val="000000"/>
        </w:rPr>
        <w:t xml:space="preserve"> constituíram o fator menos mencionado pelas empresas em 2024</w:t>
      </w:r>
      <w:r w:rsidR="00E70EEC">
        <w:rPr>
          <w:rFonts w:cs="Univers LT Std 55"/>
          <w:color w:val="000000"/>
        </w:rPr>
        <w:t xml:space="preserve"> </w:t>
      </w:r>
      <w:r w:rsidR="00C31E5D">
        <w:rPr>
          <w:rFonts w:cs="Univers LT Std 55"/>
          <w:color w:val="000000"/>
        </w:rPr>
        <w:t>(</w:t>
      </w:r>
      <w:r w:rsidR="007D3C33" w:rsidRPr="007D3C33">
        <w:rPr>
          <w:rFonts w:cs="Univers LT Std 55"/>
          <w:color w:val="000000"/>
        </w:rPr>
        <w:t>3</w:t>
      </w:r>
      <w:r w:rsidR="003D21A2">
        <w:rPr>
          <w:rFonts w:cs="Univers LT Std 55"/>
          <w:color w:val="000000"/>
        </w:rPr>
        <w:t>5</w:t>
      </w:r>
      <w:r w:rsidR="007D3C33" w:rsidRPr="007D3C33">
        <w:rPr>
          <w:rFonts w:cs="Univers LT Std 55"/>
          <w:color w:val="000000"/>
        </w:rPr>
        <w:t>,</w:t>
      </w:r>
      <w:r w:rsidR="003D21A2">
        <w:rPr>
          <w:rFonts w:cs="Univers LT Std 55"/>
          <w:color w:val="000000"/>
        </w:rPr>
        <w:t>3</w:t>
      </w:r>
      <w:r w:rsidR="007D3C33" w:rsidRPr="007D3C33">
        <w:rPr>
          <w:rFonts w:cs="Univers LT Std 55"/>
          <w:color w:val="000000"/>
        </w:rPr>
        <w:t>%</w:t>
      </w:r>
      <w:r w:rsidR="002C1170">
        <w:rPr>
          <w:rFonts w:cs="Univers LT Std 55"/>
          <w:color w:val="000000"/>
        </w:rPr>
        <w:t>)</w:t>
      </w:r>
      <w:r w:rsidR="00E70EEC">
        <w:rPr>
          <w:rFonts w:cs="Univers LT Std 55"/>
          <w:color w:val="000000"/>
        </w:rPr>
        <w:t xml:space="preserve">. </w:t>
      </w:r>
      <w:r w:rsidR="00BC4850">
        <w:rPr>
          <w:rFonts w:cs="Univers LT Std 55"/>
          <w:color w:val="000000"/>
        </w:rPr>
        <w:t xml:space="preserve">No entanto, observou-se um aumento </w:t>
      </w:r>
      <w:r w:rsidR="00AE5AAA">
        <w:rPr>
          <w:rFonts w:cs="Univers LT Std 55"/>
          <w:color w:val="000000"/>
        </w:rPr>
        <w:t xml:space="preserve">em relação a 2023 </w:t>
      </w:r>
      <w:r w:rsidR="007D3C33" w:rsidRPr="007D3C33">
        <w:rPr>
          <w:rFonts w:cs="Univers LT Std 55"/>
          <w:color w:val="000000"/>
        </w:rPr>
        <w:t>(3</w:t>
      </w:r>
      <w:r w:rsidR="00784A93">
        <w:rPr>
          <w:rFonts w:cs="Univers LT Std 55"/>
          <w:color w:val="000000"/>
        </w:rPr>
        <w:t>3</w:t>
      </w:r>
      <w:r w:rsidR="007D3C33" w:rsidRPr="007D3C33">
        <w:rPr>
          <w:rFonts w:cs="Univers LT Std 55"/>
          <w:color w:val="000000"/>
        </w:rPr>
        <w:t>,</w:t>
      </w:r>
      <w:r w:rsidR="00784A93">
        <w:rPr>
          <w:rFonts w:cs="Univers LT Std 55"/>
          <w:color w:val="000000"/>
        </w:rPr>
        <w:t>9</w:t>
      </w:r>
      <w:r w:rsidR="007D3C33" w:rsidRPr="007D3C33">
        <w:rPr>
          <w:rFonts w:cs="Univers LT Std 55"/>
          <w:color w:val="000000"/>
        </w:rPr>
        <w:t>%)</w:t>
      </w:r>
      <w:r w:rsidR="007D3C33" w:rsidRPr="007D3C33">
        <w:rPr>
          <w:rFonts w:cs="Univers LT Std 55"/>
          <w:color w:val="000000"/>
          <w:vertAlign w:val="superscript"/>
        </w:rPr>
        <w:footnoteReference w:id="15"/>
      </w:r>
      <w:r w:rsidR="00AE5AAA">
        <w:rPr>
          <w:rFonts w:cs="Univers LT Std 55"/>
          <w:color w:val="000000"/>
        </w:rPr>
        <w:t xml:space="preserve">, o que pode indicar </w:t>
      </w:r>
      <w:r w:rsidR="00870426">
        <w:rPr>
          <w:rFonts w:cs="Univers LT Std 55"/>
          <w:color w:val="000000"/>
        </w:rPr>
        <w:t xml:space="preserve">a persistência de entraves </w:t>
      </w:r>
      <w:r w:rsidR="006D2E2B">
        <w:rPr>
          <w:rFonts w:cs="Univers LT Std 55"/>
          <w:color w:val="000000"/>
        </w:rPr>
        <w:t>associados à disponibilidade de informações,</w:t>
      </w:r>
      <w:r w:rsidR="00597BDD">
        <w:rPr>
          <w:rFonts w:cs="Univers LT Std 55"/>
          <w:color w:val="000000"/>
        </w:rPr>
        <w:t xml:space="preserve"> aos</w:t>
      </w:r>
      <w:r w:rsidR="006D2E2B">
        <w:rPr>
          <w:rFonts w:cs="Univers LT Std 55"/>
          <w:color w:val="000000"/>
        </w:rPr>
        <w:t xml:space="preserve"> prazos de consecução, </w:t>
      </w:r>
      <w:r w:rsidR="00597BDD">
        <w:rPr>
          <w:rFonts w:cs="Univers LT Std 55"/>
          <w:color w:val="000000"/>
        </w:rPr>
        <w:t xml:space="preserve">às </w:t>
      </w:r>
      <w:r w:rsidR="006D2E2B">
        <w:rPr>
          <w:rFonts w:cs="Univers LT Std 55"/>
          <w:color w:val="000000"/>
        </w:rPr>
        <w:t>condições e contrapartidas</w:t>
      </w:r>
      <w:r w:rsidR="00597BDD">
        <w:rPr>
          <w:rFonts w:cs="Univers LT Std 55"/>
          <w:color w:val="000000"/>
        </w:rPr>
        <w:t xml:space="preserve"> exigidas</w:t>
      </w:r>
      <w:r w:rsidR="00123254">
        <w:rPr>
          <w:rFonts w:cs="Univers LT Std 55"/>
          <w:color w:val="000000"/>
        </w:rPr>
        <w:t xml:space="preserve"> e</w:t>
      </w:r>
      <w:r w:rsidR="006D2E2B">
        <w:rPr>
          <w:rFonts w:cs="Univers LT Std 55"/>
          <w:color w:val="000000"/>
        </w:rPr>
        <w:t xml:space="preserve"> </w:t>
      </w:r>
      <w:r w:rsidR="00123254">
        <w:rPr>
          <w:rFonts w:cs="Univers LT Std 55"/>
          <w:color w:val="000000"/>
        </w:rPr>
        <w:t>aos</w:t>
      </w:r>
      <w:r w:rsidR="006D2E2B">
        <w:rPr>
          <w:rFonts w:cs="Univers LT Std 55"/>
          <w:color w:val="000000"/>
        </w:rPr>
        <w:t xml:space="preserve"> procedimentos administrativos.</w:t>
      </w:r>
      <w:r w:rsidR="00123254">
        <w:rPr>
          <w:rFonts w:cs="Univers LT Std 55"/>
          <w:color w:val="000000"/>
        </w:rPr>
        <w:t xml:space="preserve"> Ademais, verificou-se que os setores</w:t>
      </w:r>
      <w:r w:rsidR="00AE08EB">
        <w:rPr>
          <w:rFonts w:cs="Univers LT Std 55"/>
          <w:color w:val="000000"/>
        </w:rPr>
        <w:t xml:space="preserve"> que mais relataram esse tipo de dificuldade coincidem com aqueles que também apontaram maiores obstáculos de natureza econômica</w:t>
      </w:r>
      <w:r w:rsidR="00E131C8">
        <w:rPr>
          <w:rFonts w:cs="Univers LT Std 55"/>
          <w:color w:val="000000"/>
        </w:rPr>
        <w:t xml:space="preserve">, são eles: </w:t>
      </w:r>
      <w:r w:rsidR="00001104" w:rsidRPr="00FA55F8">
        <w:rPr>
          <w:rFonts w:cs="Univers LT Std 55"/>
          <w:i/>
          <w:iCs/>
          <w:color w:val="000000"/>
        </w:rPr>
        <w:t xml:space="preserve">Preparação de couros e </w:t>
      </w:r>
      <w:r w:rsidR="00001104">
        <w:rPr>
          <w:rFonts w:cs="Univers LT Std 55"/>
          <w:i/>
          <w:iCs/>
          <w:color w:val="000000"/>
        </w:rPr>
        <w:t>f</w:t>
      </w:r>
      <w:r w:rsidR="00001104" w:rsidRPr="00FA55F8">
        <w:rPr>
          <w:rFonts w:cs="Univers LT Std 55"/>
          <w:i/>
          <w:iCs/>
          <w:color w:val="000000"/>
        </w:rPr>
        <w:t>abricação de artefatos de couro,</w:t>
      </w:r>
      <w:r w:rsidR="00001104">
        <w:rPr>
          <w:rFonts w:cs="Univers LT Std 55"/>
          <w:i/>
          <w:iCs/>
          <w:color w:val="000000"/>
        </w:rPr>
        <w:t xml:space="preserve"> </w:t>
      </w:r>
      <w:r w:rsidR="00001104" w:rsidRPr="0080123B">
        <w:rPr>
          <w:rFonts w:cs="Univers LT Std 55"/>
          <w:i/>
          <w:iCs/>
          <w:color w:val="000000"/>
        </w:rPr>
        <w:t>artigos de viagem e calçados</w:t>
      </w:r>
      <w:r w:rsidR="00001104">
        <w:rPr>
          <w:rFonts w:cs="Univers LT Std 55"/>
          <w:i/>
          <w:iCs/>
          <w:color w:val="000000"/>
        </w:rPr>
        <w:t xml:space="preserve"> </w:t>
      </w:r>
      <w:r w:rsidR="00001104" w:rsidRPr="00A70F11">
        <w:rPr>
          <w:rFonts w:cs="Univers LT Std 55"/>
          <w:color w:val="000000"/>
        </w:rPr>
        <w:t>(</w:t>
      </w:r>
      <w:r w:rsidR="00B13621" w:rsidRPr="00A70F11">
        <w:rPr>
          <w:rFonts w:cs="Univers LT Std 55"/>
          <w:color w:val="000000"/>
        </w:rPr>
        <w:t>75,1%)</w:t>
      </w:r>
      <w:r w:rsidR="00B13621">
        <w:rPr>
          <w:rFonts w:cs="Univers LT Std 55"/>
          <w:i/>
          <w:iCs/>
          <w:color w:val="000000"/>
        </w:rPr>
        <w:t xml:space="preserve"> e </w:t>
      </w:r>
      <w:r w:rsidR="00D87AEF" w:rsidRPr="007D3C33">
        <w:rPr>
          <w:rFonts w:cs="Univers LT Std 55"/>
          <w:i/>
          <w:iCs/>
          <w:color w:val="000000"/>
        </w:rPr>
        <w:t>Fabricação de produtos</w:t>
      </w:r>
      <w:r w:rsidR="00D87AEF">
        <w:rPr>
          <w:rFonts w:cs="Univers LT Std 55"/>
          <w:i/>
          <w:iCs/>
          <w:color w:val="000000"/>
        </w:rPr>
        <w:t xml:space="preserve"> diversos </w:t>
      </w:r>
      <w:r w:rsidR="00D87AEF" w:rsidRPr="00A70F11">
        <w:rPr>
          <w:rFonts w:cs="Univers LT Std 55"/>
          <w:color w:val="000000"/>
        </w:rPr>
        <w:t>(</w:t>
      </w:r>
      <w:r w:rsidR="00EC0B88" w:rsidRPr="00A70F11">
        <w:rPr>
          <w:rFonts w:cs="Univers LT Std 55"/>
          <w:color w:val="000000"/>
        </w:rPr>
        <w:t>56,9%).</w:t>
      </w:r>
      <w:r w:rsidR="005E17D0">
        <w:rPr>
          <w:rFonts w:cs="Univers LT Std 55"/>
          <w:color w:val="000000"/>
        </w:rPr>
        <w:t xml:space="preserve"> </w:t>
      </w:r>
    </w:p>
    <w:p w14:paraId="3BE33C28" w14:textId="4250D3C2" w:rsidR="00AD5BFC" w:rsidRDefault="007D3C33" w:rsidP="00362192">
      <w:pPr>
        <w:spacing w:after="120" w:line="324" w:lineRule="auto"/>
        <w:ind w:firstLine="567"/>
        <w:jc w:val="both"/>
        <w:textAlignment w:val="center"/>
        <w:rPr>
          <w:rFonts w:cs="Univers LT Std 55"/>
          <w:color w:val="000000"/>
        </w:rPr>
      </w:pPr>
      <w:r w:rsidRPr="0D540284">
        <w:rPr>
          <w:rFonts w:cs="Univers LT Std 55"/>
          <w:color w:val="000000" w:themeColor="text1"/>
        </w:rPr>
        <w:t xml:space="preserve">No que se refere </w:t>
      </w:r>
      <w:r w:rsidR="004C1A92" w:rsidRPr="0D540284">
        <w:rPr>
          <w:rFonts w:cs="Univers LT Std 55"/>
          <w:color w:val="000000" w:themeColor="text1"/>
        </w:rPr>
        <w:t>a</w:t>
      </w:r>
      <w:r w:rsidR="00AD5BFC" w:rsidRPr="0D540284">
        <w:rPr>
          <w:rFonts w:cs="Univers LT Std 55"/>
          <w:color w:val="000000" w:themeColor="text1"/>
        </w:rPr>
        <w:t>o</w:t>
      </w:r>
      <w:r w:rsidR="004C1A92" w:rsidRPr="0D540284">
        <w:rPr>
          <w:rFonts w:cs="Univers LT Std 55"/>
          <w:color w:val="000000" w:themeColor="text1"/>
        </w:rPr>
        <w:t xml:space="preserve"> porte, </w:t>
      </w:r>
      <w:r w:rsidR="005B003A" w:rsidRPr="0D540284">
        <w:rPr>
          <w:rFonts w:cs="Univers LT Std 55"/>
          <w:color w:val="000000" w:themeColor="text1"/>
        </w:rPr>
        <w:t>a Tabela 4 mostra que</w:t>
      </w:r>
      <w:r w:rsidR="00F45036" w:rsidRPr="0D540284">
        <w:rPr>
          <w:rFonts w:cs="Univers LT Std 55"/>
          <w:color w:val="000000" w:themeColor="text1"/>
        </w:rPr>
        <w:t xml:space="preserve"> </w:t>
      </w:r>
      <w:r w:rsidR="004F0A1A" w:rsidRPr="0D540284">
        <w:rPr>
          <w:rFonts w:cs="Univers LT Std 55"/>
          <w:color w:val="000000" w:themeColor="text1"/>
        </w:rPr>
        <w:t>as empresas inovadoras com 250 a 499 pessoas ocupadas foram as que apresentaram a maior proporção relativa</w:t>
      </w:r>
      <w:r w:rsidR="00574168" w:rsidRPr="0D540284">
        <w:rPr>
          <w:rFonts w:cs="Univers LT Std 55"/>
          <w:color w:val="000000" w:themeColor="text1"/>
        </w:rPr>
        <w:t xml:space="preserve"> de dificuldades</w:t>
      </w:r>
      <w:r w:rsidR="00754F60" w:rsidRPr="0D540284">
        <w:rPr>
          <w:rFonts w:cs="Univers LT Std 55"/>
          <w:color w:val="000000" w:themeColor="text1"/>
        </w:rPr>
        <w:t xml:space="preserve"> para desenvolver suas atividades inovativas (53,3%) em 2024</w:t>
      </w:r>
      <w:r w:rsidR="00060B63" w:rsidRPr="0D540284">
        <w:rPr>
          <w:rFonts w:cs="Univers LT Std 55"/>
          <w:color w:val="000000" w:themeColor="text1"/>
        </w:rPr>
        <w:t xml:space="preserve">, </w:t>
      </w:r>
      <w:r w:rsidR="00163D46" w:rsidRPr="0D540284">
        <w:rPr>
          <w:rFonts w:cs="Univers LT Std 55"/>
          <w:color w:val="000000" w:themeColor="text1"/>
        </w:rPr>
        <w:t>destacando-se</w:t>
      </w:r>
      <w:r w:rsidR="00060B63" w:rsidRPr="0D540284">
        <w:rPr>
          <w:rFonts w:cs="Univers LT Std 55"/>
          <w:color w:val="000000" w:themeColor="text1"/>
        </w:rPr>
        <w:t xml:space="preserve"> a </w:t>
      </w:r>
      <w:r w:rsidR="00060B63" w:rsidRPr="0D540284">
        <w:rPr>
          <w:rFonts w:cs="Univers LT Std 55"/>
          <w:i/>
          <w:iCs/>
          <w:color w:val="000000" w:themeColor="text1"/>
        </w:rPr>
        <w:t>Instabilidade ec</w:t>
      </w:r>
      <w:r w:rsidR="00CF0990" w:rsidRPr="0D540284">
        <w:rPr>
          <w:rFonts w:cs="Univers LT Std 55"/>
          <w:i/>
          <w:iCs/>
          <w:color w:val="000000" w:themeColor="text1"/>
        </w:rPr>
        <w:t>onômica</w:t>
      </w:r>
      <w:r w:rsidR="00163D46" w:rsidRPr="0D540284">
        <w:rPr>
          <w:rFonts w:cs="Univers LT Std 55"/>
          <w:i/>
          <w:iCs/>
          <w:color w:val="000000" w:themeColor="text1"/>
        </w:rPr>
        <w:t xml:space="preserve"> </w:t>
      </w:r>
      <w:r w:rsidR="1BB5CD35" w:rsidRPr="0D540284">
        <w:rPr>
          <w:rFonts w:cs="Univers LT Std 55"/>
          <w:color w:val="000000" w:themeColor="text1"/>
        </w:rPr>
        <w:t>(50,2%)</w:t>
      </w:r>
      <w:r w:rsidR="1BB5CD35" w:rsidRPr="0D540284">
        <w:rPr>
          <w:rFonts w:cs="Univers LT Std 55"/>
          <w:i/>
          <w:iCs/>
          <w:color w:val="000000" w:themeColor="text1"/>
        </w:rPr>
        <w:t xml:space="preserve"> </w:t>
      </w:r>
      <w:r w:rsidR="00163D46" w:rsidRPr="0D540284">
        <w:rPr>
          <w:rFonts w:cs="Univers LT Std 55"/>
          <w:color w:val="000000" w:themeColor="text1"/>
        </w:rPr>
        <w:t>como</w:t>
      </w:r>
      <w:r w:rsidR="00CF0990" w:rsidRPr="0D540284">
        <w:rPr>
          <w:rFonts w:cs="Univers LT Std 55"/>
          <w:color w:val="000000" w:themeColor="text1"/>
        </w:rPr>
        <w:t xml:space="preserve"> </w:t>
      </w:r>
      <w:r w:rsidR="007F6C73" w:rsidRPr="0D540284">
        <w:rPr>
          <w:rFonts w:cs="Univers LT Std 55"/>
          <w:color w:val="000000" w:themeColor="text1"/>
        </w:rPr>
        <w:t>o</w:t>
      </w:r>
      <w:r w:rsidR="006A40BF" w:rsidRPr="0D540284">
        <w:rPr>
          <w:rFonts w:cs="Univers LT Std 55"/>
          <w:color w:val="000000" w:themeColor="text1"/>
        </w:rPr>
        <w:t xml:space="preserve"> principal </w:t>
      </w:r>
      <w:r w:rsidR="007F6C73" w:rsidRPr="0D540284">
        <w:rPr>
          <w:rFonts w:cs="Univers LT Std 55"/>
          <w:color w:val="000000" w:themeColor="text1"/>
        </w:rPr>
        <w:t>obstáculo</w:t>
      </w:r>
      <w:r w:rsidR="006A40BF" w:rsidRPr="0D540284">
        <w:rPr>
          <w:rFonts w:cs="Univers LT Std 55"/>
          <w:color w:val="000000" w:themeColor="text1"/>
        </w:rPr>
        <w:t xml:space="preserve"> apontad</w:t>
      </w:r>
      <w:r w:rsidR="007F6C73" w:rsidRPr="0D540284">
        <w:rPr>
          <w:rFonts w:cs="Univers LT Std 55"/>
          <w:color w:val="000000" w:themeColor="text1"/>
        </w:rPr>
        <w:t>o</w:t>
      </w:r>
      <w:r w:rsidR="006A40BF" w:rsidRPr="0D540284">
        <w:rPr>
          <w:rFonts w:cs="Univers LT Std 55"/>
          <w:color w:val="000000" w:themeColor="text1"/>
        </w:rPr>
        <w:t xml:space="preserve"> por essas empresas</w:t>
      </w:r>
      <w:r w:rsidR="00976DDF" w:rsidRPr="0D540284">
        <w:rPr>
          <w:rFonts w:cs="Univers LT Std 55"/>
          <w:color w:val="000000" w:themeColor="text1"/>
        </w:rPr>
        <w:t xml:space="preserve">. </w:t>
      </w:r>
      <w:r w:rsidR="00754F60" w:rsidRPr="0D540284">
        <w:rPr>
          <w:rFonts w:cs="Univers LT Std 55"/>
          <w:color w:val="000000" w:themeColor="text1"/>
        </w:rPr>
        <w:t>Esse percentual super</w:t>
      </w:r>
      <w:r w:rsidR="00976DDF" w:rsidRPr="0D540284">
        <w:rPr>
          <w:rFonts w:cs="Univers LT Std 55"/>
          <w:color w:val="000000" w:themeColor="text1"/>
        </w:rPr>
        <w:t>ou</w:t>
      </w:r>
      <w:r w:rsidR="00BF5DFB" w:rsidRPr="0D540284">
        <w:rPr>
          <w:rFonts w:cs="Univers LT Std 55"/>
          <w:color w:val="000000" w:themeColor="text1"/>
        </w:rPr>
        <w:t xml:space="preserve"> os registrados em 2021 e 2023, quando essa mesma faixa</w:t>
      </w:r>
      <w:r w:rsidR="00752721" w:rsidRPr="0D540284">
        <w:rPr>
          <w:rFonts w:cs="Univers LT Std 55"/>
          <w:color w:val="000000" w:themeColor="text1"/>
        </w:rPr>
        <w:t xml:space="preserve"> de pessoal ocupado</w:t>
      </w:r>
      <w:r w:rsidR="00BF5DFB" w:rsidRPr="0D540284">
        <w:rPr>
          <w:rFonts w:cs="Univers LT Std 55"/>
          <w:color w:val="000000" w:themeColor="text1"/>
        </w:rPr>
        <w:t xml:space="preserve"> havia </w:t>
      </w:r>
      <w:r w:rsidR="00087E65" w:rsidRPr="0D540284">
        <w:rPr>
          <w:rFonts w:cs="Univers LT Std 55"/>
          <w:color w:val="000000" w:themeColor="text1"/>
        </w:rPr>
        <w:t>exibido</w:t>
      </w:r>
      <w:r w:rsidR="00BF5DFB" w:rsidRPr="0D540284">
        <w:rPr>
          <w:rFonts w:cs="Univers LT Std 55"/>
          <w:color w:val="000000" w:themeColor="text1"/>
        </w:rPr>
        <w:t xml:space="preserve"> as menores proporções</w:t>
      </w:r>
      <w:r w:rsidR="005423B0" w:rsidRPr="0D540284">
        <w:rPr>
          <w:rFonts w:cs="Univers LT Std 55"/>
          <w:color w:val="000000" w:themeColor="text1"/>
        </w:rPr>
        <w:t xml:space="preserve">, 42,8% e 43,6%, respectivamente. </w:t>
      </w:r>
      <w:r w:rsidR="00E0617A" w:rsidRPr="0D540284">
        <w:rPr>
          <w:rFonts w:cs="Univers LT Std 55"/>
          <w:color w:val="000000" w:themeColor="text1"/>
        </w:rPr>
        <w:t>Além disso, o resultado de 2024 também se situa acima do observado em 2022</w:t>
      </w:r>
      <w:r w:rsidR="00655E31" w:rsidRPr="0D540284">
        <w:rPr>
          <w:rFonts w:cs="Univers LT Std 55"/>
          <w:color w:val="000000" w:themeColor="text1"/>
        </w:rPr>
        <w:t xml:space="preserve"> (</w:t>
      </w:r>
      <w:r w:rsidR="00DE453F" w:rsidRPr="0D540284">
        <w:rPr>
          <w:rFonts w:cs="Univers LT Std 55"/>
          <w:color w:val="000000" w:themeColor="text1"/>
        </w:rPr>
        <w:t>52,2%)</w:t>
      </w:r>
      <w:r w:rsidR="00E0617A" w:rsidRPr="0D540284">
        <w:rPr>
          <w:rFonts w:cs="Univers LT Std 55"/>
          <w:color w:val="000000" w:themeColor="text1"/>
        </w:rPr>
        <w:t xml:space="preserve">, ano </w:t>
      </w:r>
      <w:r w:rsidR="00752721" w:rsidRPr="0D540284">
        <w:rPr>
          <w:rFonts w:cs="Univers LT Std 55"/>
          <w:color w:val="000000" w:themeColor="text1"/>
        </w:rPr>
        <w:t>em que esse grupo de empresas já ha</w:t>
      </w:r>
      <w:r w:rsidR="007215CC" w:rsidRPr="0D540284">
        <w:rPr>
          <w:rFonts w:cs="Univers LT Std 55"/>
          <w:color w:val="000000" w:themeColor="text1"/>
        </w:rPr>
        <w:t xml:space="preserve">via se posicionado como </w:t>
      </w:r>
      <w:r w:rsidR="00AD5BFC" w:rsidRPr="0D540284">
        <w:rPr>
          <w:rFonts w:cs="Univers LT Std 55"/>
          <w:color w:val="000000" w:themeColor="text1"/>
        </w:rPr>
        <w:t>o que mais reportou obstáculos à inovação.</w:t>
      </w:r>
    </w:p>
    <w:p w14:paraId="026023FF" w14:textId="046F842C" w:rsidR="00703354" w:rsidRDefault="00362192" w:rsidP="007D3C33">
      <w:pPr>
        <w:spacing w:after="240" w:line="324" w:lineRule="auto"/>
        <w:ind w:firstLine="568"/>
        <w:jc w:val="both"/>
        <w:textAlignment w:val="center"/>
        <w:rPr>
          <w:rFonts w:cs="Univers LT Std 55"/>
          <w:color w:val="000000"/>
        </w:rPr>
      </w:pPr>
      <w:r>
        <w:rPr>
          <w:rFonts w:cs="Univers LT Std 55"/>
          <w:color w:val="000000"/>
        </w:rPr>
        <w:t>A</w:t>
      </w:r>
      <w:r w:rsidR="00391DE9">
        <w:rPr>
          <w:rFonts w:cs="Univers LT Std 55"/>
          <w:color w:val="000000"/>
        </w:rPr>
        <w:t xml:space="preserve">s empresas </w:t>
      </w:r>
      <w:r w:rsidR="008E0029">
        <w:rPr>
          <w:rFonts w:cs="Univers LT Std 55"/>
          <w:color w:val="000000"/>
        </w:rPr>
        <w:t xml:space="preserve">inovadoras </w:t>
      </w:r>
      <w:r w:rsidR="00391DE9">
        <w:rPr>
          <w:rFonts w:cs="Univers LT Std 55"/>
          <w:color w:val="000000"/>
        </w:rPr>
        <w:t>da</w:t>
      </w:r>
      <w:r>
        <w:rPr>
          <w:rFonts w:cs="Univers LT Std 55"/>
          <w:color w:val="000000"/>
        </w:rPr>
        <w:t xml:space="preserve"> faixa</w:t>
      </w:r>
      <w:r w:rsidR="00391DE9">
        <w:rPr>
          <w:rFonts w:cs="Univers LT Std 55"/>
          <w:color w:val="000000"/>
        </w:rPr>
        <w:t xml:space="preserve"> </w:t>
      </w:r>
      <w:r w:rsidR="0023180D">
        <w:rPr>
          <w:rFonts w:cs="Univers LT Std 55"/>
          <w:color w:val="000000"/>
        </w:rPr>
        <w:t>de 100 a 2</w:t>
      </w:r>
      <w:r w:rsidR="008E0029">
        <w:rPr>
          <w:rFonts w:cs="Univers LT Std 55"/>
          <w:color w:val="000000"/>
        </w:rPr>
        <w:t>4</w:t>
      </w:r>
      <w:r w:rsidR="0023180D">
        <w:rPr>
          <w:rFonts w:cs="Univers LT Std 55"/>
          <w:color w:val="000000"/>
        </w:rPr>
        <w:t>9 pessoas ocupadas</w:t>
      </w:r>
      <w:r w:rsidR="00391DE9">
        <w:rPr>
          <w:rFonts w:cs="Univers LT Std 55"/>
          <w:color w:val="000000"/>
        </w:rPr>
        <w:t xml:space="preserve"> </w:t>
      </w:r>
      <w:r w:rsidR="00C11372">
        <w:rPr>
          <w:rFonts w:cs="Univers LT Std 55"/>
          <w:color w:val="000000"/>
        </w:rPr>
        <w:t>apresent</w:t>
      </w:r>
      <w:r w:rsidR="00ED730D">
        <w:rPr>
          <w:rFonts w:cs="Univers LT Std 55"/>
          <w:color w:val="000000"/>
        </w:rPr>
        <w:t>aram</w:t>
      </w:r>
      <w:r w:rsidR="00C11372">
        <w:rPr>
          <w:rFonts w:cs="Univers LT Std 55"/>
          <w:color w:val="000000"/>
        </w:rPr>
        <w:t xml:space="preserve"> a menor </w:t>
      </w:r>
      <w:r w:rsidR="00DF79F8">
        <w:rPr>
          <w:rFonts w:cs="Univers LT Std 55"/>
          <w:color w:val="000000"/>
        </w:rPr>
        <w:t xml:space="preserve">proporção de </w:t>
      </w:r>
      <w:r w:rsidR="00AA442C" w:rsidRPr="007D3C33">
        <w:rPr>
          <w:rFonts w:cs="Univers LT Std 55"/>
          <w:color w:val="000000"/>
        </w:rPr>
        <w:t>dificuldade para inovar (4</w:t>
      </w:r>
      <w:r w:rsidR="00AA442C">
        <w:rPr>
          <w:rFonts w:cs="Univers LT Std 55"/>
          <w:color w:val="000000"/>
        </w:rPr>
        <w:t>4</w:t>
      </w:r>
      <w:r w:rsidR="00AA442C" w:rsidRPr="007D3C33">
        <w:rPr>
          <w:rFonts w:cs="Univers LT Std 55"/>
          <w:color w:val="000000"/>
        </w:rPr>
        <w:t>,</w:t>
      </w:r>
      <w:r w:rsidR="00AA442C">
        <w:rPr>
          <w:rFonts w:cs="Univers LT Std 55"/>
          <w:color w:val="000000"/>
        </w:rPr>
        <w:t>9</w:t>
      </w:r>
      <w:r w:rsidR="00AA442C" w:rsidRPr="007D3C33">
        <w:rPr>
          <w:rFonts w:cs="Univers LT Std 55"/>
          <w:color w:val="000000"/>
        </w:rPr>
        <w:t>%),</w:t>
      </w:r>
      <w:r w:rsidR="00AA442C">
        <w:rPr>
          <w:rFonts w:cs="Univers LT Std 55"/>
          <w:color w:val="000000"/>
        </w:rPr>
        <w:t xml:space="preserve"> </w:t>
      </w:r>
      <w:r w:rsidR="00AD7B5A">
        <w:rPr>
          <w:rFonts w:cs="Univers LT Std 55"/>
          <w:color w:val="000000"/>
        </w:rPr>
        <w:t>correspondendo a</w:t>
      </w:r>
      <w:r w:rsidR="009266D6">
        <w:rPr>
          <w:rFonts w:cs="Univers LT Std 55"/>
          <w:color w:val="000000"/>
        </w:rPr>
        <w:t xml:space="preserve">o menor percentual </w:t>
      </w:r>
      <w:r w:rsidR="00AD7B5A">
        <w:rPr>
          <w:rFonts w:cs="Univers LT Std 55"/>
          <w:color w:val="000000"/>
        </w:rPr>
        <w:t xml:space="preserve">observado </w:t>
      </w:r>
      <w:r w:rsidR="009266D6">
        <w:rPr>
          <w:rFonts w:cs="Univers LT Std 55"/>
          <w:color w:val="000000"/>
        </w:rPr>
        <w:t>desde 2021.</w:t>
      </w:r>
      <w:r w:rsidR="00EE345F">
        <w:rPr>
          <w:rFonts w:cs="Univers LT Std 55"/>
          <w:color w:val="000000"/>
        </w:rPr>
        <w:t xml:space="preserve"> </w:t>
      </w:r>
      <w:r w:rsidR="00AD7B5A">
        <w:rPr>
          <w:rFonts w:cs="Univers LT Std 55"/>
          <w:color w:val="000000"/>
        </w:rPr>
        <w:t>Nesse grupo, a</w:t>
      </w:r>
      <w:r w:rsidR="00EE345F">
        <w:rPr>
          <w:rFonts w:cs="Univers LT Std 55"/>
          <w:color w:val="000000"/>
        </w:rPr>
        <w:t xml:space="preserve"> </w:t>
      </w:r>
      <w:r w:rsidR="00EE345F" w:rsidRPr="00D83BE5">
        <w:rPr>
          <w:rFonts w:cs="Univers LT Std 55"/>
          <w:i/>
          <w:iCs/>
          <w:color w:val="000000"/>
        </w:rPr>
        <w:t>Instabilidade econômica</w:t>
      </w:r>
      <w:r w:rsidR="00EE345F">
        <w:rPr>
          <w:rFonts w:cs="Univers LT Std 55"/>
          <w:color w:val="000000"/>
        </w:rPr>
        <w:t xml:space="preserve"> </w:t>
      </w:r>
      <w:r w:rsidR="00FE072A">
        <w:rPr>
          <w:rFonts w:cs="Univers LT Std 55"/>
          <w:color w:val="000000"/>
        </w:rPr>
        <w:t xml:space="preserve">também </w:t>
      </w:r>
      <w:r w:rsidR="00E838ED">
        <w:rPr>
          <w:rFonts w:cs="Univers LT Std 55"/>
          <w:color w:val="000000"/>
        </w:rPr>
        <w:t xml:space="preserve">foi apontada </w:t>
      </w:r>
      <w:r w:rsidR="00EE345F">
        <w:rPr>
          <w:rFonts w:cs="Univers LT Std 55"/>
          <w:color w:val="000000"/>
        </w:rPr>
        <w:t>como a principal dificuldade</w:t>
      </w:r>
      <w:r w:rsidR="00505EF8">
        <w:rPr>
          <w:rFonts w:cs="Univers LT Std 55"/>
          <w:color w:val="000000"/>
        </w:rPr>
        <w:t xml:space="preserve"> para inovar (43,2%).</w:t>
      </w:r>
      <w:r w:rsidR="00D83BE5">
        <w:rPr>
          <w:rFonts w:cs="Univers LT Std 55"/>
          <w:color w:val="000000"/>
        </w:rPr>
        <w:t xml:space="preserve"> </w:t>
      </w:r>
      <w:r w:rsidR="00F038CF">
        <w:rPr>
          <w:rFonts w:cs="Univers LT Std 55"/>
          <w:color w:val="000000"/>
        </w:rPr>
        <w:t>Já entre</w:t>
      </w:r>
      <w:r w:rsidR="00F640C2">
        <w:rPr>
          <w:rFonts w:cs="Univers LT Std 55"/>
          <w:color w:val="000000"/>
        </w:rPr>
        <w:t xml:space="preserve"> as empresas de grande porte, </w:t>
      </w:r>
      <w:r w:rsidR="006056EE">
        <w:rPr>
          <w:rFonts w:cs="Univers LT Std 55"/>
          <w:color w:val="000000"/>
        </w:rPr>
        <w:t xml:space="preserve">com 500 ou mais pessoas ocupadas, </w:t>
      </w:r>
      <w:r w:rsidR="00B24B14">
        <w:rPr>
          <w:rFonts w:cs="Univers LT Std 55"/>
          <w:color w:val="000000"/>
        </w:rPr>
        <w:t xml:space="preserve">48,9% </w:t>
      </w:r>
      <w:r w:rsidR="00E14B86">
        <w:rPr>
          <w:rFonts w:cs="Univers LT Std 55"/>
          <w:color w:val="000000"/>
        </w:rPr>
        <w:t>relataram</w:t>
      </w:r>
      <w:r w:rsidR="00BF7B26">
        <w:rPr>
          <w:rFonts w:cs="Univers LT Std 55"/>
          <w:color w:val="000000"/>
        </w:rPr>
        <w:t xml:space="preserve"> </w:t>
      </w:r>
      <w:r w:rsidR="00F630D7">
        <w:rPr>
          <w:rFonts w:cs="Univers LT Std 55"/>
          <w:color w:val="000000"/>
        </w:rPr>
        <w:t>dificuldades para inovar</w:t>
      </w:r>
      <w:r w:rsidR="00E14B86">
        <w:rPr>
          <w:rFonts w:cs="Univers LT Std 55"/>
          <w:color w:val="000000"/>
        </w:rPr>
        <w:t xml:space="preserve">, sendo a </w:t>
      </w:r>
      <w:r w:rsidR="00E14B86" w:rsidRPr="00E14B86">
        <w:rPr>
          <w:rFonts w:cs="Univers LT Std 55"/>
          <w:i/>
          <w:iCs/>
          <w:color w:val="000000"/>
        </w:rPr>
        <w:t>Capacidade limitada de recursos internos</w:t>
      </w:r>
      <w:r w:rsidR="008F3117">
        <w:rPr>
          <w:rFonts w:cs="Univers LT Std 55"/>
          <w:color w:val="000000"/>
        </w:rPr>
        <w:t xml:space="preserve"> </w:t>
      </w:r>
      <w:r w:rsidR="00F07E07">
        <w:rPr>
          <w:rFonts w:cs="Univers LT Std 55"/>
          <w:color w:val="000000"/>
        </w:rPr>
        <w:t>indicada por</w:t>
      </w:r>
      <w:r w:rsidR="008F3117">
        <w:rPr>
          <w:rFonts w:cs="Univers LT Std 55"/>
          <w:color w:val="000000"/>
        </w:rPr>
        <w:t xml:space="preserve"> 41,9%</w:t>
      </w:r>
      <w:r w:rsidR="0036032F">
        <w:rPr>
          <w:rFonts w:cs="Univers LT Std 55"/>
          <w:color w:val="000000"/>
        </w:rPr>
        <w:t xml:space="preserve"> como fator de ent</w:t>
      </w:r>
      <w:r w:rsidR="001D66D4">
        <w:rPr>
          <w:rFonts w:cs="Univers LT Std 55"/>
          <w:color w:val="000000"/>
        </w:rPr>
        <w:t>rave</w:t>
      </w:r>
      <w:r w:rsidR="007009C3">
        <w:rPr>
          <w:rFonts w:cs="Univers LT Std 55"/>
          <w:color w:val="000000"/>
        </w:rPr>
        <w:t xml:space="preserve">. </w:t>
      </w:r>
      <w:r w:rsidR="00C30DC5">
        <w:rPr>
          <w:rFonts w:cs="Univers LT Std 55"/>
          <w:color w:val="000000"/>
        </w:rPr>
        <w:t>Em 2023, e</w:t>
      </w:r>
      <w:r w:rsidR="007009C3">
        <w:rPr>
          <w:rFonts w:cs="Univers LT Std 55"/>
          <w:color w:val="000000"/>
        </w:rPr>
        <w:t>ssa</w:t>
      </w:r>
      <w:r w:rsidR="00E62215">
        <w:rPr>
          <w:rFonts w:cs="Univers LT Std 55"/>
          <w:color w:val="000000"/>
        </w:rPr>
        <w:t xml:space="preserve"> última faixa de pessoal ocupado</w:t>
      </w:r>
      <w:r w:rsidR="00121EA7">
        <w:rPr>
          <w:rFonts w:cs="Univers LT Std 55"/>
          <w:color w:val="000000"/>
        </w:rPr>
        <w:t xml:space="preserve"> </w:t>
      </w:r>
      <w:r w:rsidR="00F07E07">
        <w:rPr>
          <w:rFonts w:cs="Univers LT Std 55"/>
          <w:color w:val="000000"/>
        </w:rPr>
        <w:t xml:space="preserve">havia </w:t>
      </w:r>
      <w:r w:rsidR="00DF052F">
        <w:rPr>
          <w:rFonts w:cs="Univers LT Std 55"/>
          <w:color w:val="000000"/>
        </w:rPr>
        <w:t>registrado</w:t>
      </w:r>
      <w:r w:rsidR="00121EA7">
        <w:rPr>
          <w:rFonts w:cs="Univers LT Std 55"/>
          <w:color w:val="000000"/>
        </w:rPr>
        <w:t xml:space="preserve"> a maior </w:t>
      </w:r>
      <w:r w:rsidR="00C30DC5">
        <w:rPr>
          <w:rFonts w:cs="Univers LT Std 55"/>
          <w:color w:val="000000"/>
        </w:rPr>
        <w:t xml:space="preserve">proporção </w:t>
      </w:r>
      <w:r w:rsidR="00DF052F">
        <w:rPr>
          <w:rFonts w:cs="Univers LT Std 55"/>
          <w:color w:val="000000"/>
        </w:rPr>
        <w:t xml:space="preserve">de empresas </w:t>
      </w:r>
      <w:r w:rsidR="00617793">
        <w:rPr>
          <w:rFonts w:cs="Univers LT Std 55"/>
          <w:color w:val="000000"/>
        </w:rPr>
        <w:t xml:space="preserve">que </w:t>
      </w:r>
      <w:r w:rsidR="005101DA">
        <w:rPr>
          <w:rFonts w:cs="Univers LT Std 55"/>
          <w:color w:val="000000"/>
        </w:rPr>
        <w:t xml:space="preserve">declararam </w:t>
      </w:r>
      <w:r w:rsidR="000B3E8C">
        <w:rPr>
          <w:rFonts w:cs="Univers LT Std 55"/>
          <w:color w:val="000000"/>
        </w:rPr>
        <w:t>dificuldade</w:t>
      </w:r>
      <w:r w:rsidR="00A12AD4">
        <w:rPr>
          <w:rFonts w:cs="Univers LT Std 55"/>
          <w:color w:val="000000"/>
        </w:rPr>
        <w:t>s</w:t>
      </w:r>
      <w:r w:rsidR="00EE702A">
        <w:rPr>
          <w:rFonts w:cs="Univers LT Std 55"/>
          <w:color w:val="000000"/>
        </w:rPr>
        <w:t xml:space="preserve"> para inovar (51,4%).</w:t>
      </w:r>
    </w:p>
    <w:p w14:paraId="3F77AD23" w14:textId="6325030A" w:rsidR="00957D5B" w:rsidRDefault="008D19E3" w:rsidP="008D19E3">
      <w:pPr>
        <w:spacing w:after="120" w:line="324" w:lineRule="auto"/>
        <w:jc w:val="both"/>
        <w:textAlignment w:val="center"/>
        <w:rPr>
          <w:rFonts w:cs="Univers LT Std 55"/>
          <w:b/>
          <w:bCs/>
          <w:color w:val="000000"/>
        </w:rPr>
      </w:pPr>
      <w:r w:rsidRPr="004F1929">
        <w:rPr>
          <w:rFonts w:cs="Univers LT Std 55"/>
          <w:b/>
          <w:bCs/>
          <w:color w:val="000000"/>
        </w:rPr>
        <w:t xml:space="preserve">Tabela </w:t>
      </w:r>
      <w:r>
        <w:rPr>
          <w:rFonts w:cs="Univers LT Std 55"/>
          <w:b/>
          <w:bCs/>
          <w:color w:val="000000"/>
        </w:rPr>
        <w:t>4</w:t>
      </w:r>
      <w:r w:rsidRPr="007D3C33">
        <w:rPr>
          <w:rFonts w:cs="Univers LT Std 55"/>
          <w:b/>
          <w:bCs/>
          <w:color w:val="000000"/>
        </w:rPr>
        <w:t xml:space="preserve"> – Empresas que atribuíram importância às dificuldades e/ou obstáculos para inovar no total das empresas que implementaram inovações de produto e/ou </w:t>
      </w:r>
      <w:r w:rsidRPr="007D3C33">
        <w:rPr>
          <w:rFonts w:cs="Univers LT Std 55"/>
          <w:b/>
          <w:bCs/>
          <w:color w:val="000000"/>
        </w:rPr>
        <w:lastRenderedPageBreak/>
        <w:t>processo de negócios, por tipo de obstáculo, segundo faixa de pessoal ocupado – Brasil – 202</w:t>
      </w:r>
      <w:r w:rsidR="00E91284">
        <w:rPr>
          <w:rFonts w:cs="Univers LT Std 55"/>
          <w:b/>
          <w:bCs/>
          <w:color w:val="000000"/>
        </w:rPr>
        <w:t>4</w:t>
      </w:r>
      <w:r w:rsidRPr="007D3C33">
        <w:rPr>
          <w:rFonts w:cs="Univers LT Std 55"/>
          <w:b/>
          <w:bCs/>
          <w:color w:val="000000"/>
        </w:rPr>
        <w:t xml:space="preserve"> (%)</w:t>
      </w:r>
    </w:p>
    <w:p w14:paraId="1040AC03" w14:textId="34FFDA10" w:rsidR="00A63A4F" w:rsidRDefault="00D748FE" w:rsidP="008D19E3">
      <w:pPr>
        <w:spacing w:after="120" w:line="324" w:lineRule="auto"/>
        <w:jc w:val="both"/>
        <w:textAlignment w:val="center"/>
        <w:rPr>
          <w:rFonts w:cs="Univers LT Std 55"/>
          <w:b/>
          <w:bCs/>
          <w:color w:val="000000"/>
        </w:rPr>
      </w:pPr>
      <w:r w:rsidRPr="00D748FE">
        <w:rPr>
          <w:noProof/>
        </w:rPr>
        <w:drawing>
          <wp:inline distT="0" distB="0" distL="0" distR="0" wp14:anchorId="229E245B" wp14:editId="4CC9EA2C">
            <wp:extent cx="5039360" cy="1635125"/>
            <wp:effectExtent l="0" t="0" r="8890" b="3175"/>
            <wp:docPr id="522545546" name="Imagem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47">
                      <a:extLst>
                        <a:ext uri="{28A0092B-C50C-407E-A947-70E740481C1C}">
                          <a14:useLocalDpi xmlns:a14="http://schemas.microsoft.com/office/drawing/2010/main" val="0"/>
                        </a:ext>
                      </a:extLst>
                    </a:blip>
                    <a:srcRect/>
                    <a:stretch>
                      <a:fillRect/>
                    </a:stretch>
                  </pic:blipFill>
                  <pic:spPr bwMode="auto">
                    <a:xfrm>
                      <a:off x="0" y="0"/>
                      <a:ext cx="5039360" cy="1635125"/>
                    </a:xfrm>
                    <a:prstGeom prst="rect">
                      <a:avLst/>
                    </a:prstGeom>
                    <a:noFill/>
                    <a:ln>
                      <a:noFill/>
                    </a:ln>
                  </pic:spPr>
                </pic:pic>
              </a:graphicData>
            </a:graphic>
          </wp:inline>
        </w:drawing>
      </w:r>
    </w:p>
    <w:p w14:paraId="0F1E2CEB" w14:textId="5CD16B2B" w:rsidR="008D19E3" w:rsidRPr="007D3C33" w:rsidRDefault="008D19E3" w:rsidP="008D19E3">
      <w:pPr>
        <w:spacing w:after="120" w:line="324" w:lineRule="auto"/>
        <w:jc w:val="both"/>
        <w:textAlignment w:val="center"/>
        <w:rPr>
          <w:rFonts w:cs="Univers LT Std 55"/>
          <w:color w:val="000000"/>
        </w:rPr>
      </w:pPr>
      <w:r w:rsidRPr="007D3C33">
        <w:rPr>
          <w:rFonts w:cs="Univers LT Std 55"/>
          <w:noProof/>
          <w:color w:val="000000"/>
          <w:sz w:val="16"/>
          <w:szCs w:val="16"/>
        </w:rPr>
        <w:t>Fonte: IBGE, Diretoria de Pesquisas, Coordenação de Estatísticas Estruturais e Temáticas em Empresas, Pesquisa de Inovação Semestral 202</w:t>
      </w:r>
      <w:r w:rsidR="001C4990">
        <w:rPr>
          <w:rFonts w:cs="Univers LT Std 55"/>
          <w:noProof/>
          <w:color w:val="000000"/>
          <w:sz w:val="16"/>
          <w:szCs w:val="16"/>
        </w:rPr>
        <w:t>4</w:t>
      </w:r>
      <w:r w:rsidRPr="007D3C33">
        <w:rPr>
          <w:rFonts w:cs="Univers LT Std 55"/>
          <w:noProof/>
          <w:color w:val="000000"/>
          <w:sz w:val="16"/>
          <w:szCs w:val="16"/>
        </w:rPr>
        <w:t>.</w:t>
      </w:r>
      <w:r w:rsidRPr="007D3C33">
        <w:rPr>
          <w:rFonts w:cs="Univers LT Std 55"/>
          <w:color w:val="000000"/>
        </w:rPr>
        <w:tab/>
      </w:r>
      <w:r w:rsidRPr="007D3C33">
        <w:rPr>
          <w:rFonts w:cs="Univers LT Std 55"/>
          <w:color w:val="000000"/>
        </w:rPr>
        <w:tab/>
      </w:r>
    </w:p>
    <w:p w14:paraId="725B0D1D" w14:textId="77777777" w:rsidR="00B27561" w:rsidRDefault="00B27561" w:rsidP="005D2B23">
      <w:pPr>
        <w:spacing w:line="324" w:lineRule="auto"/>
        <w:ind w:firstLine="567"/>
        <w:jc w:val="both"/>
        <w:textAlignment w:val="center"/>
        <w:rPr>
          <w:rFonts w:cs="Univers LT Std 55"/>
          <w:color w:val="000000"/>
          <w:highlight w:val="yellow"/>
        </w:rPr>
      </w:pPr>
    </w:p>
    <w:p w14:paraId="0718F935" w14:textId="7A4B0408" w:rsidR="007D3C33" w:rsidRPr="007D3C33" w:rsidRDefault="007D3C33" w:rsidP="007D3C33">
      <w:pPr>
        <w:spacing w:after="120" w:line="324" w:lineRule="auto"/>
        <w:ind w:firstLine="567"/>
        <w:jc w:val="both"/>
        <w:textAlignment w:val="center"/>
        <w:rPr>
          <w:rFonts w:cs="Univers LT Std 55"/>
          <w:color w:val="000000"/>
        </w:rPr>
      </w:pPr>
      <w:r w:rsidRPr="0D540284">
        <w:rPr>
          <w:rFonts w:cs="Univers LT Std 55"/>
          <w:color w:val="000000" w:themeColor="text1"/>
        </w:rPr>
        <w:t xml:space="preserve">Considerando o conjunto de empresas não ativas em inovação, a pesquisa </w:t>
      </w:r>
      <w:r w:rsidR="00787814" w:rsidRPr="0D540284">
        <w:rPr>
          <w:rFonts w:cs="Univers LT Std 55"/>
          <w:color w:val="000000" w:themeColor="text1"/>
        </w:rPr>
        <w:t xml:space="preserve">indica </w:t>
      </w:r>
      <w:r w:rsidRPr="0D540284">
        <w:rPr>
          <w:rFonts w:cs="Univers LT Std 55"/>
          <w:color w:val="000000" w:themeColor="text1"/>
        </w:rPr>
        <w:t>que 2</w:t>
      </w:r>
      <w:r w:rsidR="00C0756B" w:rsidRPr="0D540284">
        <w:rPr>
          <w:rFonts w:cs="Univers LT Std 55"/>
          <w:color w:val="000000" w:themeColor="text1"/>
        </w:rPr>
        <w:t>6</w:t>
      </w:r>
      <w:r w:rsidRPr="0D540284">
        <w:rPr>
          <w:rFonts w:cs="Univers LT Std 55"/>
          <w:color w:val="000000" w:themeColor="text1"/>
        </w:rPr>
        <w:t>,</w:t>
      </w:r>
      <w:r w:rsidR="00C0756B" w:rsidRPr="0D540284">
        <w:rPr>
          <w:rFonts w:cs="Univers LT Std 55"/>
          <w:color w:val="000000" w:themeColor="text1"/>
        </w:rPr>
        <w:t>1</w:t>
      </w:r>
      <w:r w:rsidRPr="0D540284">
        <w:rPr>
          <w:rFonts w:cs="Univers LT Std 55"/>
          <w:color w:val="000000" w:themeColor="text1"/>
        </w:rPr>
        <w:t>% das empresas industriais com 100 ou mais pessoas ocupadas que não inovaram em produto nem em processo de negócios e</w:t>
      </w:r>
      <w:r w:rsidR="00C276EB" w:rsidRPr="0D540284">
        <w:rPr>
          <w:rFonts w:cs="Univers LT Std 55"/>
          <w:color w:val="000000" w:themeColor="text1"/>
        </w:rPr>
        <w:t xml:space="preserve"> que</w:t>
      </w:r>
      <w:r w:rsidRPr="0D540284">
        <w:rPr>
          <w:rFonts w:cs="Univers LT Std 55"/>
          <w:color w:val="000000" w:themeColor="text1"/>
        </w:rPr>
        <w:t xml:space="preserve"> </w:t>
      </w:r>
      <w:r w:rsidR="005A3A57" w:rsidRPr="0D540284">
        <w:rPr>
          <w:rFonts w:cs="Univers LT Std 55"/>
          <w:color w:val="000000" w:themeColor="text1"/>
        </w:rPr>
        <w:t>tampouco</w:t>
      </w:r>
      <w:r w:rsidRPr="0D540284">
        <w:rPr>
          <w:rFonts w:cs="Univers LT Std 55"/>
          <w:color w:val="000000" w:themeColor="text1"/>
        </w:rPr>
        <w:t xml:space="preserve"> tiveram projeto</w:t>
      </w:r>
      <w:r w:rsidR="00C276EB" w:rsidRPr="0D540284">
        <w:rPr>
          <w:rFonts w:cs="Univers LT Std 55"/>
          <w:color w:val="000000" w:themeColor="text1"/>
        </w:rPr>
        <w:t>s</w:t>
      </w:r>
      <w:r w:rsidRPr="0D540284">
        <w:rPr>
          <w:rFonts w:cs="Univers LT Std 55"/>
          <w:color w:val="000000" w:themeColor="text1"/>
        </w:rPr>
        <w:t xml:space="preserve"> incompleto</w:t>
      </w:r>
      <w:r w:rsidR="00C276EB" w:rsidRPr="0D540284">
        <w:rPr>
          <w:rFonts w:cs="Univers LT Std 55"/>
          <w:color w:val="000000" w:themeColor="text1"/>
        </w:rPr>
        <w:t>s</w:t>
      </w:r>
      <w:r w:rsidRPr="0D540284">
        <w:rPr>
          <w:rFonts w:cs="Univers LT Std 55"/>
          <w:color w:val="000000" w:themeColor="text1"/>
        </w:rPr>
        <w:t xml:space="preserve"> ou abandonado</w:t>
      </w:r>
      <w:r w:rsidR="00C276EB" w:rsidRPr="0D540284">
        <w:rPr>
          <w:rFonts w:cs="Univers LT Std 55"/>
          <w:color w:val="000000" w:themeColor="text1"/>
        </w:rPr>
        <w:t>s</w:t>
      </w:r>
      <w:r w:rsidRPr="0D540284">
        <w:rPr>
          <w:rFonts w:cs="Univers LT Std 55"/>
          <w:color w:val="000000" w:themeColor="text1"/>
        </w:rPr>
        <w:t xml:space="preserve">, </w:t>
      </w:r>
      <w:r w:rsidR="0028471E" w:rsidRPr="0D540284">
        <w:rPr>
          <w:rFonts w:cs="Univers LT Std 55"/>
          <w:color w:val="000000" w:themeColor="text1"/>
        </w:rPr>
        <w:t>declar</w:t>
      </w:r>
      <w:r w:rsidR="00EB1E3C" w:rsidRPr="0D540284">
        <w:rPr>
          <w:rFonts w:cs="Univers LT Std 55"/>
          <w:color w:val="000000" w:themeColor="text1"/>
        </w:rPr>
        <w:t>aram</w:t>
      </w:r>
      <w:r w:rsidRPr="0D540284">
        <w:rPr>
          <w:rFonts w:cs="Univers LT Std 55"/>
          <w:color w:val="000000" w:themeColor="text1"/>
        </w:rPr>
        <w:t xml:space="preserve"> ter en</w:t>
      </w:r>
      <w:r w:rsidR="0028471E" w:rsidRPr="0D540284">
        <w:rPr>
          <w:rFonts w:cs="Univers LT Std 55"/>
          <w:color w:val="000000" w:themeColor="text1"/>
        </w:rPr>
        <w:t>frentado</w:t>
      </w:r>
      <w:r w:rsidRPr="0D540284">
        <w:rPr>
          <w:rFonts w:cs="Univers LT Std 55"/>
          <w:color w:val="000000" w:themeColor="text1"/>
        </w:rPr>
        <w:t xml:space="preserve"> dificuldades ou obstáculos para inovar em 202</w:t>
      </w:r>
      <w:r w:rsidR="00D678C9" w:rsidRPr="0D540284">
        <w:rPr>
          <w:rFonts w:cs="Univers LT Std 55"/>
          <w:color w:val="000000" w:themeColor="text1"/>
        </w:rPr>
        <w:t>4</w:t>
      </w:r>
      <w:r w:rsidRPr="0D540284">
        <w:rPr>
          <w:rFonts w:cs="Univers LT Std 55"/>
          <w:color w:val="000000" w:themeColor="text1"/>
        </w:rPr>
        <w:t xml:space="preserve"> </w:t>
      </w:r>
      <w:r w:rsidRPr="009225F9">
        <w:rPr>
          <w:rFonts w:cs="Univers LT Std 55"/>
          <w:color w:val="000000" w:themeColor="text1"/>
        </w:rPr>
        <w:t>(Gráfico 2</w:t>
      </w:r>
      <w:r w:rsidR="008040B6" w:rsidRPr="009225F9">
        <w:rPr>
          <w:rFonts w:cs="Univers LT Std 55"/>
          <w:color w:val="000000" w:themeColor="text1"/>
        </w:rPr>
        <w:t>7</w:t>
      </w:r>
      <w:r w:rsidRPr="009225F9">
        <w:rPr>
          <w:rFonts w:cs="Univers LT Std 55"/>
          <w:color w:val="000000" w:themeColor="text1"/>
        </w:rPr>
        <w:t>)</w:t>
      </w:r>
      <w:r w:rsidR="00F83D62" w:rsidRPr="009225F9">
        <w:rPr>
          <w:rFonts w:cs="Univers LT Std 55"/>
          <w:color w:val="000000" w:themeColor="text1"/>
        </w:rPr>
        <w:t>.</w:t>
      </w:r>
      <w:r w:rsidR="00F83D62" w:rsidRPr="0D540284">
        <w:rPr>
          <w:rFonts w:cs="Univers LT Std 55"/>
          <w:color w:val="000000" w:themeColor="text1"/>
        </w:rPr>
        <w:t xml:space="preserve"> </w:t>
      </w:r>
    </w:p>
    <w:p w14:paraId="491DE760" w14:textId="4D471D49" w:rsidR="007D3C33" w:rsidRPr="007D3C33" w:rsidRDefault="007D3C33" w:rsidP="007D3C33">
      <w:pPr>
        <w:spacing w:before="240" w:after="120" w:line="324" w:lineRule="auto"/>
        <w:jc w:val="both"/>
        <w:textAlignment w:val="center"/>
        <w:rPr>
          <w:rFonts w:cs="Univers LT Std 55"/>
          <w:b/>
          <w:bCs/>
          <w:color w:val="000000"/>
        </w:rPr>
      </w:pPr>
      <w:r w:rsidRPr="009225F9">
        <w:rPr>
          <w:rFonts w:cs="Univers LT Std 55"/>
          <w:b/>
          <w:bCs/>
          <w:color w:val="000000"/>
        </w:rPr>
        <w:t>Gráfico 2</w:t>
      </w:r>
      <w:r w:rsidR="008040B6" w:rsidRPr="009225F9">
        <w:rPr>
          <w:rFonts w:cs="Univers LT Std 55"/>
          <w:b/>
          <w:bCs/>
          <w:color w:val="000000"/>
        </w:rPr>
        <w:t>7</w:t>
      </w:r>
      <w:r w:rsidRPr="007D3C33">
        <w:rPr>
          <w:rFonts w:cs="Univers LT Std 55"/>
          <w:b/>
          <w:bCs/>
          <w:color w:val="000000"/>
        </w:rPr>
        <w:t xml:space="preserve"> – Empresas não ativas em inovação das Indústrias extrativas e de transformação que enfrentaram problemas e obstáculos que inviabilizaram a implementação de projetos de inovação - Brasil – 2021/2022/2023</w:t>
      </w:r>
      <w:r w:rsidR="009524F8">
        <w:rPr>
          <w:rFonts w:cs="Univers LT Std 55"/>
          <w:b/>
          <w:bCs/>
          <w:color w:val="000000"/>
        </w:rPr>
        <w:t>/2024</w:t>
      </w:r>
      <w:r w:rsidRPr="007D3C33">
        <w:rPr>
          <w:rFonts w:cs="Univers LT Std 55"/>
          <w:b/>
          <w:bCs/>
          <w:color w:val="000000"/>
        </w:rPr>
        <w:t xml:space="preserve"> (%)</w:t>
      </w:r>
    </w:p>
    <w:p w14:paraId="1B423055" w14:textId="3E56E4BA" w:rsidR="007D3C33" w:rsidRPr="007D3C33" w:rsidRDefault="00040972" w:rsidP="00040972">
      <w:pPr>
        <w:spacing w:before="240" w:after="120" w:line="324" w:lineRule="auto"/>
        <w:jc w:val="center"/>
        <w:textAlignment w:val="center"/>
        <w:rPr>
          <w:rFonts w:cs="Univers LT Std 55"/>
          <w:b/>
          <w:bCs/>
          <w:color w:val="000000"/>
        </w:rPr>
      </w:pPr>
      <w:r>
        <w:rPr>
          <w:noProof/>
        </w:rPr>
        <w:drawing>
          <wp:inline distT="0" distB="0" distL="0" distR="0" wp14:anchorId="26917882" wp14:editId="0DA778A4">
            <wp:extent cx="5010785" cy="2823667"/>
            <wp:effectExtent l="0" t="0" r="18415" b="15240"/>
            <wp:docPr id="1632052880" name="Gráfico 1">
              <a:extLst xmlns:a="http://schemas.openxmlformats.org/drawingml/2006/main">
                <a:ext uri="{FF2B5EF4-FFF2-40B4-BE49-F238E27FC236}">
                  <a16:creationId xmlns:a16="http://schemas.microsoft.com/office/drawing/2014/main" id="{D2D5CAA8-4621-4E08-9BFE-ED334E2B62A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p>
    <w:p w14:paraId="5544FA47" w14:textId="2CC6E0D0" w:rsidR="007D3C33" w:rsidRPr="007D3C33" w:rsidRDefault="007D3C33" w:rsidP="007D3C33">
      <w:pPr>
        <w:spacing w:after="120" w:line="324" w:lineRule="auto"/>
        <w:jc w:val="both"/>
        <w:textAlignment w:val="center"/>
        <w:rPr>
          <w:rFonts w:cs="Univers LT Std 55"/>
          <w:color w:val="000000"/>
        </w:rPr>
      </w:pPr>
      <w:r w:rsidRPr="007D3C33">
        <w:rPr>
          <w:rFonts w:cs="Univers LT Std 55"/>
          <w:noProof/>
          <w:color w:val="000000"/>
          <w:sz w:val="16"/>
          <w:szCs w:val="16"/>
        </w:rPr>
        <w:t>Fonte: IBGE, Diretoria de Pesquisas, Coordenação de Estatísticas Estruturais e Temáticas em Empresas, Pesquisa de Inovação Semestral 202</w:t>
      </w:r>
      <w:r w:rsidR="009524F8">
        <w:rPr>
          <w:rFonts w:cs="Univers LT Std 55"/>
          <w:noProof/>
          <w:color w:val="000000"/>
          <w:sz w:val="16"/>
          <w:szCs w:val="16"/>
        </w:rPr>
        <w:t>4</w:t>
      </w:r>
      <w:r w:rsidRPr="007D3C33">
        <w:rPr>
          <w:rFonts w:cs="Univers LT Std 55"/>
          <w:noProof/>
          <w:color w:val="000000"/>
          <w:sz w:val="16"/>
          <w:szCs w:val="16"/>
        </w:rPr>
        <w:t>.</w:t>
      </w:r>
      <w:r w:rsidRPr="007D3C33">
        <w:rPr>
          <w:rFonts w:cs="Univers LT Std 55"/>
          <w:color w:val="000000"/>
        </w:rPr>
        <w:tab/>
      </w:r>
      <w:r w:rsidRPr="007D3C33">
        <w:rPr>
          <w:rFonts w:cs="Univers LT Std 55"/>
          <w:color w:val="000000"/>
        </w:rPr>
        <w:tab/>
      </w:r>
    </w:p>
    <w:p w14:paraId="589C017E" w14:textId="0BD501E3" w:rsidR="007D3C33" w:rsidRPr="007D3C33" w:rsidRDefault="007D3C33" w:rsidP="007D3C33">
      <w:pPr>
        <w:spacing w:after="120" w:line="324" w:lineRule="auto"/>
        <w:ind w:firstLine="567"/>
        <w:jc w:val="both"/>
        <w:textAlignment w:val="center"/>
        <w:rPr>
          <w:rFonts w:cs="Univers LT Std 55"/>
          <w:color w:val="000000"/>
        </w:rPr>
      </w:pPr>
      <w:r w:rsidRPr="007D3C33">
        <w:rPr>
          <w:rFonts w:cs="Univers LT Std 55"/>
          <w:color w:val="000000"/>
        </w:rPr>
        <w:t xml:space="preserve">O </w:t>
      </w:r>
      <w:r w:rsidRPr="009225F9">
        <w:rPr>
          <w:rFonts w:cs="Univers LT Std 55"/>
          <w:color w:val="000000"/>
        </w:rPr>
        <w:t>Gráfico 2</w:t>
      </w:r>
      <w:r w:rsidR="0047227E" w:rsidRPr="009225F9">
        <w:rPr>
          <w:rFonts w:cs="Univers LT Std 55"/>
          <w:color w:val="000000"/>
        </w:rPr>
        <w:t>8</w:t>
      </w:r>
      <w:r w:rsidRPr="009225F9">
        <w:rPr>
          <w:rFonts w:cs="Univers LT Std 55"/>
          <w:color w:val="000000"/>
        </w:rPr>
        <w:t xml:space="preserve"> </w:t>
      </w:r>
      <w:r w:rsidR="005133D1" w:rsidRPr="009225F9">
        <w:rPr>
          <w:rFonts w:cs="Univers LT Std 55"/>
          <w:color w:val="000000"/>
        </w:rPr>
        <w:t>mostra</w:t>
      </w:r>
      <w:r w:rsidR="005133D1">
        <w:rPr>
          <w:rFonts w:cs="Univers LT Std 55"/>
          <w:color w:val="000000"/>
        </w:rPr>
        <w:t xml:space="preserve"> que, em 2024,</w:t>
      </w:r>
      <w:r w:rsidRPr="007D3C33">
        <w:rPr>
          <w:rFonts w:cs="Univers LT Std 55"/>
          <w:color w:val="000000"/>
        </w:rPr>
        <w:t xml:space="preserve"> todas as dificuldades e obstáculos foram apontados por proporções </w:t>
      </w:r>
      <w:r w:rsidR="006249D4">
        <w:rPr>
          <w:rFonts w:cs="Univers LT Std 55"/>
          <w:color w:val="000000"/>
        </w:rPr>
        <w:t>superiores à</w:t>
      </w:r>
      <w:r w:rsidRPr="007D3C33">
        <w:rPr>
          <w:rFonts w:cs="Univers LT Std 55"/>
          <w:color w:val="000000"/>
        </w:rPr>
        <w:t>s observadas no ano anterior. À semelhança</w:t>
      </w:r>
      <w:r w:rsidR="00E820C5">
        <w:rPr>
          <w:rFonts w:cs="Univers LT Std 55"/>
          <w:color w:val="000000"/>
        </w:rPr>
        <w:t xml:space="preserve"> do </w:t>
      </w:r>
      <w:r w:rsidR="00E820C5">
        <w:rPr>
          <w:rFonts w:cs="Univers LT Std 55"/>
          <w:color w:val="000000"/>
        </w:rPr>
        <w:lastRenderedPageBreak/>
        <w:t>verificado</w:t>
      </w:r>
      <w:r w:rsidRPr="007D3C33">
        <w:rPr>
          <w:rFonts w:cs="Univers LT Std 55"/>
          <w:color w:val="000000"/>
        </w:rPr>
        <w:t xml:space="preserve"> </w:t>
      </w:r>
      <w:r w:rsidR="00E820C5">
        <w:rPr>
          <w:rFonts w:cs="Univers LT Std 55"/>
          <w:color w:val="000000"/>
        </w:rPr>
        <w:t>entre as</w:t>
      </w:r>
      <w:r w:rsidRPr="007D3C33">
        <w:rPr>
          <w:rFonts w:cs="Univers LT Std 55"/>
          <w:color w:val="000000"/>
        </w:rPr>
        <w:t xml:space="preserve"> empresas inovadoras, </w:t>
      </w:r>
      <w:r w:rsidR="00E820C5">
        <w:rPr>
          <w:rFonts w:cs="Univers LT Std 55"/>
          <w:color w:val="000000"/>
        </w:rPr>
        <w:t xml:space="preserve">prevaleceram </w:t>
      </w:r>
      <w:r w:rsidR="003908A2">
        <w:rPr>
          <w:rFonts w:cs="Univers LT Std 55"/>
          <w:color w:val="000000"/>
        </w:rPr>
        <w:t>os</w:t>
      </w:r>
      <w:r w:rsidR="00664E82">
        <w:rPr>
          <w:rFonts w:cs="Univers LT Std 55"/>
          <w:color w:val="000000"/>
        </w:rPr>
        <w:t xml:space="preserve"> fatores de natureza econômica</w:t>
      </w:r>
      <w:r w:rsidR="00590872">
        <w:rPr>
          <w:rFonts w:cs="Univers LT Std 55"/>
          <w:color w:val="000000"/>
        </w:rPr>
        <w:t xml:space="preserve">, sendo </w:t>
      </w:r>
      <w:r w:rsidRPr="007D3C33">
        <w:rPr>
          <w:rFonts w:cs="Univers LT Std 55"/>
          <w:color w:val="000000"/>
        </w:rPr>
        <w:t xml:space="preserve">a </w:t>
      </w:r>
      <w:r w:rsidRPr="007D3C33">
        <w:rPr>
          <w:rFonts w:cs="Univers LT Std 55"/>
          <w:i/>
          <w:iCs/>
          <w:color w:val="000000"/>
        </w:rPr>
        <w:t xml:space="preserve">Instabilidade econômica </w:t>
      </w:r>
      <w:r w:rsidR="004600F9">
        <w:rPr>
          <w:rFonts w:cs="Univers LT Std 55"/>
          <w:color w:val="000000"/>
        </w:rPr>
        <w:t xml:space="preserve">o </w:t>
      </w:r>
      <w:r w:rsidRPr="007D3C33">
        <w:rPr>
          <w:rFonts w:cs="Univers LT Std 55"/>
          <w:color w:val="000000"/>
        </w:rPr>
        <w:t xml:space="preserve">obstáculo mais </w:t>
      </w:r>
      <w:r w:rsidR="004600F9">
        <w:rPr>
          <w:rFonts w:cs="Univers LT Std 55"/>
          <w:color w:val="000000"/>
        </w:rPr>
        <w:t>mencionado</w:t>
      </w:r>
      <w:r w:rsidRPr="007D3C33">
        <w:rPr>
          <w:rFonts w:cs="Univers LT Std 55"/>
          <w:color w:val="000000"/>
        </w:rPr>
        <w:t xml:space="preserve"> pelas empresas não ativas em inovação (2</w:t>
      </w:r>
      <w:r w:rsidR="00664E82">
        <w:rPr>
          <w:rFonts w:cs="Univers LT Std 55"/>
          <w:color w:val="000000"/>
        </w:rPr>
        <w:t>5</w:t>
      </w:r>
      <w:r w:rsidRPr="007D3C33">
        <w:rPr>
          <w:rFonts w:cs="Univers LT Std 55"/>
          <w:color w:val="000000"/>
        </w:rPr>
        <w:t>,</w:t>
      </w:r>
      <w:r w:rsidR="00664E82">
        <w:rPr>
          <w:rFonts w:cs="Univers LT Std 55"/>
          <w:color w:val="000000"/>
        </w:rPr>
        <w:t>1</w:t>
      </w:r>
      <w:r w:rsidRPr="007D3C33">
        <w:rPr>
          <w:rFonts w:cs="Univers LT Std 55"/>
          <w:color w:val="000000"/>
        </w:rPr>
        <w:t xml:space="preserve">%). </w:t>
      </w:r>
      <w:r w:rsidR="00071B48">
        <w:rPr>
          <w:rFonts w:cs="Univers LT Std 55"/>
          <w:color w:val="000000"/>
        </w:rPr>
        <w:t>Em seguida, destacaram-se o</w:t>
      </w:r>
      <w:r w:rsidR="002268E1">
        <w:rPr>
          <w:rFonts w:cs="Univers LT Std 55"/>
          <w:color w:val="000000"/>
        </w:rPr>
        <w:t xml:space="preserve"> </w:t>
      </w:r>
      <w:r w:rsidR="002268E1" w:rsidRPr="007D3C33">
        <w:rPr>
          <w:rFonts w:cs="Univers LT Std 55"/>
          <w:i/>
          <w:iCs/>
          <w:color w:val="000000"/>
        </w:rPr>
        <w:t xml:space="preserve">Acirramento da concorrência </w:t>
      </w:r>
      <w:r w:rsidR="002268E1" w:rsidRPr="007D3C33">
        <w:rPr>
          <w:rFonts w:cs="Univers LT Std 55"/>
          <w:color w:val="000000"/>
        </w:rPr>
        <w:t>(</w:t>
      </w:r>
      <w:r w:rsidR="002268E1">
        <w:rPr>
          <w:rFonts w:cs="Univers LT Std 55"/>
          <w:color w:val="000000"/>
        </w:rPr>
        <w:t>24</w:t>
      </w:r>
      <w:r w:rsidR="002268E1" w:rsidRPr="007D3C33">
        <w:rPr>
          <w:rFonts w:cs="Univers LT Std 55"/>
          <w:color w:val="000000"/>
        </w:rPr>
        <w:t>,</w:t>
      </w:r>
      <w:r w:rsidR="002268E1">
        <w:rPr>
          <w:rFonts w:cs="Univers LT Std 55"/>
          <w:color w:val="000000"/>
        </w:rPr>
        <w:t>6</w:t>
      </w:r>
      <w:r w:rsidR="002268E1" w:rsidRPr="007D3C33">
        <w:rPr>
          <w:rFonts w:cs="Univers LT Std 55"/>
          <w:color w:val="000000"/>
        </w:rPr>
        <w:t>%)</w:t>
      </w:r>
      <w:r w:rsidRPr="007D3C33">
        <w:rPr>
          <w:rFonts w:cs="Univers LT Std 55"/>
          <w:color w:val="000000"/>
        </w:rPr>
        <w:t xml:space="preserve"> </w:t>
      </w:r>
      <w:r w:rsidR="00E440D6">
        <w:rPr>
          <w:rFonts w:cs="Univers LT Std 55"/>
          <w:color w:val="000000"/>
        </w:rPr>
        <w:t>e a</w:t>
      </w:r>
      <w:r w:rsidR="002268E1">
        <w:rPr>
          <w:rFonts w:cs="Univers LT Std 55"/>
          <w:color w:val="000000"/>
        </w:rPr>
        <w:t xml:space="preserve"> </w:t>
      </w:r>
      <w:r w:rsidR="0041373D" w:rsidRPr="007D3C33">
        <w:rPr>
          <w:rFonts w:cs="Univers LT Std 55"/>
          <w:i/>
          <w:iCs/>
          <w:color w:val="000000"/>
        </w:rPr>
        <w:t>Capacidade limitada dos recursos internos</w:t>
      </w:r>
      <w:r w:rsidR="0041373D">
        <w:rPr>
          <w:rFonts w:cs="Univers LT Std 55"/>
          <w:i/>
          <w:iCs/>
          <w:color w:val="000000"/>
        </w:rPr>
        <w:t xml:space="preserve"> (22,5%),</w:t>
      </w:r>
      <w:r w:rsidR="00AB144C">
        <w:rPr>
          <w:rFonts w:cs="Univers LT Std 55"/>
          <w:i/>
          <w:iCs/>
          <w:color w:val="000000"/>
        </w:rPr>
        <w:t xml:space="preserve"> </w:t>
      </w:r>
      <w:r w:rsidR="00AB144C" w:rsidRPr="00AB144C">
        <w:rPr>
          <w:rFonts w:cs="Univers LT Std 55"/>
          <w:color w:val="000000"/>
        </w:rPr>
        <w:t>seguidos pel</w:t>
      </w:r>
      <w:r w:rsidR="0041373D" w:rsidRPr="00AB144C">
        <w:rPr>
          <w:rFonts w:cs="Univers LT Std 55"/>
          <w:color w:val="000000"/>
        </w:rPr>
        <w:t>a</w:t>
      </w:r>
      <w:r w:rsidR="0041373D">
        <w:rPr>
          <w:rFonts w:cs="Univers LT Std 55"/>
          <w:i/>
          <w:iCs/>
          <w:color w:val="000000"/>
        </w:rPr>
        <w:t xml:space="preserve"> </w:t>
      </w:r>
      <w:r w:rsidRPr="007D3C33">
        <w:rPr>
          <w:rFonts w:cs="Univers LT Std 55"/>
          <w:i/>
          <w:iCs/>
          <w:color w:val="000000"/>
        </w:rPr>
        <w:t xml:space="preserve">Baixa atratividade da demanda </w:t>
      </w:r>
      <w:r w:rsidRPr="007D3C33">
        <w:rPr>
          <w:rFonts w:cs="Univers LT Std 55"/>
          <w:color w:val="000000"/>
        </w:rPr>
        <w:t>(</w:t>
      </w:r>
      <w:r w:rsidR="002268E1">
        <w:rPr>
          <w:rFonts w:cs="Univers LT Std 55"/>
          <w:color w:val="000000"/>
        </w:rPr>
        <w:t>22</w:t>
      </w:r>
      <w:r w:rsidRPr="007D3C33">
        <w:rPr>
          <w:rFonts w:cs="Univers LT Std 55"/>
          <w:color w:val="000000"/>
        </w:rPr>
        <w:t>,</w:t>
      </w:r>
      <w:r w:rsidR="002268E1">
        <w:rPr>
          <w:rFonts w:cs="Univers LT Std 55"/>
          <w:color w:val="000000"/>
        </w:rPr>
        <w:t>1</w:t>
      </w:r>
      <w:r w:rsidRPr="007D3C33">
        <w:rPr>
          <w:rFonts w:cs="Univers LT Std 55"/>
          <w:color w:val="000000"/>
        </w:rPr>
        <w:t>%)</w:t>
      </w:r>
      <w:r w:rsidR="00F71D7D">
        <w:rPr>
          <w:rFonts w:cs="Univers LT Std 55"/>
          <w:color w:val="000000"/>
        </w:rPr>
        <w:t xml:space="preserve">, </w:t>
      </w:r>
      <w:r w:rsidR="005C3C57" w:rsidRPr="00F71D7D">
        <w:rPr>
          <w:rFonts w:cs="Univers LT Std 55"/>
          <w:i/>
          <w:iCs/>
          <w:color w:val="000000"/>
        </w:rPr>
        <w:t>Limitações tecnológicas externas à empresa</w:t>
      </w:r>
      <w:r w:rsidR="005C3C57">
        <w:rPr>
          <w:rFonts w:cs="Univers LT Std 55"/>
          <w:color w:val="000000"/>
        </w:rPr>
        <w:t xml:space="preserve"> (20,7%), </w:t>
      </w:r>
      <w:r w:rsidRPr="007D3C33">
        <w:rPr>
          <w:rFonts w:cs="Univers LT Std 55"/>
          <w:i/>
          <w:iCs/>
          <w:color w:val="000000"/>
        </w:rPr>
        <w:t>Dificuldade em estabelecer parcerias</w:t>
      </w:r>
      <w:r w:rsidR="00574E36">
        <w:rPr>
          <w:rFonts w:cs="Univers LT Std 55"/>
          <w:i/>
          <w:iCs/>
          <w:color w:val="000000"/>
        </w:rPr>
        <w:t xml:space="preserve"> (20,0%)</w:t>
      </w:r>
      <w:r w:rsidRPr="007D3C33">
        <w:rPr>
          <w:rFonts w:cs="Univers LT Std 55"/>
          <w:color w:val="000000"/>
        </w:rPr>
        <w:t>,</w:t>
      </w:r>
      <w:r w:rsidR="00A07513">
        <w:rPr>
          <w:rFonts w:cs="Univers LT Std 55"/>
          <w:color w:val="000000"/>
        </w:rPr>
        <w:t xml:space="preserve"> </w:t>
      </w:r>
      <w:r w:rsidR="00FD6E9C" w:rsidRPr="00601054">
        <w:rPr>
          <w:rFonts w:cs="Univers LT Std 55"/>
          <w:i/>
          <w:iCs/>
          <w:color w:val="000000"/>
        </w:rPr>
        <w:t>Mudanças nas prioridades estratégicas</w:t>
      </w:r>
      <w:r w:rsidR="00FD6E9C">
        <w:rPr>
          <w:rFonts w:cs="Univers LT Std 55"/>
          <w:color w:val="000000"/>
        </w:rPr>
        <w:t xml:space="preserve"> (19,7%)</w:t>
      </w:r>
      <w:r w:rsidR="00A07513">
        <w:rPr>
          <w:rFonts w:cs="Univers LT Std 55"/>
          <w:color w:val="000000"/>
        </w:rPr>
        <w:t xml:space="preserve"> e </w:t>
      </w:r>
      <w:r w:rsidR="00601054">
        <w:rPr>
          <w:rFonts w:cs="Univers LT Std 55"/>
          <w:color w:val="000000"/>
        </w:rPr>
        <w:t xml:space="preserve">pelas </w:t>
      </w:r>
      <w:r w:rsidR="00A07513" w:rsidRPr="007D3C33">
        <w:rPr>
          <w:rFonts w:cs="Univers LT Std 55"/>
          <w:i/>
          <w:iCs/>
          <w:color w:val="000000"/>
        </w:rPr>
        <w:t>Dificuldades para obtenção ou utilização de apoio público para inovação</w:t>
      </w:r>
      <w:r w:rsidR="00A07513">
        <w:rPr>
          <w:rFonts w:cs="Univers LT Std 55"/>
          <w:i/>
          <w:iCs/>
          <w:color w:val="000000"/>
        </w:rPr>
        <w:t xml:space="preserve"> (19,2%)</w:t>
      </w:r>
      <w:r w:rsidR="00E6755E">
        <w:rPr>
          <w:rFonts w:cs="Univers LT Std 55"/>
          <w:i/>
          <w:iCs/>
          <w:color w:val="000000"/>
        </w:rPr>
        <w:t>.</w:t>
      </w:r>
    </w:p>
    <w:p w14:paraId="2A172BAA" w14:textId="7C84C05F" w:rsidR="007D3C33" w:rsidRDefault="4AC7675A" w:rsidP="007D3C33">
      <w:pPr>
        <w:spacing w:before="240" w:after="120" w:line="324" w:lineRule="auto"/>
        <w:jc w:val="both"/>
        <w:textAlignment w:val="center"/>
        <w:rPr>
          <w:rFonts w:cs="Univers LT Std 55"/>
          <w:b/>
          <w:bCs/>
          <w:color w:val="000000" w:themeColor="text1"/>
        </w:rPr>
      </w:pPr>
      <w:r w:rsidRPr="009225F9">
        <w:rPr>
          <w:rFonts w:cs="Univers LT Std 55"/>
          <w:b/>
          <w:bCs/>
          <w:color w:val="000000" w:themeColor="text1"/>
        </w:rPr>
        <w:t>Gráfico 2</w:t>
      </w:r>
      <w:r w:rsidR="0047227E" w:rsidRPr="009225F9">
        <w:rPr>
          <w:rFonts w:cs="Univers LT Std 55"/>
          <w:b/>
          <w:bCs/>
          <w:color w:val="000000" w:themeColor="text1"/>
        </w:rPr>
        <w:t>8</w:t>
      </w:r>
      <w:r w:rsidRPr="5F61F714">
        <w:rPr>
          <w:rFonts w:cs="Univers LT Std 55"/>
          <w:b/>
          <w:bCs/>
          <w:color w:val="000000" w:themeColor="text1"/>
        </w:rPr>
        <w:t xml:space="preserve"> – Distribuição de empresas não ativas em inovação por tipo de problema e obstáculo que inviabilizaram a implementação de projetos de inovação, para o total da Indústria- Brasil – 2021/2022/2023</w:t>
      </w:r>
      <w:r w:rsidR="00EA57EF">
        <w:rPr>
          <w:rFonts w:cs="Univers LT Std 55"/>
          <w:b/>
          <w:bCs/>
          <w:color w:val="000000" w:themeColor="text1"/>
        </w:rPr>
        <w:t>/2024</w:t>
      </w:r>
      <w:r w:rsidRPr="5F61F714">
        <w:rPr>
          <w:rFonts w:cs="Univers LT Std 55"/>
          <w:b/>
          <w:bCs/>
          <w:color w:val="000000" w:themeColor="text1"/>
        </w:rPr>
        <w:t xml:space="preserve"> (%)</w:t>
      </w:r>
    </w:p>
    <w:p w14:paraId="57FE0477" w14:textId="4A140480" w:rsidR="001E29E6" w:rsidRPr="007D3C33" w:rsidRDefault="001E29E6" w:rsidP="007D3C33">
      <w:pPr>
        <w:spacing w:before="240" w:after="120" w:line="324" w:lineRule="auto"/>
        <w:jc w:val="both"/>
        <w:textAlignment w:val="center"/>
        <w:rPr>
          <w:rFonts w:cs="Univers LT Std 55"/>
          <w:b/>
          <w:bCs/>
          <w:color w:val="000000"/>
        </w:rPr>
      </w:pPr>
      <w:r>
        <w:rPr>
          <w:noProof/>
        </w:rPr>
        <w:drawing>
          <wp:inline distT="0" distB="0" distL="0" distR="0" wp14:anchorId="7CFD8614" wp14:editId="59E91E1A">
            <wp:extent cx="5039360" cy="4105275"/>
            <wp:effectExtent l="0" t="0" r="8890" b="9525"/>
            <wp:docPr id="1706252353" name="Gráfico 1">
              <a:extLst xmlns:a="http://schemas.openxmlformats.org/drawingml/2006/main">
                <a:ext uri="{FF2B5EF4-FFF2-40B4-BE49-F238E27FC236}">
                  <a16:creationId xmlns:a16="http://schemas.microsoft.com/office/drawing/2014/main" id="{6A6E44D1-4D42-40E4-BBD9-DFF8B1F9F85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p>
    <w:p w14:paraId="632C7671" w14:textId="0CC30DB3" w:rsidR="007D3C33" w:rsidRPr="007D3C33" w:rsidRDefault="007D3C33" w:rsidP="007D3C33">
      <w:pPr>
        <w:spacing w:after="120"/>
        <w:jc w:val="both"/>
        <w:textAlignment w:val="center"/>
        <w:rPr>
          <w:rFonts w:cs="Univers LT Std 55"/>
          <w:color w:val="000000"/>
        </w:rPr>
      </w:pPr>
      <w:r w:rsidRPr="007D3C33">
        <w:rPr>
          <w:rFonts w:cs="Univers LT Std 55"/>
          <w:noProof/>
          <w:color w:val="000000"/>
          <w:sz w:val="16"/>
          <w:szCs w:val="16"/>
        </w:rPr>
        <w:t>Fonte: IBGE, Diretoria de Pesquisas, Coordenação de Estatísticas Estruturais e Temáticas em Empresas, Pesquisa de Inovação Semestral 202</w:t>
      </w:r>
      <w:r w:rsidR="003B6700">
        <w:rPr>
          <w:rFonts w:cs="Univers LT Std 55"/>
          <w:noProof/>
          <w:color w:val="000000"/>
          <w:sz w:val="16"/>
          <w:szCs w:val="16"/>
        </w:rPr>
        <w:t>4</w:t>
      </w:r>
      <w:r w:rsidRPr="007D3C33">
        <w:rPr>
          <w:rFonts w:cs="Univers LT Std 55"/>
          <w:noProof/>
          <w:color w:val="000000"/>
          <w:sz w:val="16"/>
          <w:szCs w:val="16"/>
        </w:rPr>
        <w:t>.</w:t>
      </w:r>
      <w:r w:rsidRPr="007D3C33">
        <w:rPr>
          <w:rFonts w:cs="Univers LT Std 55"/>
          <w:color w:val="000000"/>
        </w:rPr>
        <w:tab/>
      </w:r>
    </w:p>
    <w:p w14:paraId="3BC8CB28" w14:textId="52340F7A" w:rsidR="007D3C33" w:rsidRPr="007D3C33" w:rsidRDefault="007D3C33" w:rsidP="007D3C33">
      <w:pPr>
        <w:spacing w:after="120"/>
        <w:jc w:val="both"/>
        <w:textAlignment w:val="center"/>
        <w:rPr>
          <w:rFonts w:cs="Univers LT Std 55"/>
          <w:noProof/>
          <w:color w:val="000000"/>
          <w:sz w:val="16"/>
          <w:szCs w:val="16"/>
        </w:rPr>
      </w:pPr>
      <w:r w:rsidRPr="712DB7C8">
        <w:rPr>
          <w:rFonts w:cs="Univers LT Std 55"/>
          <w:color w:val="000000" w:themeColor="text1"/>
          <w:sz w:val="16"/>
          <w:szCs w:val="16"/>
        </w:rPr>
        <w:t xml:space="preserve">*O percentual aponta em 2021 refere-se à </w:t>
      </w:r>
      <w:r w:rsidRPr="712DB7C8">
        <w:rPr>
          <w:rFonts w:cs="Univers LT Std 55"/>
          <w:i/>
          <w:color w:val="000000" w:themeColor="text1"/>
          <w:sz w:val="16"/>
          <w:szCs w:val="16"/>
        </w:rPr>
        <w:t xml:space="preserve">Escassez </w:t>
      </w:r>
      <w:r w:rsidR="004F1929">
        <w:rPr>
          <w:rFonts w:cs="Univers LT Std 55"/>
          <w:i/>
          <w:color w:val="000000" w:themeColor="text1"/>
          <w:sz w:val="16"/>
          <w:szCs w:val="16"/>
        </w:rPr>
        <w:t>de</w:t>
      </w:r>
      <w:r w:rsidR="004F1929" w:rsidRPr="712DB7C8">
        <w:rPr>
          <w:rFonts w:cs="Univers LT Std 55"/>
          <w:i/>
          <w:color w:val="000000" w:themeColor="text1"/>
          <w:sz w:val="16"/>
          <w:szCs w:val="16"/>
        </w:rPr>
        <w:t xml:space="preserve"> </w:t>
      </w:r>
      <w:r w:rsidRPr="712DB7C8">
        <w:rPr>
          <w:rFonts w:cs="Univers LT Std 55"/>
          <w:i/>
          <w:color w:val="000000" w:themeColor="text1"/>
          <w:sz w:val="16"/>
          <w:szCs w:val="16"/>
        </w:rPr>
        <w:t>recursos públicos</w:t>
      </w:r>
      <w:r w:rsidRPr="712DB7C8">
        <w:rPr>
          <w:rFonts w:cs="Univers LT Std 55"/>
          <w:color w:val="000000" w:themeColor="text1"/>
          <w:sz w:val="16"/>
          <w:szCs w:val="16"/>
        </w:rPr>
        <w:t>.</w:t>
      </w:r>
    </w:p>
    <w:p w14:paraId="21268BE9" w14:textId="77777777" w:rsidR="007D3C33" w:rsidRDefault="007D3C33" w:rsidP="004F1929">
      <w:pPr>
        <w:spacing w:before="240" w:after="120" w:line="324" w:lineRule="auto"/>
        <w:jc w:val="both"/>
        <w:textAlignment w:val="center"/>
        <w:rPr>
          <w:rFonts w:cs="Univers LT Std 55"/>
          <w:color w:val="000000"/>
        </w:rPr>
      </w:pPr>
    </w:p>
    <w:p w14:paraId="3F37CAE0" w14:textId="77350E7B" w:rsidR="0037145F" w:rsidRDefault="006E2E4A" w:rsidP="00DF2B99">
      <w:pPr>
        <w:spacing w:before="240" w:after="120" w:line="324" w:lineRule="auto"/>
        <w:ind w:firstLine="567"/>
        <w:jc w:val="both"/>
        <w:textAlignment w:val="center"/>
        <w:rPr>
          <w:rFonts w:cs="Univers LT Std 55"/>
          <w:color w:val="000000"/>
        </w:rPr>
      </w:pPr>
      <w:r>
        <w:rPr>
          <w:rFonts w:cs="Univers LT Std 55"/>
          <w:color w:val="000000"/>
        </w:rPr>
        <w:t xml:space="preserve">Assim como no caso </w:t>
      </w:r>
      <w:r w:rsidRPr="007D3C33">
        <w:rPr>
          <w:rFonts w:cs="Univers LT Std 55"/>
          <w:color w:val="000000"/>
        </w:rPr>
        <w:t xml:space="preserve">das empresas inovadoras que enfrentaram dificuldades para inovar, </w:t>
      </w:r>
      <w:r w:rsidRPr="004F1929">
        <w:rPr>
          <w:rFonts w:cs="Univers LT Std 55"/>
          <w:color w:val="000000"/>
        </w:rPr>
        <w:t xml:space="preserve">a Tabela </w:t>
      </w:r>
      <w:r>
        <w:rPr>
          <w:rFonts w:cs="Univers LT Std 55"/>
          <w:color w:val="000000"/>
        </w:rPr>
        <w:t>5</w:t>
      </w:r>
      <w:r w:rsidRPr="007D3C33">
        <w:rPr>
          <w:rFonts w:cs="Univers LT Std 55"/>
          <w:color w:val="000000"/>
        </w:rPr>
        <w:t xml:space="preserve"> </w:t>
      </w:r>
      <w:r>
        <w:rPr>
          <w:rFonts w:cs="Univers LT Std 55"/>
          <w:color w:val="000000"/>
        </w:rPr>
        <w:t xml:space="preserve">indica </w:t>
      </w:r>
      <w:r w:rsidR="004B0574" w:rsidRPr="007D3C33">
        <w:rPr>
          <w:rFonts w:cs="Univers LT Std 55"/>
          <w:color w:val="000000"/>
        </w:rPr>
        <w:t>que</w:t>
      </w:r>
      <w:r w:rsidR="00543E52">
        <w:rPr>
          <w:rFonts w:cs="Univers LT Std 55"/>
          <w:color w:val="000000"/>
        </w:rPr>
        <w:t>, entre</w:t>
      </w:r>
      <w:r w:rsidR="004B0574" w:rsidRPr="007D3C33">
        <w:rPr>
          <w:rFonts w:cs="Univers LT Std 55"/>
          <w:color w:val="000000"/>
        </w:rPr>
        <w:t xml:space="preserve"> as empresas</w:t>
      </w:r>
      <w:r w:rsidR="004B0574">
        <w:rPr>
          <w:rFonts w:cs="Univers LT Std 55"/>
          <w:color w:val="000000"/>
        </w:rPr>
        <w:t xml:space="preserve"> </w:t>
      </w:r>
      <w:r w:rsidR="009C59B6">
        <w:rPr>
          <w:rFonts w:cs="Univers LT Std 55"/>
          <w:color w:val="000000"/>
        </w:rPr>
        <w:t>não ativas em inovação</w:t>
      </w:r>
      <w:r w:rsidR="00F96F73">
        <w:rPr>
          <w:rFonts w:cs="Univers LT Std 55"/>
          <w:color w:val="000000"/>
        </w:rPr>
        <w:t>, aquelas com</w:t>
      </w:r>
      <w:r w:rsidR="00ED521B">
        <w:rPr>
          <w:rFonts w:cs="Univers LT Std 55"/>
          <w:color w:val="000000"/>
        </w:rPr>
        <w:t xml:space="preserve"> </w:t>
      </w:r>
      <w:r w:rsidR="00F46E82">
        <w:rPr>
          <w:rFonts w:cs="Univers LT Std 55"/>
          <w:color w:val="000000"/>
        </w:rPr>
        <w:t>250 a 499 pessoas ocupadas</w:t>
      </w:r>
      <w:r w:rsidR="009C59B6" w:rsidRPr="009C59B6">
        <w:rPr>
          <w:rFonts w:cs="Univers LT Std 55"/>
          <w:color w:val="000000"/>
        </w:rPr>
        <w:t xml:space="preserve"> </w:t>
      </w:r>
      <w:r w:rsidR="00A670D1">
        <w:rPr>
          <w:rFonts w:cs="Univers LT Std 55"/>
          <w:color w:val="000000"/>
        </w:rPr>
        <w:t>registraram em 2024 a maior</w:t>
      </w:r>
      <w:r w:rsidR="00A423AC">
        <w:rPr>
          <w:rFonts w:cs="Univers LT Std 55"/>
          <w:color w:val="000000"/>
        </w:rPr>
        <w:t xml:space="preserve"> proporção de </w:t>
      </w:r>
      <w:r w:rsidR="00A423AC" w:rsidRPr="007D3C33">
        <w:rPr>
          <w:rFonts w:cs="Univers LT Std 55"/>
          <w:color w:val="000000"/>
        </w:rPr>
        <w:t>dificuldades e/ou obstáculos (2</w:t>
      </w:r>
      <w:r w:rsidR="00A423AC">
        <w:rPr>
          <w:rFonts w:cs="Univers LT Std 55"/>
          <w:color w:val="000000"/>
        </w:rPr>
        <w:t>8</w:t>
      </w:r>
      <w:r w:rsidR="00A423AC" w:rsidRPr="007D3C33">
        <w:rPr>
          <w:rFonts w:cs="Univers LT Std 55"/>
          <w:color w:val="000000"/>
        </w:rPr>
        <w:t>,</w:t>
      </w:r>
      <w:r w:rsidR="00A423AC">
        <w:rPr>
          <w:rFonts w:cs="Univers LT Std 55"/>
          <w:color w:val="000000"/>
        </w:rPr>
        <w:t>9</w:t>
      </w:r>
      <w:r w:rsidR="00A423AC" w:rsidRPr="007D3C33">
        <w:rPr>
          <w:rFonts w:cs="Univers LT Std 55"/>
          <w:color w:val="000000"/>
        </w:rPr>
        <w:t>%) que i</w:t>
      </w:r>
      <w:r w:rsidR="005428DE">
        <w:rPr>
          <w:rFonts w:cs="Univers LT Std 55"/>
          <w:color w:val="000000"/>
        </w:rPr>
        <w:t>n</w:t>
      </w:r>
      <w:r w:rsidR="00EC7DBA">
        <w:rPr>
          <w:rFonts w:cs="Univers LT Std 55"/>
          <w:color w:val="000000"/>
        </w:rPr>
        <w:t>viabilizaram</w:t>
      </w:r>
      <w:r w:rsidR="00A423AC" w:rsidRPr="007D3C33">
        <w:rPr>
          <w:rFonts w:cs="Univers LT Std 55"/>
          <w:color w:val="000000"/>
        </w:rPr>
        <w:t xml:space="preserve"> a implementação de inovações de produto e/ou processo de negócios</w:t>
      </w:r>
      <w:r w:rsidR="0026088E">
        <w:rPr>
          <w:rFonts w:cs="Univers LT Std 55"/>
          <w:color w:val="000000"/>
        </w:rPr>
        <w:t>, bem como</w:t>
      </w:r>
      <w:r w:rsidR="00A423AC" w:rsidRPr="007D3C33">
        <w:rPr>
          <w:rFonts w:cs="Univers LT Std 55"/>
          <w:color w:val="000000"/>
        </w:rPr>
        <w:t xml:space="preserve"> o desenvolvimento de projetos incompletos ou </w:t>
      </w:r>
      <w:r w:rsidR="00A423AC" w:rsidRPr="007D3C33">
        <w:rPr>
          <w:rFonts w:cs="Univers LT Std 55"/>
          <w:color w:val="000000"/>
        </w:rPr>
        <w:lastRenderedPageBreak/>
        <w:t>abandonados</w:t>
      </w:r>
      <w:r w:rsidR="0061257B">
        <w:rPr>
          <w:rFonts w:cs="Univers LT Std 55"/>
          <w:color w:val="000000"/>
        </w:rPr>
        <w:t>.</w:t>
      </w:r>
      <w:r w:rsidR="00504B6E">
        <w:rPr>
          <w:rFonts w:cs="Univers LT Std 55"/>
          <w:color w:val="000000"/>
        </w:rPr>
        <w:t xml:space="preserve"> Trata-se do</w:t>
      </w:r>
      <w:r w:rsidR="009C59B6" w:rsidRPr="007D3C33">
        <w:rPr>
          <w:rFonts w:cs="Univers LT Std 55"/>
          <w:color w:val="000000"/>
        </w:rPr>
        <w:t xml:space="preserve"> </w:t>
      </w:r>
      <w:r w:rsidR="000D7B49">
        <w:rPr>
          <w:rFonts w:cs="Univers LT Std 55"/>
          <w:color w:val="000000"/>
        </w:rPr>
        <w:t>maior percentual</w:t>
      </w:r>
      <w:r w:rsidR="009C59B6" w:rsidRPr="007D3C33">
        <w:rPr>
          <w:rFonts w:cs="Univers LT Std 55"/>
          <w:color w:val="000000"/>
        </w:rPr>
        <w:t xml:space="preserve"> observado </w:t>
      </w:r>
      <w:r w:rsidR="000D7B49">
        <w:rPr>
          <w:rFonts w:cs="Univers LT Std 55"/>
          <w:color w:val="000000"/>
        </w:rPr>
        <w:t>desde</w:t>
      </w:r>
      <w:r w:rsidR="009C59B6" w:rsidRPr="007D3C33">
        <w:rPr>
          <w:rFonts w:cs="Univers LT Std 55"/>
          <w:color w:val="000000"/>
        </w:rPr>
        <w:t xml:space="preserve"> 202</w:t>
      </w:r>
      <w:r w:rsidR="00120690">
        <w:rPr>
          <w:rFonts w:cs="Univers LT Std 55"/>
          <w:color w:val="000000"/>
        </w:rPr>
        <w:t>1</w:t>
      </w:r>
      <w:r w:rsidR="00F94CC1">
        <w:rPr>
          <w:rFonts w:cs="Univers LT Std 55"/>
          <w:color w:val="000000"/>
        </w:rPr>
        <w:t xml:space="preserve"> (22,3%)</w:t>
      </w:r>
      <w:r w:rsidR="00FA20F1">
        <w:rPr>
          <w:rFonts w:cs="Univers LT Std 55"/>
          <w:color w:val="000000"/>
        </w:rPr>
        <w:t>,</w:t>
      </w:r>
      <w:r w:rsidR="00DE7EB5">
        <w:rPr>
          <w:rFonts w:cs="Univers LT Std 55"/>
          <w:color w:val="000000"/>
        </w:rPr>
        <w:t xml:space="preserve"> sendo a </w:t>
      </w:r>
      <w:r w:rsidR="00931F05" w:rsidRPr="00931F05">
        <w:rPr>
          <w:rFonts w:cs="Univers LT Std 55"/>
          <w:i/>
          <w:iCs/>
          <w:color w:val="000000"/>
        </w:rPr>
        <w:t>I</w:t>
      </w:r>
      <w:r w:rsidR="00DE7EB5" w:rsidRPr="00931F05">
        <w:rPr>
          <w:rFonts w:cs="Univers LT Std 55"/>
          <w:i/>
          <w:iCs/>
          <w:color w:val="000000"/>
        </w:rPr>
        <w:t>nstabilidade econômica</w:t>
      </w:r>
      <w:r w:rsidR="00DE7EB5">
        <w:rPr>
          <w:rFonts w:cs="Univers LT Std 55"/>
          <w:color w:val="000000"/>
        </w:rPr>
        <w:t xml:space="preserve"> o fator mais mencionado </w:t>
      </w:r>
      <w:r w:rsidR="008E12C8">
        <w:rPr>
          <w:rFonts w:cs="Univers LT Std 55"/>
          <w:color w:val="000000"/>
        </w:rPr>
        <w:t>por essa faixa de pessoal</w:t>
      </w:r>
      <w:r w:rsidR="00DE7EB5">
        <w:rPr>
          <w:rFonts w:cs="Univers LT Std 55"/>
          <w:color w:val="000000"/>
        </w:rPr>
        <w:t xml:space="preserve"> (</w:t>
      </w:r>
      <w:r w:rsidR="00B72D70">
        <w:rPr>
          <w:rFonts w:cs="Univers LT Std 55"/>
          <w:color w:val="000000"/>
        </w:rPr>
        <w:t>27,1%)</w:t>
      </w:r>
      <w:r w:rsidR="00D6521C">
        <w:rPr>
          <w:rFonts w:cs="Univers LT Std 55"/>
          <w:color w:val="000000"/>
        </w:rPr>
        <w:t>,</w:t>
      </w:r>
      <w:r w:rsidR="00D408DC">
        <w:rPr>
          <w:rFonts w:cs="Univers LT Std 55"/>
          <w:color w:val="000000"/>
        </w:rPr>
        <w:t xml:space="preserve"> seguida pelo</w:t>
      </w:r>
      <w:r w:rsidR="00D6521C">
        <w:rPr>
          <w:rFonts w:cs="Univers LT Std 55"/>
          <w:color w:val="000000"/>
        </w:rPr>
        <w:t xml:space="preserve"> </w:t>
      </w:r>
      <w:r w:rsidR="001E4A71" w:rsidRPr="00092208">
        <w:rPr>
          <w:rFonts w:cs="Univers LT Std 55"/>
          <w:i/>
          <w:iCs/>
          <w:color w:val="000000"/>
        </w:rPr>
        <w:t>Acirramento da concorrência</w:t>
      </w:r>
      <w:r w:rsidR="001E4A71">
        <w:rPr>
          <w:rFonts w:cs="Univers LT Std 55"/>
          <w:color w:val="000000"/>
        </w:rPr>
        <w:t xml:space="preserve"> e</w:t>
      </w:r>
      <w:r w:rsidR="00853271">
        <w:rPr>
          <w:rFonts w:cs="Univers LT Std 55"/>
          <w:color w:val="000000"/>
        </w:rPr>
        <w:t xml:space="preserve"> pelas</w:t>
      </w:r>
      <w:r w:rsidR="001E4A71">
        <w:rPr>
          <w:rFonts w:cs="Univers LT Std 55"/>
          <w:color w:val="000000"/>
        </w:rPr>
        <w:t xml:space="preserve"> </w:t>
      </w:r>
      <w:r w:rsidR="001E4A71" w:rsidRPr="00F71D7D">
        <w:rPr>
          <w:rFonts w:cs="Univers LT Std 55"/>
          <w:i/>
          <w:iCs/>
          <w:color w:val="000000"/>
        </w:rPr>
        <w:t>Limitações tecnológicas externas à empresa</w:t>
      </w:r>
      <w:r w:rsidR="00853271">
        <w:rPr>
          <w:rFonts w:cs="Univers LT Std 55"/>
          <w:i/>
          <w:iCs/>
          <w:color w:val="000000"/>
        </w:rPr>
        <w:t xml:space="preserve"> (</w:t>
      </w:r>
      <w:r w:rsidR="001E4A71">
        <w:rPr>
          <w:rFonts w:cs="Univers LT Std 55"/>
          <w:color w:val="000000"/>
        </w:rPr>
        <w:t>ambos com 24,7%</w:t>
      </w:r>
      <w:r w:rsidR="00853271">
        <w:rPr>
          <w:rFonts w:cs="Univers LT Std 55"/>
          <w:color w:val="000000"/>
        </w:rPr>
        <w:t>)</w:t>
      </w:r>
      <w:r w:rsidR="001E4A71">
        <w:rPr>
          <w:rFonts w:cs="Univers LT Std 55"/>
          <w:color w:val="000000"/>
        </w:rPr>
        <w:t xml:space="preserve">. </w:t>
      </w:r>
      <w:r w:rsidR="00F91B5F">
        <w:rPr>
          <w:rFonts w:cs="Univers LT Std 55"/>
          <w:color w:val="000000"/>
        </w:rPr>
        <w:t>As</w:t>
      </w:r>
      <w:r w:rsidR="0037145F">
        <w:rPr>
          <w:rFonts w:cs="Univers LT Std 55"/>
          <w:color w:val="000000"/>
        </w:rPr>
        <w:t xml:space="preserve"> empresas </w:t>
      </w:r>
      <w:r w:rsidR="0037145F" w:rsidRPr="007D3C33">
        <w:rPr>
          <w:rFonts w:cs="Univers LT Std 55"/>
          <w:color w:val="000000"/>
        </w:rPr>
        <w:t>com 100 a 249 pessoas ocupadas</w:t>
      </w:r>
      <w:r w:rsidR="0037145F">
        <w:rPr>
          <w:rFonts w:cs="Univers LT Std 55"/>
          <w:color w:val="000000"/>
        </w:rPr>
        <w:t xml:space="preserve"> apresentaram </w:t>
      </w:r>
      <w:r w:rsidR="004050DD">
        <w:rPr>
          <w:rFonts w:cs="Univers LT Std 55"/>
          <w:color w:val="000000"/>
        </w:rPr>
        <w:t xml:space="preserve">proporção semelhante </w:t>
      </w:r>
      <w:r w:rsidR="00DA451D">
        <w:rPr>
          <w:rFonts w:cs="Univers LT Std 55"/>
          <w:color w:val="000000"/>
        </w:rPr>
        <w:t>(</w:t>
      </w:r>
      <w:r w:rsidR="0037145F">
        <w:rPr>
          <w:rFonts w:cs="Univers LT Std 55"/>
          <w:color w:val="000000"/>
        </w:rPr>
        <w:t>27,8%</w:t>
      </w:r>
      <w:r w:rsidR="00DA451D">
        <w:rPr>
          <w:rFonts w:cs="Univers LT Std 55"/>
          <w:color w:val="000000"/>
        </w:rPr>
        <w:t>)</w:t>
      </w:r>
      <w:r w:rsidR="0037145F">
        <w:rPr>
          <w:rFonts w:cs="Univers LT Std 55"/>
          <w:color w:val="000000"/>
        </w:rPr>
        <w:t xml:space="preserve">, </w:t>
      </w:r>
      <w:r w:rsidR="008C0371">
        <w:rPr>
          <w:rFonts w:cs="Univers LT Std 55"/>
          <w:color w:val="000000"/>
        </w:rPr>
        <w:t>superior à observada em 2023 (</w:t>
      </w:r>
      <w:r w:rsidR="009A212C">
        <w:rPr>
          <w:rFonts w:cs="Univers LT Std 55"/>
          <w:color w:val="000000"/>
        </w:rPr>
        <w:t>22,1%)</w:t>
      </w:r>
      <w:r w:rsidR="006E7D39">
        <w:rPr>
          <w:rFonts w:cs="Univers LT Std 55"/>
          <w:color w:val="000000"/>
        </w:rPr>
        <w:t>, cujo fator limitante</w:t>
      </w:r>
      <w:r w:rsidR="003F10F5">
        <w:rPr>
          <w:rFonts w:cs="Univers LT Std 55"/>
          <w:color w:val="000000"/>
        </w:rPr>
        <w:t xml:space="preserve"> mais </w:t>
      </w:r>
      <w:r w:rsidR="00A5769C">
        <w:rPr>
          <w:rFonts w:cs="Univers LT Std 55"/>
          <w:color w:val="000000"/>
        </w:rPr>
        <w:t>apontado</w:t>
      </w:r>
      <w:r w:rsidR="003F10F5">
        <w:rPr>
          <w:rFonts w:cs="Univers LT Std 55"/>
          <w:color w:val="000000"/>
        </w:rPr>
        <w:t xml:space="preserve"> foi </w:t>
      </w:r>
      <w:r w:rsidR="000F536D">
        <w:rPr>
          <w:rFonts w:cs="Univers LT Std 55"/>
          <w:color w:val="000000"/>
        </w:rPr>
        <w:t xml:space="preserve">o </w:t>
      </w:r>
      <w:r w:rsidR="000F536D" w:rsidRPr="000F536D">
        <w:rPr>
          <w:rFonts w:cs="Univers LT Std 55"/>
          <w:i/>
          <w:iCs/>
          <w:color w:val="000000"/>
        </w:rPr>
        <w:t>Acirramento da concorrência</w:t>
      </w:r>
      <w:r w:rsidR="000F536D">
        <w:rPr>
          <w:rFonts w:cs="Univers LT Std 55"/>
          <w:color w:val="000000"/>
        </w:rPr>
        <w:t xml:space="preserve"> (27,0%).</w:t>
      </w:r>
    </w:p>
    <w:p w14:paraId="7C9B59E5" w14:textId="2475A232" w:rsidR="004B0574" w:rsidRDefault="00A5769C" w:rsidP="007D3C33">
      <w:pPr>
        <w:spacing w:before="240" w:after="120" w:line="324" w:lineRule="auto"/>
        <w:ind w:firstLine="568"/>
        <w:jc w:val="both"/>
        <w:textAlignment w:val="center"/>
        <w:rPr>
          <w:rFonts w:cs="Univers LT Std 55"/>
          <w:i/>
          <w:iCs/>
          <w:color w:val="000000"/>
        </w:rPr>
      </w:pPr>
      <w:r>
        <w:rPr>
          <w:rFonts w:cs="Univers LT Std 55"/>
          <w:color w:val="000000"/>
        </w:rPr>
        <w:t>Por sua vez</w:t>
      </w:r>
      <w:r w:rsidR="00257390" w:rsidRPr="007D3C33">
        <w:rPr>
          <w:rFonts w:cs="Univers LT Std 55"/>
          <w:color w:val="000000"/>
        </w:rPr>
        <w:t>, as empresas não ativas em inovação</w:t>
      </w:r>
      <w:r w:rsidR="00B4057B">
        <w:rPr>
          <w:rFonts w:cs="Univers LT Std 55"/>
          <w:color w:val="000000"/>
        </w:rPr>
        <w:t xml:space="preserve"> com 500 ou mais</w:t>
      </w:r>
      <w:r w:rsidR="00257390" w:rsidRPr="007D3C33">
        <w:rPr>
          <w:rFonts w:cs="Univers LT Std 55"/>
          <w:color w:val="000000"/>
        </w:rPr>
        <w:t xml:space="preserve"> pessoas ocupadas </w:t>
      </w:r>
      <w:r w:rsidR="006751C5">
        <w:rPr>
          <w:rFonts w:cs="Univers LT Std 55"/>
          <w:color w:val="000000"/>
        </w:rPr>
        <w:t xml:space="preserve">foram </w:t>
      </w:r>
      <w:r w:rsidR="00257390" w:rsidRPr="007D3C33">
        <w:rPr>
          <w:rFonts w:cs="Univers LT Std 55"/>
          <w:color w:val="000000"/>
        </w:rPr>
        <w:t xml:space="preserve">as que </w:t>
      </w:r>
      <w:r w:rsidR="006751C5">
        <w:rPr>
          <w:rFonts w:cs="Univers LT Std 55"/>
          <w:color w:val="000000"/>
        </w:rPr>
        <w:t>registraram a</w:t>
      </w:r>
      <w:r w:rsidR="00257390" w:rsidRPr="007D3C33">
        <w:rPr>
          <w:rFonts w:cs="Univers LT Std 55"/>
          <w:color w:val="000000"/>
        </w:rPr>
        <w:t xml:space="preserve"> menor </w:t>
      </w:r>
      <w:r w:rsidR="006751C5">
        <w:rPr>
          <w:rFonts w:cs="Univers LT Std 55"/>
          <w:color w:val="000000"/>
        </w:rPr>
        <w:t xml:space="preserve">proporção relativa de </w:t>
      </w:r>
      <w:r w:rsidR="00257390" w:rsidRPr="007D3C33">
        <w:rPr>
          <w:rFonts w:cs="Univers LT Std 55"/>
          <w:color w:val="000000"/>
        </w:rPr>
        <w:t>dificuldade e/ou obstáculo (1</w:t>
      </w:r>
      <w:r w:rsidR="00B4057B">
        <w:rPr>
          <w:rFonts w:cs="Univers LT Std 55"/>
          <w:color w:val="000000"/>
        </w:rPr>
        <w:t>3</w:t>
      </w:r>
      <w:r w:rsidR="00257390" w:rsidRPr="007D3C33">
        <w:rPr>
          <w:rFonts w:cs="Univers LT Std 55"/>
          <w:color w:val="000000"/>
        </w:rPr>
        <w:t>,</w:t>
      </w:r>
      <w:r w:rsidR="00B4057B">
        <w:rPr>
          <w:rFonts w:cs="Univers LT Std 55"/>
          <w:color w:val="000000"/>
        </w:rPr>
        <w:t>8</w:t>
      </w:r>
      <w:r w:rsidR="00257390" w:rsidRPr="007D3C33">
        <w:rPr>
          <w:rFonts w:cs="Univers LT Std 55"/>
          <w:color w:val="000000"/>
        </w:rPr>
        <w:t>%)</w:t>
      </w:r>
      <w:r w:rsidR="00246FB0">
        <w:rPr>
          <w:rFonts w:cs="Univers LT Std 55"/>
          <w:color w:val="000000"/>
        </w:rPr>
        <w:t xml:space="preserve"> em 2024</w:t>
      </w:r>
      <w:r w:rsidR="00257390" w:rsidRPr="007D3C33">
        <w:rPr>
          <w:rFonts w:cs="Univers LT Std 55"/>
          <w:color w:val="000000"/>
        </w:rPr>
        <w:t xml:space="preserve">, percentual </w:t>
      </w:r>
      <w:r w:rsidR="00E439DD">
        <w:rPr>
          <w:rFonts w:cs="Univers LT Std 55"/>
          <w:color w:val="000000"/>
        </w:rPr>
        <w:t>significa</w:t>
      </w:r>
      <w:r w:rsidR="00935DB8">
        <w:rPr>
          <w:rFonts w:cs="Univers LT Std 55"/>
          <w:color w:val="000000"/>
        </w:rPr>
        <w:t>tiva</w:t>
      </w:r>
      <w:r w:rsidR="00E439DD">
        <w:rPr>
          <w:rFonts w:cs="Univers LT Std 55"/>
          <w:color w:val="000000"/>
        </w:rPr>
        <w:t>mente</w:t>
      </w:r>
      <w:r w:rsidR="00257390" w:rsidRPr="007D3C33">
        <w:rPr>
          <w:rFonts w:cs="Univers LT Std 55"/>
          <w:color w:val="000000"/>
        </w:rPr>
        <w:t xml:space="preserve"> </w:t>
      </w:r>
      <w:r w:rsidR="008B4FB0">
        <w:rPr>
          <w:rFonts w:cs="Univers LT Std 55"/>
          <w:color w:val="000000"/>
        </w:rPr>
        <w:t>inferior a</w:t>
      </w:r>
      <w:r w:rsidR="00257390" w:rsidRPr="007D3C33">
        <w:rPr>
          <w:rFonts w:cs="Univers LT Std 55"/>
          <w:color w:val="000000"/>
        </w:rPr>
        <w:t>o observado em 202</w:t>
      </w:r>
      <w:r w:rsidR="00E439DD">
        <w:rPr>
          <w:rFonts w:cs="Univers LT Std 55"/>
          <w:color w:val="000000"/>
        </w:rPr>
        <w:t>3</w:t>
      </w:r>
      <w:r w:rsidR="00257390" w:rsidRPr="007D3C33">
        <w:rPr>
          <w:rFonts w:cs="Univers LT Std 55"/>
          <w:color w:val="000000"/>
        </w:rPr>
        <w:t xml:space="preserve"> (2</w:t>
      </w:r>
      <w:r w:rsidR="00E439DD">
        <w:rPr>
          <w:rFonts w:cs="Univers LT Std 55"/>
          <w:color w:val="000000"/>
        </w:rPr>
        <w:t>2</w:t>
      </w:r>
      <w:r w:rsidR="00257390" w:rsidRPr="007D3C33">
        <w:rPr>
          <w:rFonts w:cs="Univers LT Std 55"/>
          <w:color w:val="000000"/>
        </w:rPr>
        <w:t>,</w:t>
      </w:r>
      <w:r w:rsidR="00E439DD">
        <w:rPr>
          <w:rFonts w:cs="Univers LT Std 55"/>
          <w:color w:val="000000"/>
        </w:rPr>
        <w:t>6</w:t>
      </w:r>
      <w:r w:rsidR="00257390" w:rsidRPr="007D3C33">
        <w:rPr>
          <w:rFonts w:cs="Univers LT Std 55"/>
          <w:color w:val="000000"/>
        </w:rPr>
        <w:t>%)</w:t>
      </w:r>
      <w:r w:rsidR="00E439DD">
        <w:rPr>
          <w:rFonts w:cs="Univers LT Std 55"/>
          <w:color w:val="000000"/>
        </w:rPr>
        <w:t xml:space="preserve">, </w:t>
      </w:r>
      <w:r w:rsidR="00CD6EB7">
        <w:rPr>
          <w:rFonts w:cs="Univers LT Std 55"/>
          <w:color w:val="000000"/>
        </w:rPr>
        <w:t>ano em que essa</w:t>
      </w:r>
      <w:r w:rsidR="00D17436">
        <w:rPr>
          <w:rFonts w:cs="Univers LT Std 55"/>
          <w:color w:val="000000"/>
        </w:rPr>
        <w:t xml:space="preserve"> faixa havia apresentado </w:t>
      </w:r>
      <w:r w:rsidR="002F6EB2">
        <w:rPr>
          <w:rFonts w:cs="Univers LT Std 55"/>
          <w:color w:val="000000"/>
        </w:rPr>
        <w:t xml:space="preserve">o maior </w:t>
      </w:r>
      <w:r w:rsidR="001F1013">
        <w:rPr>
          <w:rFonts w:cs="Univers LT Std 55"/>
          <w:color w:val="000000"/>
        </w:rPr>
        <w:t>resultado</w:t>
      </w:r>
      <w:r w:rsidR="00661A92">
        <w:rPr>
          <w:rFonts w:cs="Univers LT Std 55"/>
          <w:color w:val="000000"/>
        </w:rPr>
        <w:t xml:space="preserve"> </w:t>
      </w:r>
      <w:r w:rsidR="00661A92" w:rsidRPr="00AA3661">
        <w:rPr>
          <w:rFonts w:cs="Univers LT Std 55"/>
          <w:color w:val="000000"/>
        </w:rPr>
        <w:t>em relação às outras faixas</w:t>
      </w:r>
      <w:r w:rsidR="002F6EB2" w:rsidRPr="00AA3661">
        <w:rPr>
          <w:rFonts w:cs="Univers LT Std 55"/>
          <w:color w:val="000000"/>
        </w:rPr>
        <w:t>.</w:t>
      </w:r>
      <w:r w:rsidR="00DF486F" w:rsidRPr="00AA3661">
        <w:rPr>
          <w:rFonts w:cs="Univers LT Std 55"/>
          <w:color w:val="000000"/>
        </w:rPr>
        <w:t xml:space="preserve"> Entre essas empresas,</w:t>
      </w:r>
      <w:r w:rsidR="001418A2" w:rsidRPr="00AA3661">
        <w:rPr>
          <w:rFonts w:cs="Univers LT Std 55"/>
          <w:color w:val="000000"/>
        </w:rPr>
        <w:t xml:space="preserve"> </w:t>
      </w:r>
      <w:r w:rsidR="00987BE8" w:rsidRPr="00AA3661">
        <w:rPr>
          <w:rFonts w:cs="Univers LT Std 55"/>
          <w:color w:val="000000"/>
        </w:rPr>
        <w:t>destacaram-se</w:t>
      </w:r>
      <w:r w:rsidR="001418A2" w:rsidRPr="00AA3661">
        <w:rPr>
          <w:rFonts w:cs="Univers LT Std 55"/>
          <w:color w:val="000000"/>
        </w:rPr>
        <w:t xml:space="preserve"> como</w:t>
      </w:r>
      <w:r w:rsidR="00C35E7F" w:rsidRPr="00AA3661">
        <w:rPr>
          <w:rFonts w:cs="Univers LT Std 55"/>
          <w:color w:val="000000"/>
        </w:rPr>
        <w:t xml:space="preserve"> </w:t>
      </w:r>
      <w:r w:rsidR="007B069C" w:rsidRPr="00AA3661">
        <w:rPr>
          <w:rFonts w:cs="Univers LT Std 55"/>
          <w:color w:val="000000"/>
        </w:rPr>
        <w:t>principa</w:t>
      </w:r>
      <w:r w:rsidR="00B84503" w:rsidRPr="00AA3661">
        <w:rPr>
          <w:rFonts w:cs="Univers LT Std 55"/>
          <w:color w:val="000000"/>
        </w:rPr>
        <w:t>is</w:t>
      </w:r>
      <w:r w:rsidR="007B069C" w:rsidRPr="00AA3661">
        <w:rPr>
          <w:rFonts w:cs="Univers LT Std 55"/>
          <w:color w:val="000000"/>
        </w:rPr>
        <w:t xml:space="preserve"> </w:t>
      </w:r>
      <w:r w:rsidR="001418A2" w:rsidRPr="00AA3661">
        <w:rPr>
          <w:rFonts w:cs="Univers LT Std 55"/>
          <w:color w:val="000000"/>
        </w:rPr>
        <w:t>entraves</w:t>
      </w:r>
      <w:r w:rsidR="00A94D64">
        <w:rPr>
          <w:rFonts w:cs="Univers LT Std 55"/>
          <w:color w:val="000000"/>
        </w:rPr>
        <w:t xml:space="preserve"> </w:t>
      </w:r>
      <w:r w:rsidR="007A6677">
        <w:rPr>
          <w:rFonts w:cs="Univers LT Std 55"/>
          <w:color w:val="000000"/>
        </w:rPr>
        <w:t xml:space="preserve">os fatores </w:t>
      </w:r>
      <w:r w:rsidR="00A93A58">
        <w:rPr>
          <w:rFonts w:cs="Univers LT Std 55"/>
          <w:color w:val="000000"/>
        </w:rPr>
        <w:t>de natureza econômica</w:t>
      </w:r>
      <w:r w:rsidR="007B7BA9">
        <w:rPr>
          <w:rFonts w:cs="Univers LT Std 55"/>
          <w:color w:val="000000"/>
        </w:rPr>
        <w:t>,</w:t>
      </w:r>
      <w:r w:rsidR="00931F05">
        <w:rPr>
          <w:rFonts w:cs="Univers LT Std 55"/>
          <w:color w:val="000000"/>
        </w:rPr>
        <w:t xml:space="preserve"> </w:t>
      </w:r>
      <w:r w:rsidR="00931F05" w:rsidRPr="00931F05">
        <w:rPr>
          <w:rFonts w:cs="Univers LT Std 55"/>
          <w:i/>
          <w:iCs/>
          <w:color w:val="000000"/>
        </w:rPr>
        <w:t>Instabilidade econômica</w:t>
      </w:r>
      <w:r w:rsidR="003B06D4">
        <w:rPr>
          <w:rFonts w:cs="Univers LT Std 55"/>
          <w:i/>
          <w:iCs/>
          <w:color w:val="000000"/>
        </w:rPr>
        <w:t xml:space="preserve"> e</w:t>
      </w:r>
      <w:r w:rsidR="00931F05">
        <w:rPr>
          <w:rFonts w:cs="Univers LT Std 55"/>
          <w:i/>
          <w:iCs/>
          <w:color w:val="000000"/>
        </w:rPr>
        <w:t xml:space="preserve"> </w:t>
      </w:r>
      <w:r w:rsidR="00931F05" w:rsidRPr="00092208">
        <w:rPr>
          <w:rFonts w:cs="Univers LT Std 55"/>
          <w:i/>
          <w:iCs/>
          <w:color w:val="000000"/>
        </w:rPr>
        <w:t>Acirramento da concorrência</w:t>
      </w:r>
      <w:r w:rsidR="003B06D4">
        <w:rPr>
          <w:rFonts w:cs="Univers LT Std 55"/>
          <w:i/>
          <w:iCs/>
          <w:color w:val="000000"/>
        </w:rPr>
        <w:t xml:space="preserve">, </w:t>
      </w:r>
      <w:r w:rsidR="003B06D4" w:rsidRPr="003B06D4">
        <w:rPr>
          <w:rFonts w:cs="Univers LT Std 55"/>
          <w:color w:val="000000"/>
        </w:rPr>
        <w:t>ambos com</w:t>
      </w:r>
      <w:r w:rsidR="003B06D4">
        <w:rPr>
          <w:rFonts w:cs="Univers LT Std 55"/>
          <w:i/>
          <w:iCs/>
          <w:color w:val="000000"/>
        </w:rPr>
        <w:t xml:space="preserve"> </w:t>
      </w:r>
      <w:r w:rsidR="003B06D4" w:rsidRPr="00DA01FD">
        <w:rPr>
          <w:rFonts w:cs="Univers LT Std 55"/>
          <w:color w:val="000000"/>
        </w:rPr>
        <w:t>13,5%</w:t>
      </w:r>
      <w:r w:rsidR="006B6AC2">
        <w:rPr>
          <w:rFonts w:cs="Univers LT Std 55"/>
          <w:color w:val="000000"/>
        </w:rPr>
        <w:t>, além da</w:t>
      </w:r>
      <w:r w:rsidR="00931F05">
        <w:rPr>
          <w:rFonts w:cs="Univers LT Std 55"/>
          <w:i/>
          <w:iCs/>
          <w:color w:val="000000"/>
        </w:rPr>
        <w:t xml:space="preserve"> </w:t>
      </w:r>
      <w:r w:rsidR="00BC5810">
        <w:rPr>
          <w:rFonts w:cs="Univers LT Std 55"/>
          <w:i/>
          <w:iCs/>
          <w:color w:val="000000"/>
        </w:rPr>
        <w:t>Baixa atratividade da demanda</w:t>
      </w:r>
      <w:r w:rsidR="003B06D4">
        <w:rPr>
          <w:rFonts w:cs="Univers LT Std 55"/>
          <w:i/>
          <w:iCs/>
          <w:color w:val="000000"/>
        </w:rPr>
        <w:t xml:space="preserve"> </w:t>
      </w:r>
      <w:r w:rsidR="003B06D4" w:rsidRPr="00DA01FD">
        <w:rPr>
          <w:rFonts w:cs="Univers LT Std 55"/>
          <w:color w:val="000000"/>
        </w:rPr>
        <w:t>(12,9%).</w:t>
      </w:r>
      <w:r w:rsidR="00BC5810">
        <w:rPr>
          <w:rFonts w:cs="Univers LT Std 55"/>
          <w:i/>
          <w:iCs/>
          <w:color w:val="000000"/>
        </w:rPr>
        <w:t xml:space="preserve"> </w:t>
      </w:r>
    </w:p>
    <w:p w14:paraId="46524569" w14:textId="77777777" w:rsidR="001D6E44" w:rsidRDefault="001D6E44" w:rsidP="007D3C33">
      <w:pPr>
        <w:spacing w:before="240" w:after="120" w:line="324" w:lineRule="auto"/>
        <w:ind w:firstLine="568"/>
        <w:jc w:val="both"/>
        <w:textAlignment w:val="center"/>
        <w:rPr>
          <w:rFonts w:cs="Univers LT Std 55"/>
          <w:color w:val="000000"/>
        </w:rPr>
      </w:pPr>
    </w:p>
    <w:p w14:paraId="44FC64CD" w14:textId="66862B6C" w:rsidR="007D3C33" w:rsidRDefault="02A18F29" w:rsidP="007D3C33">
      <w:pPr>
        <w:spacing w:after="120" w:line="324" w:lineRule="auto"/>
        <w:jc w:val="both"/>
        <w:textAlignment w:val="center"/>
        <w:rPr>
          <w:rFonts w:cs="Univers LT Std 55"/>
          <w:b/>
          <w:bCs/>
          <w:color w:val="000000" w:themeColor="text1"/>
        </w:rPr>
      </w:pPr>
      <w:r w:rsidRPr="008D19E3">
        <w:rPr>
          <w:rFonts w:cs="Univers LT Std 55"/>
          <w:b/>
          <w:bCs/>
          <w:color w:val="000000" w:themeColor="text1"/>
        </w:rPr>
        <w:t xml:space="preserve">Tabela </w:t>
      </w:r>
      <w:r w:rsidR="008D19E3">
        <w:rPr>
          <w:rFonts w:cs="Univers LT Std 55"/>
          <w:b/>
          <w:bCs/>
          <w:color w:val="000000" w:themeColor="text1"/>
        </w:rPr>
        <w:t>5</w:t>
      </w:r>
      <w:r w:rsidRPr="008D19E3">
        <w:rPr>
          <w:rFonts w:cs="Univers LT Std 55"/>
          <w:b/>
          <w:bCs/>
          <w:color w:val="000000" w:themeColor="text1"/>
        </w:rPr>
        <w:t xml:space="preserve"> – Participação</w:t>
      </w:r>
      <w:r w:rsidRPr="214E33B6">
        <w:rPr>
          <w:rFonts w:cs="Univers LT Std 55"/>
          <w:b/>
          <w:bCs/>
          <w:color w:val="000000" w:themeColor="text1"/>
        </w:rPr>
        <w:t xml:space="preserve"> de empresas não ativas em inovação que atribuíram importância às dificuldades e/ou obstáculos que inviabilizaram a implementação de projetos de inovação, por tipo de obstáculo, segundo faixa de pessoal ocupado – Brasil – 202</w:t>
      </w:r>
      <w:r w:rsidR="008B1A8C">
        <w:rPr>
          <w:rFonts w:cs="Univers LT Std 55"/>
          <w:b/>
          <w:bCs/>
          <w:color w:val="000000" w:themeColor="text1"/>
        </w:rPr>
        <w:t>4</w:t>
      </w:r>
      <w:r w:rsidRPr="214E33B6">
        <w:rPr>
          <w:rFonts w:cs="Univers LT Std 55"/>
          <w:b/>
          <w:bCs/>
          <w:color w:val="000000" w:themeColor="text1"/>
        </w:rPr>
        <w:t xml:space="preserve"> (%)</w:t>
      </w:r>
    </w:p>
    <w:p w14:paraId="36F5642D" w14:textId="45A7FE60" w:rsidR="000244A7" w:rsidRPr="007D3C33" w:rsidRDefault="00F26F70" w:rsidP="007D3C33">
      <w:pPr>
        <w:spacing w:after="120" w:line="324" w:lineRule="auto"/>
        <w:jc w:val="both"/>
        <w:textAlignment w:val="center"/>
        <w:rPr>
          <w:rFonts w:cs="Univers LT Std 55"/>
          <w:b/>
          <w:bCs/>
          <w:color w:val="000000"/>
        </w:rPr>
      </w:pPr>
      <w:r w:rsidRPr="00F26F70">
        <w:rPr>
          <w:noProof/>
        </w:rPr>
        <w:drawing>
          <wp:inline distT="0" distB="0" distL="0" distR="0" wp14:anchorId="34395FCB" wp14:editId="4D57D786">
            <wp:extent cx="5039360" cy="1699895"/>
            <wp:effectExtent l="0" t="0" r="8890" b="0"/>
            <wp:docPr id="1382624707" name="Imagem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50">
                      <a:extLst>
                        <a:ext uri="{28A0092B-C50C-407E-A947-70E740481C1C}">
                          <a14:useLocalDpi xmlns:a14="http://schemas.microsoft.com/office/drawing/2010/main" val="0"/>
                        </a:ext>
                      </a:extLst>
                    </a:blip>
                    <a:srcRect/>
                    <a:stretch>
                      <a:fillRect/>
                    </a:stretch>
                  </pic:blipFill>
                  <pic:spPr bwMode="auto">
                    <a:xfrm>
                      <a:off x="0" y="0"/>
                      <a:ext cx="5039360" cy="1699895"/>
                    </a:xfrm>
                    <a:prstGeom prst="rect">
                      <a:avLst/>
                    </a:prstGeom>
                    <a:noFill/>
                    <a:ln>
                      <a:noFill/>
                    </a:ln>
                  </pic:spPr>
                </pic:pic>
              </a:graphicData>
            </a:graphic>
          </wp:inline>
        </w:drawing>
      </w:r>
    </w:p>
    <w:p w14:paraId="0C8928E5" w14:textId="6A21E35E" w:rsidR="003D5ADA" w:rsidRDefault="007D3C33" w:rsidP="004C4C6B">
      <w:pPr>
        <w:spacing w:after="240" w:line="360" w:lineRule="auto"/>
        <w:jc w:val="both"/>
        <w:textAlignment w:val="center"/>
        <w:rPr>
          <w:rFonts w:cs="Univers LT Std 55"/>
          <w:color w:val="000000"/>
        </w:rPr>
      </w:pPr>
      <w:r w:rsidRPr="007D3C33">
        <w:rPr>
          <w:rFonts w:cs="Univers LT Std 55"/>
          <w:noProof/>
          <w:color w:val="000000"/>
          <w:sz w:val="16"/>
          <w:szCs w:val="16"/>
        </w:rPr>
        <w:t>Fonte: IBGE, Diretoria de Pesquisas, Coordenação de Estatísticas Estruturais e Temáticas em Empresas, Pesquisa de Inovação Semestral 202</w:t>
      </w:r>
      <w:r w:rsidR="008B1A8C">
        <w:rPr>
          <w:rFonts w:cs="Univers LT Std 55"/>
          <w:noProof/>
          <w:color w:val="000000"/>
          <w:sz w:val="16"/>
          <w:szCs w:val="16"/>
        </w:rPr>
        <w:t>4</w:t>
      </w:r>
      <w:r w:rsidRPr="007D3C33">
        <w:rPr>
          <w:rFonts w:cs="Univers LT Std 55"/>
          <w:noProof/>
          <w:color w:val="000000"/>
          <w:sz w:val="16"/>
          <w:szCs w:val="16"/>
        </w:rPr>
        <w:t>.</w:t>
      </w:r>
      <w:r w:rsidRPr="007D3C33">
        <w:rPr>
          <w:rFonts w:cs="Univers LT Std 55"/>
          <w:color w:val="000000"/>
        </w:rPr>
        <w:tab/>
      </w:r>
    </w:p>
    <w:p w14:paraId="1D232AF7" w14:textId="1390EA40" w:rsidR="00AC4EDF" w:rsidRDefault="00561CB1" w:rsidP="007D3C33">
      <w:pPr>
        <w:spacing w:before="240" w:after="120" w:line="324" w:lineRule="auto"/>
        <w:ind w:firstLine="568"/>
        <w:jc w:val="both"/>
        <w:textAlignment w:val="center"/>
        <w:rPr>
          <w:rFonts w:cs="Univers LT Std 55"/>
          <w:color w:val="000000"/>
        </w:rPr>
      </w:pPr>
      <w:r>
        <w:rPr>
          <w:rFonts w:cs="Univers LT Std 55"/>
          <w:color w:val="000000"/>
        </w:rPr>
        <w:t>Cabe</w:t>
      </w:r>
      <w:r w:rsidR="00AC4EDF">
        <w:rPr>
          <w:rFonts w:cs="Univers LT Std 55"/>
          <w:color w:val="000000"/>
        </w:rPr>
        <w:t xml:space="preserve"> destacar que</w:t>
      </w:r>
      <w:r w:rsidR="009C4F10">
        <w:rPr>
          <w:rFonts w:cs="Univers LT Std 55"/>
          <w:color w:val="000000"/>
        </w:rPr>
        <w:t>, em 2024,</w:t>
      </w:r>
      <w:r w:rsidR="00AC4EDF">
        <w:rPr>
          <w:rFonts w:cs="Univers LT Std 55"/>
          <w:color w:val="000000"/>
        </w:rPr>
        <w:t xml:space="preserve"> o </w:t>
      </w:r>
      <w:r w:rsidR="009B7A65">
        <w:rPr>
          <w:rFonts w:cs="Univers LT Std 55"/>
          <w:color w:val="000000"/>
        </w:rPr>
        <w:t>obstáculo</w:t>
      </w:r>
      <w:r w:rsidR="00AC4EDF">
        <w:rPr>
          <w:rFonts w:cs="Univers LT Std 55"/>
          <w:color w:val="000000"/>
        </w:rPr>
        <w:t xml:space="preserve"> </w:t>
      </w:r>
      <w:r w:rsidR="00CC5E76">
        <w:rPr>
          <w:rFonts w:cs="Univers LT Std 55"/>
          <w:color w:val="000000"/>
        </w:rPr>
        <w:t xml:space="preserve">menos mencionado entre aqueles que inviabilizaram </w:t>
      </w:r>
      <w:r w:rsidR="008621B0" w:rsidRPr="007D3C33">
        <w:rPr>
          <w:rFonts w:cs="Univers LT Std 55"/>
          <w:color w:val="000000"/>
        </w:rPr>
        <w:t>a implementação de inovações de produto e/ou processo de negócios</w:t>
      </w:r>
      <w:r w:rsidR="002571D0">
        <w:rPr>
          <w:rFonts w:cs="Univers LT Std 55"/>
          <w:color w:val="000000"/>
        </w:rPr>
        <w:t xml:space="preserve">, bem como </w:t>
      </w:r>
      <w:r w:rsidR="008621B0" w:rsidRPr="007D3C33">
        <w:rPr>
          <w:rFonts w:cs="Univers LT Std 55"/>
          <w:color w:val="000000"/>
        </w:rPr>
        <w:t>o desenvolvimento de projetos incompletos ou abandonados</w:t>
      </w:r>
      <w:r w:rsidR="00573A73">
        <w:rPr>
          <w:rFonts w:cs="Univers LT Std 55"/>
          <w:color w:val="000000"/>
        </w:rPr>
        <w:t>, variou conforme o porte da empresa.</w:t>
      </w:r>
      <w:r w:rsidR="005F2755">
        <w:rPr>
          <w:rFonts w:cs="Univers LT Std 55"/>
          <w:color w:val="000000"/>
        </w:rPr>
        <w:t xml:space="preserve"> N</w:t>
      </w:r>
      <w:r w:rsidR="00AC4EDF">
        <w:rPr>
          <w:rFonts w:cs="Univers LT Std 55"/>
          <w:color w:val="000000"/>
        </w:rPr>
        <w:t>a faixa de 100 a 249 pessoas ocupadas</w:t>
      </w:r>
      <w:r w:rsidR="00B62727">
        <w:rPr>
          <w:rFonts w:cs="Univers LT Std 55"/>
          <w:color w:val="000000"/>
        </w:rPr>
        <w:t xml:space="preserve">, a menor incidência correspondeu </w:t>
      </w:r>
      <w:r w:rsidR="00B62727" w:rsidRPr="00A30B24">
        <w:rPr>
          <w:rFonts w:cs="Univers LT Std 55"/>
          <w:color w:val="000000"/>
        </w:rPr>
        <w:t>à</w:t>
      </w:r>
      <w:r w:rsidR="00AC4EDF" w:rsidRPr="00A30B24">
        <w:rPr>
          <w:rFonts w:cs="Univers LT Std 55"/>
          <w:color w:val="000000"/>
        </w:rPr>
        <w:t xml:space="preserve"> </w:t>
      </w:r>
      <w:r w:rsidR="004A68FE" w:rsidRPr="00A30B24">
        <w:rPr>
          <w:rFonts w:cs="Univers LT Std 55"/>
          <w:i/>
          <w:iCs/>
          <w:color w:val="000000"/>
        </w:rPr>
        <w:t>Dificuldade para obtenção ou utilização de apoio público</w:t>
      </w:r>
      <w:r w:rsidR="004A68FE" w:rsidRPr="00A30B24">
        <w:rPr>
          <w:rFonts w:cs="Univers LT Std 55"/>
          <w:color w:val="000000"/>
        </w:rPr>
        <w:t xml:space="preserve"> </w:t>
      </w:r>
      <w:r w:rsidR="009C4F10" w:rsidRPr="00A30B24">
        <w:rPr>
          <w:rFonts w:cs="Univers LT Std 55"/>
          <w:color w:val="000000"/>
        </w:rPr>
        <w:t>(19,7</w:t>
      </w:r>
      <w:r w:rsidR="009C4F10">
        <w:rPr>
          <w:rFonts w:cs="Univers LT Std 55"/>
          <w:color w:val="000000"/>
        </w:rPr>
        <w:t>%)</w:t>
      </w:r>
      <w:r w:rsidR="00B62727">
        <w:rPr>
          <w:rFonts w:cs="Univers LT Std 55"/>
          <w:color w:val="000000"/>
        </w:rPr>
        <w:t xml:space="preserve">. </w:t>
      </w:r>
      <w:r w:rsidR="00917445">
        <w:rPr>
          <w:rFonts w:cs="Univers LT Std 55"/>
          <w:color w:val="000000"/>
        </w:rPr>
        <w:t>Entre as empresas</w:t>
      </w:r>
      <w:r w:rsidR="002E3C0A">
        <w:rPr>
          <w:rFonts w:cs="Univers LT Std 55"/>
          <w:color w:val="000000"/>
        </w:rPr>
        <w:t xml:space="preserve"> com</w:t>
      </w:r>
      <w:r w:rsidR="008621B0">
        <w:rPr>
          <w:rFonts w:cs="Univers LT Std 55"/>
          <w:color w:val="000000"/>
        </w:rPr>
        <w:t xml:space="preserve"> 250 a 499</w:t>
      </w:r>
      <w:r w:rsidR="002D334E">
        <w:rPr>
          <w:rFonts w:cs="Univers LT Std 55"/>
          <w:color w:val="000000"/>
        </w:rPr>
        <w:t xml:space="preserve"> pessoas ocupadas, destacaram-se</w:t>
      </w:r>
      <w:r w:rsidR="00874F4A">
        <w:rPr>
          <w:rFonts w:cs="Univers LT Std 55"/>
          <w:color w:val="000000"/>
        </w:rPr>
        <w:t xml:space="preserve"> as </w:t>
      </w:r>
      <w:r w:rsidR="00874F4A" w:rsidRPr="00500A28">
        <w:rPr>
          <w:rFonts w:cs="Univers LT Std 55"/>
          <w:i/>
          <w:iCs/>
          <w:color w:val="000000"/>
        </w:rPr>
        <w:t>Mudanças nas prioridades estratégicas</w:t>
      </w:r>
      <w:r w:rsidR="00874F4A">
        <w:rPr>
          <w:rFonts w:cs="Univers LT Std 55"/>
          <w:color w:val="000000"/>
        </w:rPr>
        <w:t xml:space="preserve"> (</w:t>
      </w:r>
      <w:r w:rsidR="00B92509">
        <w:rPr>
          <w:rFonts w:cs="Univers LT Std 55"/>
          <w:color w:val="000000"/>
        </w:rPr>
        <w:t>20,9%)</w:t>
      </w:r>
      <w:r w:rsidR="00B86F5B">
        <w:rPr>
          <w:rFonts w:cs="Univers LT Std 55"/>
          <w:color w:val="000000"/>
        </w:rPr>
        <w:t xml:space="preserve"> como o fator menos apontado</w:t>
      </w:r>
      <w:r w:rsidR="0083621D">
        <w:rPr>
          <w:rFonts w:cs="Univers LT Std 55"/>
          <w:color w:val="000000"/>
        </w:rPr>
        <w:t>. Já n</w:t>
      </w:r>
      <w:r w:rsidR="00B92509">
        <w:rPr>
          <w:rFonts w:cs="Univers LT Std 55"/>
          <w:color w:val="000000"/>
        </w:rPr>
        <w:t>as empresas com 500 ou mais pessoas ocupadas</w:t>
      </w:r>
      <w:r w:rsidR="0083621D">
        <w:rPr>
          <w:rFonts w:cs="Univers LT Std 55"/>
          <w:color w:val="000000"/>
        </w:rPr>
        <w:t>,</w:t>
      </w:r>
      <w:r w:rsidR="00532360">
        <w:rPr>
          <w:rFonts w:cs="Univers LT Std 55"/>
          <w:color w:val="000000"/>
        </w:rPr>
        <w:t xml:space="preserve"> as </w:t>
      </w:r>
      <w:r w:rsidR="00532360" w:rsidRPr="00D850E2">
        <w:rPr>
          <w:rFonts w:cs="Univers LT Std 55"/>
          <w:i/>
          <w:iCs/>
          <w:color w:val="000000"/>
        </w:rPr>
        <w:t xml:space="preserve">Limitações </w:t>
      </w:r>
      <w:r w:rsidR="00AC1147" w:rsidRPr="00D850E2">
        <w:rPr>
          <w:rFonts w:cs="Univers LT Std 55"/>
          <w:i/>
          <w:iCs/>
          <w:color w:val="000000"/>
        </w:rPr>
        <w:t>tecnológicas externas à empresa</w:t>
      </w:r>
      <w:r w:rsidR="00D850E2">
        <w:rPr>
          <w:rFonts w:cs="Univers LT Std 55"/>
          <w:color w:val="000000"/>
        </w:rPr>
        <w:t xml:space="preserve"> apresentaram o menor percentual</w:t>
      </w:r>
      <w:r w:rsidR="00AC1147">
        <w:rPr>
          <w:rFonts w:cs="Univers LT Std 55"/>
          <w:color w:val="000000"/>
        </w:rPr>
        <w:t xml:space="preserve"> (</w:t>
      </w:r>
      <w:r w:rsidR="007471C5">
        <w:rPr>
          <w:rFonts w:cs="Univers LT Std 55"/>
          <w:color w:val="000000"/>
        </w:rPr>
        <w:t>10,6%).</w:t>
      </w:r>
    </w:p>
    <w:p w14:paraId="72DE5BDC" w14:textId="77777777" w:rsidR="007D3C33" w:rsidRPr="007D3C33" w:rsidRDefault="007D3C33" w:rsidP="007D3C33">
      <w:pPr>
        <w:spacing w:before="400" w:after="240" w:line="280" w:lineRule="atLeast"/>
        <w:textAlignment w:val="center"/>
        <w:outlineLvl w:val="0"/>
        <w:rPr>
          <w:rFonts w:cs="Univers LT Std 45 Light"/>
          <w:b/>
          <w:bCs/>
          <w:sz w:val="28"/>
          <w:szCs w:val="28"/>
        </w:rPr>
      </w:pPr>
      <w:r w:rsidRPr="00041A50">
        <w:rPr>
          <w:rFonts w:cs="Univers LT Std 45 Light"/>
          <w:b/>
          <w:bCs/>
          <w:sz w:val="28"/>
          <w:szCs w:val="28"/>
        </w:rPr>
        <w:lastRenderedPageBreak/>
        <w:t>Expectativas</w:t>
      </w:r>
      <w:r w:rsidRPr="007D3C33">
        <w:rPr>
          <w:rFonts w:cs="Univers LT Std 45 Light"/>
          <w:b/>
          <w:bCs/>
          <w:sz w:val="28"/>
          <w:szCs w:val="28"/>
        </w:rPr>
        <w:t xml:space="preserve"> </w:t>
      </w:r>
    </w:p>
    <w:p w14:paraId="06621B0E" w14:textId="4B9D59CB" w:rsidR="00510511" w:rsidRPr="007D3C33" w:rsidRDefault="00924C4E" w:rsidP="00510511">
      <w:pPr>
        <w:spacing w:after="120" w:line="324" w:lineRule="auto"/>
        <w:ind w:firstLine="567"/>
        <w:jc w:val="both"/>
        <w:textAlignment w:val="center"/>
        <w:rPr>
          <w:rFonts w:cs="Univers LT Std 55"/>
          <w:color w:val="000000"/>
        </w:rPr>
      </w:pPr>
      <w:r>
        <w:rPr>
          <w:rFonts w:cs="Univers LT Std 55"/>
          <w:color w:val="000000"/>
        </w:rPr>
        <w:t>Na</w:t>
      </w:r>
      <w:r w:rsidR="00041A50">
        <w:rPr>
          <w:rFonts w:cs="Univers LT Std 55"/>
          <w:color w:val="000000"/>
        </w:rPr>
        <w:t xml:space="preserve"> PINTEC Semestral 202</w:t>
      </w:r>
      <w:r w:rsidR="009F41E3">
        <w:rPr>
          <w:rFonts w:cs="Univers LT Std 55"/>
          <w:color w:val="000000"/>
        </w:rPr>
        <w:t>3</w:t>
      </w:r>
      <w:r>
        <w:rPr>
          <w:rFonts w:cs="Univers LT Std 55"/>
          <w:color w:val="000000"/>
        </w:rPr>
        <w:t>,</w:t>
      </w:r>
      <w:r w:rsidR="009F41E3">
        <w:rPr>
          <w:rFonts w:cs="Univers LT Std 55"/>
          <w:color w:val="000000"/>
        </w:rPr>
        <w:t xml:space="preserve"> </w:t>
      </w:r>
      <w:r w:rsidR="00404F55">
        <w:rPr>
          <w:rFonts w:cs="Univers LT Std 55"/>
          <w:color w:val="000000"/>
        </w:rPr>
        <w:t>37,4% das empresas inovadoras</w:t>
      </w:r>
      <w:r w:rsidR="00F27E36">
        <w:rPr>
          <w:rFonts w:cs="Univers LT Std 55"/>
          <w:color w:val="000000"/>
        </w:rPr>
        <w:t xml:space="preserve"> declararam</w:t>
      </w:r>
      <w:r w:rsidR="001D6E2E">
        <w:rPr>
          <w:rFonts w:cs="Univers LT Std 55"/>
          <w:color w:val="000000"/>
        </w:rPr>
        <w:t xml:space="preserve"> a</w:t>
      </w:r>
      <w:r w:rsidR="00F27E36">
        <w:rPr>
          <w:rFonts w:cs="Univers LT Std 55"/>
          <w:color w:val="000000"/>
        </w:rPr>
        <w:t xml:space="preserve"> intenção </w:t>
      </w:r>
      <w:r w:rsidR="00C15560">
        <w:rPr>
          <w:rFonts w:cs="Univers LT Std 55"/>
          <w:color w:val="000000"/>
        </w:rPr>
        <w:t xml:space="preserve">de ampliar </w:t>
      </w:r>
      <w:r w:rsidR="00404F55" w:rsidRPr="007D3C33">
        <w:rPr>
          <w:rFonts w:cs="Univers LT Std 55"/>
          <w:color w:val="000000"/>
        </w:rPr>
        <w:t xml:space="preserve">seus investimentos em </w:t>
      </w:r>
      <w:r w:rsidR="00510511" w:rsidRPr="007D3C33">
        <w:rPr>
          <w:rFonts w:cs="Univers LT Std 55"/>
          <w:color w:val="000000"/>
        </w:rPr>
        <w:t xml:space="preserve">Pesquisa e </w:t>
      </w:r>
      <w:r w:rsidR="009045E7">
        <w:rPr>
          <w:rFonts w:cs="Univers LT Std 55"/>
          <w:color w:val="000000"/>
        </w:rPr>
        <w:t>D</w:t>
      </w:r>
      <w:r w:rsidR="00510511" w:rsidRPr="007D3C33">
        <w:rPr>
          <w:rFonts w:cs="Univers LT Std 55"/>
          <w:color w:val="000000"/>
        </w:rPr>
        <w:t xml:space="preserve">esenvolvimento </w:t>
      </w:r>
      <w:r w:rsidR="009859A3">
        <w:rPr>
          <w:rFonts w:cs="Univers LT Std 55"/>
          <w:color w:val="000000"/>
        </w:rPr>
        <w:t xml:space="preserve">(P&amp;D) </w:t>
      </w:r>
      <w:r w:rsidR="00404F55" w:rsidRPr="007D3C33">
        <w:rPr>
          <w:rFonts w:cs="Univers LT Std 55"/>
          <w:color w:val="000000"/>
        </w:rPr>
        <w:t>em 202</w:t>
      </w:r>
      <w:r w:rsidR="00404F55">
        <w:rPr>
          <w:rFonts w:cs="Univers LT Std 55"/>
          <w:color w:val="000000"/>
        </w:rPr>
        <w:t>4</w:t>
      </w:r>
      <w:r w:rsidR="00105BB1">
        <w:rPr>
          <w:rFonts w:cs="Univers LT Std 55"/>
          <w:color w:val="000000"/>
        </w:rPr>
        <w:t>, e</w:t>
      </w:r>
      <w:r w:rsidR="00C15560">
        <w:rPr>
          <w:rFonts w:cs="Univers LT Std 55"/>
          <w:color w:val="000000"/>
        </w:rPr>
        <w:t>nquanto</w:t>
      </w:r>
      <w:r w:rsidR="00105BB1">
        <w:rPr>
          <w:rFonts w:cs="Univers LT Std 55"/>
          <w:color w:val="000000"/>
        </w:rPr>
        <w:t xml:space="preserve"> 59,1% </w:t>
      </w:r>
      <w:r w:rsidR="00C15560">
        <w:rPr>
          <w:rFonts w:cs="Univers LT Std 55"/>
          <w:color w:val="000000"/>
        </w:rPr>
        <w:t>pretendiam</w:t>
      </w:r>
      <w:r w:rsidR="00954635">
        <w:rPr>
          <w:rFonts w:cs="Univers LT Std 55"/>
          <w:color w:val="000000"/>
        </w:rPr>
        <w:t xml:space="preserve"> manter o nível de dispêndio em relação a 2023.</w:t>
      </w:r>
      <w:r w:rsidR="000620CC">
        <w:rPr>
          <w:rFonts w:cs="Univers LT Std 55"/>
          <w:color w:val="000000"/>
        </w:rPr>
        <w:t xml:space="preserve"> Naquele ano, </w:t>
      </w:r>
      <w:r w:rsidR="00BF29C6" w:rsidRPr="007D3C33">
        <w:rPr>
          <w:rFonts w:cs="Univers LT Std 55"/>
          <w:color w:val="000000"/>
        </w:rPr>
        <w:t>34,</w:t>
      </w:r>
      <w:r w:rsidR="00BF29C6">
        <w:rPr>
          <w:rFonts w:cs="Univers LT Std 55"/>
          <w:color w:val="000000"/>
        </w:rPr>
        <w:t>3</w:t>
      </w:r>
      <w:r w:rsidR="00BF29C6" w:rsidRPr="007D3C33">
        <w:rPr>
          <w:rFonts w:cs="Univers LT Std 55"/>
          <w:color w:val="000000"/>
        </w:rPr>
        <w:t>% das empresas industriais inovadoras com 100 ou mais pessoas ocupadas</w:t>
      </w:r>
      <w:r w:rsidR="00BF29C6">
        <w:rPr>
          <w:rFonts w:cs="Univers LT Std 55"/>
          <w:color w:val="000000"/>
        </w:rPr>
        <w:t xml:space="preserve"> realiza</w:t>
      </w:r>
      <w:r w:rsidR="0025019D">
        <w:rPr>
          <w:rFonts w:cs="Univers LT Std 55"/>
          <w:color w:val="000000"/>
        </w:rPr>
        <w:t xml:space="preserve">ram dispêndios em atividades internas de </w:t>
      </w:r>
      <w:r w:rsidR="00510511" w:rsidRPr="007D3C33">
        <w:rPr>
          <w:rFonts w:cs="Univers LT Std 55"/>
          <w:color w:val="000000"/>
        </w:rPr>
        <w:t>P&amp;D</w:t>
      </w:r>
      <w:r w:rsidR="00EE40C0">
        <w:rPr>
          <w:rFonts w:cs="Univers LT Std 55"/>
          <w:color w:val="000000"/>
        </w:rPr>
        <w:t>, totalizando R$ 38,3 bilhões</w:t>
      </w:r>
      <w:r w:rsidR="0042200E">
        <w:rPr>
          <w:rFonts w:cs="Univers LT Std 55"/>
          <w:color w:val="000000"/>
        </w:rPr>
        <w:t xml:space="preserve">, </w:t>
      </w:r>
      <w:r w:rsidR="00B11068">
        <w:rPr>
          <w:rFonts w:cs="Univers LT Std 55"/>
          <w:color w:val="000000"/>
        </w:rPr>
        <w:t xml:space="preserve">o que correspondeu </w:t>
      </w:r>
      <w:r w:rsidR="003058D8">
        <w:rPr>
          <w:rFonts w:cs="Univers LT Std 55"/>
          <w:color w:val="000000"/>
        </w:rPr>
        <w:t>a um</w:t>
      </w:r>
      <w:r w:rsidR="0071574C">
        <w:rPr>
          <w:rFonts w:cs="Univers LT Std 55"/>
          <w:color w:val="000000"/>
        </w:rPr>
        <w:t xml:space="preserve"> aumento de 3,9% </w:t>
      </w:r>
      <w:r w:rsidR="003058D8">
        <w:rPr>
          <w:rFonts w:cs="Univers LT Std 55"/>
          <w:color w:val="000000"/>
        </w:rPr>
        <w:t xml:space="preserve">no montante absoluto </w:t>
      </w:r>
      <w:r w:rsidR="0071574C">
        <w:rPr>
          <w:rFonts w:cs="Univers LT Std 55"/>
          <w:color w:val="000000"/>
        </w:rPr>
        <w:t xml:space="preserve">em comparação </w:t>
      </w:r>
      <w:r w:rsidR="00B11068">
        <w:rPr>
          <w:rFonts w:cs="Univers LT Std 55"/>
          <w:color w:val="000000"/>
        </w:rPr>
        <w:t>ao ano de</w:t>
      </w:r>
      <w:r w:rsidR="0071574C">
        <w:rPr>
          <w:rFonts w:cs="Univers LT Std 55"/>
          <w:color w:val="000000"/>
        </w:rPr>
        <w:t xml:space="preserve"> 2022.</w:t>
      </w:r>
    </w:p>
    <w:p w14:paraId="4E2311F8" w14:textId="11341FD6" w:rsidR="00DE0C2F" w:rsidRDefault="007D3C33" w:rsidP="00DE0C2F">
      <w:pPr>
        <w:spacing w:after="120" w:line="324" w:lineRule="auto"/>
        <w:ind w:firstLine="567"/>
        <w:jc w:val="both"/>
        <w:textAlignment w:val="center"/>
        <w:rPr>
          <w:rFonts w:cs="Univers LT Std 55"/>
          <w:color w:val="000000"/>
        </w:rPr>
      </w:pPr>
      <w:r w:rsidRPr="007D3C33">
        <w:rPr>
          <w:rFonts w:cs="Univers LT Std 55"/>
          <w:color w:val="000000"/>
        </w:rPr>
        <w:t>Na edição</w:t>
      </w:r>
      <w:r w:rsidR="00A54A99">
        <w:rPr>
          <w:rFonts w:cs="Univers LT Std 55"/>
          <w:color w:val="000000"/>
        </w:rPr>
        <w:t xml:space="preserve"> mais recente</w:t>
      </w:r>
      <w:r w:rsidRPr="007D3C33">
        <w:rPr>
          <w:rFonts w:cs="Univers LT Std 55"/>
          <w:color w:val="000000"/>
        </w:rPr>
        <w:t xml:space="preserve">, a </w:t>
      </w:r>
      <w:r w:rsidRPr="007D3C33">
        <w:rPr>
          <w:rFonts w:cs="Arial"/>
          <w:color w:val="000000"/>
          <w:lang w:eastAsia="zh-CN"/>
        </w:rPr>
        <w:t>P</w:t>
      </w:r>
      <w:r w:rsidRPr="007D3C33">
        <w:rPr>
          <w:rFonts w:cs="Arial"/>
          <w:color w:val="000000"/>
          <w:sz w:val="16"/>
          <w:lang w:eastAsia="zh-CN"/>
        </w:rPr>
        <w:t>INTEC</w:t>
      </w:r>
      <w:r w:rsidRPr="007D3C33">
        <w:rPr>
          <w:rFonts w:cs="Univers LT Std 55"/>
          <w:color w:val="000000"/>
        </w:rPr>
        <w:t xml:space="preserve"> Semestral 202</w:t>
      </w:r>
      <w:r w:rsidR="00464252">
        <w:rPr>
          <w:rFonts w:cs="Univers LT Std 55"/>
          <w:color w:val="000000"/>
        </w:rPr>
        <w:t>4</w:t>
      </w:r>
      <w:r w:rsidRPr="007D3C33">
        <w:rPr>
          <w:rFonts w:cs="Univers LT Std 55"/>
          <w:color w:val="000000"/>
        </w:rPr>
        <w:t xml:space="preserve"> </w:t>
      </w:r>
      <w:r w:rsidR="00735BB2">
        <w:rPr>
          <w:rFonts w:cs="Univers LT Std 55"/>
          <w:color w:val="000000"/>
        </w:rPr>
        <w:t>evidenci</w:t>
      </w:r>
      <w:r w:rsidR="00892673">
        <w:rPr>
          <w:rFonts w:cs="Univers LT Std 55"/>
          <w:color w:val="000000"/>
        </w:rPr>
        <w:t>ou</w:t>
      </w:r>
      <w:r w:rsidRPr="007D3C33">
        <w:rPr>
          <w:rFonts w:cs="Univers LT Std 55"/>
          <w:color w:val="000000"/>
        </w:rPr>
        <w:t xml:space="preserve"> </w:t>
      </w:r>
      <w:r w:rsidR="007800E3">
        <w:rPr>
          <w:rFonts w:cs="Univers LT Std 55"/>
          <w:color w:val="000000"/>
        </w:rPr>
        <w:t xml:space="preserve">a redução na proporção de empresas inovadoras que </w:t>
      </w:r>
      <w:r w:rsidR="00C666F9">
        <w:rPr>
          <w:rFonts w:cs="Univers LT Std 55"/>
          <w:color w:val="000000"/>
        </w:rPr>
        <w:t xml:space="preserve">realizaram dispêndios em P&amp;D </w:t>
      </w:r>
      <w:r w:rsidR="00C666F9" w:rsidRPr="007D3C33">
        <w:rPr>
          <w:rFonts w:cs="Univers LT Std 55"/>
          <w:color w:val="000000"/>
        </w:rPr>
        <w:t>em relação ao total de empresas</w:t>
      </w:r>
      <w:r w:rsidR="00735BB2">
        <w:rPr>
          <w:rFonts w:cs="Univers LT Std 55"/>
          <w:color w:val="000000"/>
        </w:rPr>
        <w:t xml:space="preserve">, </w:t>
      </w:r>
      <w:r w:rsidR="003A55D6">
        <w:rPr>
          <w:rFonts w:cs="Univers LT Std 55"/>
          <w:color w:val="000000"/>
        </w:rPr>
        <w:t>passando de 34,3% em 2023 para 32,9%</w:t>
      </w:r>
      <w:r w:rsidR="00DE0C2F">
        <w:rPr>
          <w:rFonts w:cs="Univers LT Std 55"/>
          <w:color w:val="000000"/>
        </w:rPr>
        <w:t xml:space="preserve"> em 2024</w:t>
      </w:r>
      <w:r w:rsidR="00EA6594">
        <w:rPr>
          <w:rFonts w:cs="Univers LT Std 55"/>
          <w:color w:val="000000"/>
        </w:rPr>
        <w:t>, conforme apresentado no Gráfico 10</w:t>
      </w:r>
      <w:r w:rsidR="00DE0C2F">
        <w:rPr>
          <w:rFonts w:cs="Univers LT Std 55"/>
          <w:color w:val="000000"/>
        </w:rPr>
        <w:t xml:space="preserve">. No entanto, </w:t>
      </w:r>
      <w:r w:rsidR="00983B28">
        <w:rPr>
          <w:rFonts w:cs="Univers LT Std 55"/>
          <w:color w:val="000000"/>
        </w:rPr>
        <w:t>verificou-se</w:t>
      </w:r>
      <w:r w:rsidR="00EA6594">
        <w:rPr>
          <w:rFonts w:cs="Univers LT Std 55"/>
          <w:color w:val="000000"/>
        </w:rPr>
        <w:t xml:space="preserve"> </w:t>
      </w:r>
      <w:r w:rsidR="00DE0C2F" w:rsidRPr="008D19E3">
        <w:rPr>
          <w:rFonts w:cs="Univers LT Std 55"/>
          <w:color w:val="000000"/>
        </w:rPr>
        <w:t xml:space="preserve">um </w:t>
      </w:r>
      <w:r w:rsidR="00983B28">
        <w:rPr>
          <w:rFonts w:cs="Univers LT Std 55"/>
          <w:color w:val="000000"/>
        </w:rPr>
        <w:t>crescimento</w:t>
      </w:r>
      <w:r w:rsidR="00DE0C2F" w:rsidRPr="008D19E3">
        <w:rPr>
          <w:rFonts w:cs="Univers LT Std 55"/>
          <w:color w:val="000000"/>
        </w:rPr>
        <w:t xml:space="preserve"> de </w:t>
      </w:r>
      <w:r w:rsidR="00DE0C2F">
        <w:rPr>
          <w:rFonts w:cs="Univers LT Std 55"/>
          <w:color w:val="000000"/>
        </w:rPr>
        <w:t>4</w:t>
      </w:r>
      <w:r w:rsidR="00DE0C2F" w:rsidRPr="008D19E3">
        <w:rPr>
          <w:rFonts w:cs="Univers LT Std 55"/>
          <w:color w:val="000000"/>
        </w:rPr>
        <w:t>,</w:t>
      </w:r>
      <w:r w:rsidR="00DE0C2F">
        <w:rPr>
          <w:rFonts w:cs="Univers LT Std 55"/>
          <w:color w:val="000000"/>
        </w:rPr>
        <w:t>4</w:t>
      </w:r>
      <w:r w:rsidR="00DE0C2F" w:rsidRPr="008D19E3">
        <w:rPr>
          <w:rFonts w:cs="Univers LT Std 55"/>
          <w:color w:val="000000"/>
        </w:rPr>
        <w:t>% no montante absoluto dos investimentos em P&amp;D em 202</w:t>
      </w:r>
      <w:r w:rsidR="00DE0C2F">
        <w:rPr>
          <w:rFonts w:cs="Univers LT Std 55"/>
          <w:color w:val="000000"/>
        </w:rPr>
        <w:t>4</w:t>
      </w:r>
      <w:r w:rsidR="00DE0C2F" w:rsidRPr="008D19E3">
        <w:rPr>
          <w:rFonts w:cs="Univers LT Std 55"/>
          <w:color w:val="000000"/>
        </w:rPr>
        <w:t xml:space="preserve"> </w:t>
      </w:r>
      <w:r w:rsidR="00983B28">
        <w:rPr>
          <w:rFonts w:cs="Univers LT Std 55"/>
          <w:color w:val="000000"/>
        </w:rPr>
        <w:t>frente ao ano anterior, indicando</w:t>
      </w:r>
      <w:r w:rsidR="00FA57EB">
        <w:rPr>
          <w:rFonts w:cs="Univers LT Std 55"/>
          <w:color w:val="000000"/>
        </w:rPr>
        <w:t xml:space="preserve"> um</w:t>
      </w:r>
      <w:r w:rsidR="00983B28">
        <w:rPr>
          <w:rFonts w:cs="Univers LT Std 55"/>
          <w:color w:val="000000"/>
        </w:rPr>
        <w:t xml:space="preserve"> aumento no volume de recursos aplicados</w:t>
      </w:r>
      <w:r w:rsidR="00FC666F">
        <w:rPr>
          <w:rFonts w:cs="Univers LT Std 55"/>
          <w:color w:val="000000"/>
        </w:rPr>
        <w:t>, apesar da retração proporcional no número de empresas investidoras.</w:t>
      </w:r>
      <w:r w:rsidR="00DE0C2F" w:rsidRPr="008D19E3">
        <w:rPr>
          <w:rFonts w:cs="Univers LT Std 55"/>
          <w:color w:val="000000"/>
        </w:rPr>
        <w:t xml:space="preserve"> </w:t>
      </w:r>
    </w:p>
    <w:p w14:paraId="3A389B9D" w14:textId="2939B480" w:rsidR="007D3C33" w:rsidRPr="007D3C33" w:rsidRDefault="000F6083" w:rsidP="007D3C33">
      <w:pPr>
        <w:spacing w:after="120" w:line="324" w:lineRule="auto"/>
        <w:ind w:firstLine="567"/>
        <w:jc w:val="both"/>
        <w:textAlignment w:val="center"/>
        <w:rPr>
          <w:rFonts w:cs="Univers LT Std 55"/>
          <w:color w:val="000000"/>
        </w:rPr>
      </w:pPr>
      <w:r>
        <w:rPr>
          <w:rFonts w:cs="Univers LT Std 55"/>
          <w:color w:val="000000"/>
        </w:rPr>
        <w:t>Nesse contexto de</w:t>
      </w:r>
      <w:r w:rsidR="007D3C33" w:rsidRPr="008D19E3">
        <w:rPr>
          <w:rFonts w:cs="Univers LT Std 55"/>
          <w:color w:val="000000"/>
        </w:rPr>
        <w:t xml:space="preserve"> expectativas e </w:t>
      </w:r>
      <w:r>
        <w:rPr>
          <w:rFonts w:cs="Univers LT Std 55"/>
          <w:color w:val="000000"/>
        </w:rPr>
        <w:t xml:space="preserve">resultados efetivos, a </w:t>
      </w:r>
      <w:r w:rsidR="007D3C33" w:rsidRPr="008D19E3">
        <w:rPr>
          <w:rFonts w:cs="Arial"/>
          <w:color w:val="000000"/>
          <w:lang w:eastAsia="zh-CN"/>
        </w:rPr>
        <w:t>P</w:t>
      </w:r>
      <w:r w:rsidR="007D3C33" w:rsidRPr="008D19E3">
        <w:rPr>
          <w:rFonts w:cs="Arial"/>
          <w:color w:val="000000"/>
          <w:sz w:val="16"/>
          <w:lang w:eastAsia="zh-CN"/>
        </w:rPr>
        <w:t>INTEC</w:t>
      </w:r>
      <w:r w:rsidR="007D3C33" w:rsidRPr="008D19E3">
        <w:rPr>
          <w:rFonts w:cs="Univers LT Std 55"/>
          <w:color w:val="000000"/>
        </w:rPr>
        <w:t xml:space="preserve"> Semestral 202</w:t>
      </w:r>
      <w:r w:rsidR="00EA6349">
        <w:rPr>
          <w:rFonts w:cs="Univers LT Std 55"/>
          <w:color w:val="000000"/>
        </w:rPr>
        <w:t>4</w:t>
      </w:r>
      <w:r w:rsidR="007D3C33" w:rsidRPr="008D19E3">
        <w:rPr>
          <w:rFonts w:cs="Univers LT Std 55"/>
          <w:color w:val="000000"/>
        </w:rPr>
        <w:t xml:space="preserve"> revel</w:t>
      </w:r>
      <w:r w:rsidR="00756362">
        <w:rPr>
          <w:rFonts w:cs="Univers LT Std 55"/>
          <w:color w:val="000000"/>
        </w:rPr>
        <w:t>ou</w:t>
      </w:r>
      <w:r w:rsidR="007D3C33" w:rsidRPr="008D19E3">
        <w:rPr>
          <w:rFonts w:cs="Univers LT Std 55"/>
          <w:color w:val="000000"/>
        </w:rPr>
        <w:t xml:space="preserve"> que </w:t>
      </w:r>
      <w:r w:rsidR="006E36EB">
        <w:rPr>
          <w:rFonts w:cs="Univers LT Std 55"/>
          <w:color w:val="000000"/>
        </w:rPr>
        <w:t>entre as</w:t>
      </w:r>
      <w:r w:rsidR="007D3C33" w:rsidRPr="008D19E3">
        <w:rPr>
          <w:rFonts w:cs="Univers LT Std 55"/>
          <w:color w:val="000000"/>
        </w:rPr>
        <w:t xml:space="preserve"> empresas inovadoras em produto e/ou processo de negócio</w:t>
      </w:r>
      <w:r w:rsidR="003F3091">
        <w:rPr>
          <w:rFonts w:cs="Univers LT Std 55"/>
          <w:color w:val="000000"/>
        </w:rPr>
        <w:t>s</w:t>
      </w:r>
      <w:r w:rsidR="007D3C33" w:rsidRPr="008D19E3">
        <w:rPr>
          <w:rFonts w:cs="Univers LT Std 55"/>
          <w:color w:val="000000"/>
        </w:rPr>
        <w:t>, independentemente de terem realizado atividade</w:t>
      </w:r>
      <w:r w:rsidR="00634FF5">
        <w:rPr>
          <w:rFonts w:cs="Univers LT Std 55"/>
          <w:color w:val="000000"/>
        </w:rPr>
        <w:t>s</w:t>
      </w:r>
      <w:r w:rsidR="007D3C33" w:rsidRPr="008D19E3">
        <w:rPr>
          <w:rFonts w:cs="Univers LT Std 55"/>
          <w:color w:val="000000"/>
        </w:rPr>
        <w:t xml:space="preserve"> e dispêndio</w:t>
      </w:r>
      <w:r w:rsidR="00634FF5">
        <w:rPr>
          <w:rFonts w:cs="Univers LT Std 55"/>
          <w:color w:val="000000"/>
        </w:rPr>
        <w:t>s</w:t>
      </w:r>
      <w:r w:rsidR="007D3C33" w:rsidRPr="008D19E3">
        <w:rPr>
          <w:rFonts w:cs="Univers LT Std 55"/>
          <w:color w:val="000000"/>
        </w:rPr>
        <w:t xml:space="preserve"> em </w:t>
      </w:r>
      <w:r w:rsidR="000C0297">
        <w:rPr>
          <w:rFonts w:cs="Univers LT Std 55"/>
          <w:color w:val="000000"/>
        </w:rPr>
        <w:t>P&amp;D</w:t>
      </w:r>
      <w:r w:rsidR="007D3C33" w:rsidRPr="008D19E3">
        <w:rPr>
          <w:rFonts w:cs="Univers LT Std 55"/>
          <w:color w:val="000000"/>
        </w:rPr>
        <w:t xml:space="preserve"> em 202</w:t>
      </w:r>
      <w:r w:rsidR="00850C8A">
        <w:rPr>
          <w:rFonts w:cs="Univers LT Std 55"/>
          <w:color w:val="000000"/>
        </w:rPr>
        <w:t>4</w:t>
      </w:r>
      <w:r w:rsidR="007D3C33" w:rsidRPr="008D19E3">
        <w:rPr>
          <w:rFonts w:cs="Univers LT Std 55"/>
          <w:color w:val="000000"/>
        </w:rPr>
        <w:t>, 3</w:t>
      </w:r>
      <w:r w:rsidR="00140DF1">
        <w:rPr>
          <w:rFonts w:cs="Univers LT Std 55"/>
          <w:color w:val="000000"/>
        </w:rPr>
        <w:t>2</w:t>
      </w:r>
      <w:r w:rsidR="007D3C33" w:rsidRPr="008D19E3">
        <w:rPr>
          <w:rFonts w:cs="Univers LT Std 55"/>
          <w:color w:val="000000"/>
        </w:rPr>
        <w:t>,</w:t>
      </w:r>
      <w:r w:rsidR="00140DF1">
        <w:rPr>
          <w:rFonts w:cs="Univers LT Std 55"/>
          <w:color w:val="000000"/>
        </w:rPr>
        <w:t>6</w:t>
      </w:r>
      <w:r w:rsidR="007D3C33" w:rsidRPr="008D19E3">
        <w:rPr>
          <w:rFonts w:cs="Univers LT Std 55"/>
          <w:color w:val="000000"/>
        </w:rPr>
        <w:t xml:space="preserve">% </w:t>
      </w:r>
      <w:r w:rsidR="009F7F05">
        <w:rPr>
          <w:rFonts w:cs="Univers LT Std 55"/>
          <w:color w:val="000000"/>
        </w:rPr>
        <w:t>manifestaram</w:t>
      </w:r>
      <w:r w:rsidR="00F40B4E">
        <w:rPr>
          <w:rFonts w:cs="Univers LT Std 55"/>
          <w:color w:val="000000"/>
        </w:rPr>
        <w:t xml:space="preserve"> a</w:t>
      </w:r>
      <w:r w:rsidR="009F7F05">
        <w:rPr>
          <w:rFonts w:cs="Univers LT Std 55"/>
          <w:color w:val="000000"/>
        </w:rPr>
        <w:t xml:space="preserve"> </w:t>
      </w:r>
      <w:r w:rsidR="009F7F05" w:rsidRPr="00A549E7">
        <w:rPr>
          <w:rFonts w:cs="Univers LT Std 55"/>
          <w:color w:val="000000"/>
        </w:rPr>
        <w:t xml:space="preserve">intenção </w:t>
      </w:r>
      <w:r w:rsidR="006027F5" w:rsidRPr="00A549E7">
        <w:rPr>
          <w:rFonts w:cs="Univers LT Std 55"/>
          <w:color w:val="000000"/>
        </w:rPr>
        <w:t>de</w:t>
      </w:r>
      <w:r w:rsidR="007D3C33" w:rsidRPr="00A549E7">
        <w:rPr>
          <w:rFonts w:cs="Univers LT Std 55"/>
          <w:color w:val="000000"/>
        </w:rPr>
        <w:t xml:space="preserve"> aumentar seus dispêndios em P&amp;D </w:t>
      </w:r>
      <w:r w:rsidR="009F7F05" w:rsidRPr="00A549E7">
        <w:rPr>
          <w:rFonts w:cs="Univers LT Std 55"/>
          <w:color w:val="000000"/>
        </w:rPr>
        <w:t>em</w:t>
      </w:r>
      <w:r w:rsidR="007D3C33" w:rsidRPr="00A549E7">
        <w:rPr>
          <w:rFonts w:cs="Univers LT Std 55"/>
          <w:color w:val="000000"/>
        </w:rPr>
        <w:t xml:space="preserve"> 202</w:t>
      </w:r>
      <w:r w:rsidR="00924C4E" w:rsidRPr="00A549E7">
        <w:rPr>
          <w:rFonts w:cs="Univers LT Std 55"/>
          <w:color w:val="000000"/>
        </w:rPr>
        <w:t>5</w:t>
      </w:r>
      <w:r w:rsidR="009F7F05" w:rsidRPr="00A549E7">
        <w:rPr>
          <w:rFonts w:cs="Univers LT Std 55"/>
          <w:color w:val="000000"/>
        </w:rPr>
        <w:t xml:space="preserve">, conforme </w:t>
      </w:r>
      <w:r w:rsidR="009859A3" w:rsidRPr="00A549E7">
        <w:rPr>
          <w:rFonts w:cs="Univers LT Std 55"/>
          <w:color w:val="000000"/>
        </w:rPr>
        <w:t>evidenciado n</w:t>
      </w:r>
      <w:r w:rsidR="009F7F05" w:rsidRPr="00A549E7">
        <w:rPr>
          <w:rFonts w:cs="Univers LT Std 55"/>
          <w:color w:val="000000"/>
        </w:rPr>
        <w:t xml:space="preserve">o </w:t>
      </w:r>
      <w:r w:rsidR="007D3C33" w:rsidRPr="00A549E7">
        <w:rPr>
          <w:rFonts w:cs="Univers LT Std 55"/>
          <w:color w:val="000000"/>
        </w:rPr>
        <w:t>Gráfico 2</w:t>
      </w:r>
      <w:r w:rsidR="006836C1" w:rsidRPr="00A549E7">
        <w:rPr>
          <w:rFonts w:cs="Univers LT Std 55"/>
          <w:color w:val="000000"/>
        </w:rPr>
        <w:t>9</w:t>
      </w:r>
      <w:r w:rsidR="007D3C33" w:rsidRPr="00A549E7">
        <w:rPr>
          <w:rFonts w:cs="Univers LT Std 55"/>
          <w:color w:val="000000"/>
        </w:rPr>
        <w:t>.</w:t>
      </w:r>
    </w:p>
    <w:p w14:paraId="6766DD26" w14:textId="4F533128" w:rsidR="007D3C33" w:rsidRPr="007D3C33" w:rsidRDefault="007D3C33" w:rsidP="007D3C33">
      <w:pPr>
        <w:spacing w:before="240" w:after="120" w:line="324" w:lineRule="auto"/>
        <w:jc w:val="both"/>
        <w:textAlignment w:val="center"/>
        <w:rPr>
          <w:rFonts w:cs="Univers LT Std 55"/>
          <w:b/>
          <w:bCs/>
          <w:color w:val="000000"/>
        </w:rPr>
      </w:pPr>
      <w:r w:rsidRPr="00A549E7">
        <w:rPr>
          <w:rFonts w:cs="Univers LT Std 55"/>
          <w:b/>
          <w:color w:val="000000" w:themeColor="text1"/>
        </w:rPr>
        <w:t>Gráfico 2</w:t>
      </w:r>
      <w:r w:rsidR="006836C1" w:rsidRPr="00A549E7">
        <w:rPr>
          <w:rFonts w:cs="Univers LT Std 55"/>
          <w:b/>
          <w:color w:val="000000" w:themeColor="text1"/>
        </w:rPr>
        <w:t>9</w:t>
      </w:r>
      <w:r w:rsidRPr="00A549E7">
        <w:rPr>
          <w:rFonts w:cs="Univers LT Std 55"/>
          <w:b/>
          <w:color w:val="000000" w:themeColor="text1"/>
        </w:rPr>
        <w:t xml:space="preserve"> –</w:t>
      </w:r>
      <w:r w:rsidRPr="008D19E3">
        <w:rPr>
          <w:rFonts w:cs="Univers LT Std 55"/>
          <w:b/>
          <w:color w:val="000000" w:themeColor="text1"/>
        </w:rPr>
        <w:t xml:space="preserve"> Distribuição das empresas inovadoras, segundo tipo de expectativa da</w:t>
      </w:r>
      <w:r w:rsidRPr="712DB7C8">
        <w:rPr>
          <w:rFonts w:cs="Univers LT Std 55"/>
          <w:b/>
          <w:color w:val="000000" w:themeColor="text1"/>
        </w:rPr>
        <w:t xml:space="preserve"> evolução dos dispêndios em P&amp;D em 202</w:t>
      </w:r>
      <w:r w:rsidR="00F71694">
        <w:rPr>
          <w:rFonts w:cs="Univers LT Std 55"/>
          <w:b/>
          <w:color w:val="000000" w:themeColor="text1"/>
        </w:rPr>
        <w:t>5</w:t>
      </w:r>
      <w:r w:rsidRPr="712DB7C8">
        <w:rPr>
          <w:rFonts w:cs="Univers LT Std 55"/>
          <w:b/>
          <w:color w:val="000000" w:themeColor="text1"/>
        </w:rPr>
        <w:t>, comparado a 202</w:t>
      </w:r>
      <w:r w:rsidR="00F71694">
        <w:rPr>
          <w:rFonts w:cs="Univers LT Std 55"/>
          <w:b/>
          <w:color w:val="000000" w:themeColor="text1"/>
        </w:rPr>
        <w:t>4</w:t>
      </w:r>
      <w:r w:rsidRPr="712DB7C8">
        <w:rPr>
          <w:rFonts w:cs="Univers LT Std 55"/>
          <w:b/>
          <w:color w:val="000000" w:themeColor="text1"/>
        </w:rPr>
        <w:t xml:space="preserve"> – Brasi</w:t>
      </w:r>
      <w:r w:rsidR="004F1929">
        <w:rPr>
          <w:rFonts w:cs="Univers LT Std 55"/>
          <w:b/>
          <w:color w:val="000000" w:themeColor="text1"/>
        </w:rPr>
        <w:t>l</w:t>
      </w:r>
      <w:r w:rsidRPr="712DB7C8">
        <w:rPr>
          <w:rFonts w:cs="Univers LT Std 55"/>
          <w:b/>
          <w:color w:val="000000" w:themeColor="text1"/>
        </w:rPr>
        <w:t xml:space="preserve"> (%)</w:t>
      </w:r>
    </w:p>
    <w:p w14:paraId="703EEEB7" w14:textId="7E2EA6D4" w:rsidR="007D3C33" w:rsidRPr="007D3C33" w:rsidRDefault="0090155B" w:rsidP="007D3C33">
      <w:pPr>
        <w:spacing w:before="240" w:after="120" w:line="324" w:lineRule="auto"/>
        <w:jc w:val="both"/>
        <w:textAlignment w:val="center"/>
        <w:rPr>
          <w:rFonts w:cs="Univers LT Std 55"/>
          <w:b/>
          <w:bCs/>
          <w:color w:val="000000"/>
        </w:rPr>
      </w:pPr>
      <w:r>
        <w:rPr>
          <w:noProof/>
        </w:rPr>
        <w:drawing>
          <wp:inline distT="0" distB="0" distL="0" distR="0" wp14:anchorId="5EC30BE0" wp14:editId="4A6A68CF">
            <wp:extent cx="5039360" cy="2560320"/>
            <wp:effectExtent l="0" t="0" r="8890" b="11430"/>
            <wp:docPr id="2121427236" name="Gráfico 1">
              <a:extLst xmlns:a="http://schemas.openxmlformats.org/drawingml/2006/main">
                <a:ext uri="{FF2B5EF4-FFF2-40B4-BE49-F238E27FC236}">
                  <a16:creationId xmlns:a16="http://schemas.microsoft.com/office/drawing/2014/main" id="{528511F6-F5CC-4797-819A-24C21F69255F}"/>
                </a:ext>
                <a:ext uri="{147F2762-F138-4A5C-976F-8EAC2B608ADB}">
                  <a16:predDERef xmlns:a16="http://schemas.microsoft.com/office/drawing/2014/main" pred="{DA80E9BB-8CE6-4B00-9663-AFCFFB42D24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p w14:paraId="3958E29C" w14:textId="42B49163" w:rsidR="007D3C33" w:rsidRPr="007D3C33" w:rsidRDefault="007D3C33" w:rsidP="00BD2D20">
      <w:pPr>
        <w:spacing w:line="324" w:lineRule="auto"/>
        <w:jc w:val="both"/>
        <w:textAlignment w:val="center"/>
        <w:rPr>
          <w:rFonts w:cs="Univers LT Std 55"/>
          <w:noProof/>
          <w:color w:val="000000"/>
          <w:sz w:val="16"/>
          <w:szCs w:val="16"/>
        </w:rPr>
      </w:pPr>
      <w:r w:rsidRPr="007D3C33">
        <w:rPr>
          <w:rFonts w:cs="Univers LT Std 55"/>
          <w:noProof/>
          <w:color w:val="000000"/>
          <w:sz w:val="16"/>
          <w:szCs w:val="16"/>
        </w:rPr>
        <w:t xml:space="preserve"> Fonte: IBGE, Diretoria de Pesquisas, Coordenação de Estatísticas Estruturais e Temáticas em Empresas, Pesquisa de Inovação Semestral 202</w:t>
      </w:r>
      <w:r w:rsidR="00395603">
        <w:rPr>
          <w:rFonts w:cs="Univers LT Std 55"/>
          <w:noProof/>
          <w:color w:val="000000"/>
          <w:sz w:val="16"/>
          <w:szCs w:val="16"/>
        </w:rPr>
        <w:t>4</w:t>
      </w:r>
      <w:r w:rsidRPr="007D3C33">
        <w:rPr>
          <w:rFonts w:cs="Univers LT Std 55"/>
          <w:noProof/>
          <w:color w:val="000000"/>
          <w:sz w:val="16"/>
          <w:szCs w:val="16"/>
        </w:rPr>
        <w:t>.</w:t>
      </w:r>
    </w:p>
    <w:p w14:paraId="21FA4587" w14:textId="77777777" w:rsidR="007D3C33" w:rsidRDefault="007D3C33" w:rsidP="007D3C33">
      <w:pPr>
        <w:spacing w:after="240" w:line="324" w:lineRule="auto"/>
        <w:ind w:firstLine="567"/>
        <w:jc w:val="both"/>
        <w:textAlignment w:val="center"/>
        <w:rPr>
          <w:rFonts w:cs="Univers LT Std 55"/>
          <w:color w:val="000000"/>
        </w:rPr>
      </w:pPr>
    </w:p>
    <w:p w14:paraId="24DE56D6" w14:textId="5EF76C3F" w:rsidR="008D19E3" w:rsidRPr="007D3C33" w:rsidRDefault="008D19E3" w:rsidP="008D19E3">
      <w:pPr>
        <w:spacing w:after="120" w:line="324" w:lineRule="auto"/>
        <w:ind w:firstLine="567"/>
        <w:jc w:val="both"/>
        <w:textAlignment w:val="center"/>
        <w:rPr>
          <w:rFonts w:cs="Univers LT Std 55"/>
          <w:color w:val="000000"/>
        </w:rPr>
      </w:pPr>
      <w:r w:rsidRPr="007D3C33">
        <w:rPr>
          <w:rFonts w:cs="Univers LT Std 55"/>
          <w:color w:val="000000"/>
        </w:rPr>
        <w:lastRenderedPageBreak/>
        <w:t xml:space="preserve">Essa expectativa </w:t>
      </w:r>
      <w:r w:rsidR="00CE7F1F">
        <w:rPr>
          <w:rFonts w:cs="Univers LT Std 55"/>
          <w:color w:val="000000"/>
        </w:rPr>
        <w:t>mostra-se</w:t>
      </w:r>
      <w:r w:rsidRPr="007D3C33">
        <w:rPr>
          <w:rFonts w:cs="Univers LT Std 55"/>
          <w:color w:val="000000"/>
        </w:rPr>
        <w:t xml:space="preserve"> </w:t>
      </w:r>
      <w:r w:rsidR="00E84BD0">
        <w:rPr>
          <w:rFonts w:cs="Univers LT Std 55"/>
          <w:color w:val="000000"/>
        </w:rPr>
        <w:t>especialmente expressiva na</w:t>
      </w:r>
      <w:r w:rsidRPr="007D3C33">
        <w:rPr>
          <w:rFonts w:cs="Univers LT Std 55"/>
          <w:color w:val="000000"/>
        </w:rPr>
        <w:t xml:space="preserve">s atividades de </w:t>
      </w:r>
      <w:r w:rsidRPr="007D3C33">
        <w:rPr>
          <w:rFonts w:cs="Univers LT Std 55"/>
          <w:i/>
          <w:iCs/>
          <w:color w:val="000000"/>
        </w:rPr>
        <w:t>Fabricação de produtos farmoquímicos e farmacêuticos</w:t>
      </w:r>
      <w:r w:rsidRPr="007D3C33">
        <w:rPr>
          <w:rFonts w:cs="Univers LT Std 55"/>
          <w:color w:val="000000"/>
        </w:rPr>
        <w:t xml:space="preserve">, </w:t>
      </w:r>
      <w:r w:rsidRPr="007D3C33">
        <w:rPr>
          <w:rFonts w:cs="Univers LT Std 55"/>
          <w:i/>
          <w:iCs/>
          <w:color w:val="000000"/>
        </w:rPr>
        <w:t xml:space="preserve">Fabricação de </w:t>
      </w:r>
      <w:r w:rsidR="009C1C7C">
        <w:rPr>
          <w:rFonts w:cs="Univers LT Std 55"/>
          <w:i/>
          <w:iCs/>
          <w:color w:val="000000"/>
        </w:rPr>
        <w:t xml:space="preserve">máquinas e equipamentos, </w:t>
      </w:r>
      <w:r w:rsidRPr="007D3C33">
        <w:rPr>
          <w:rFonts w:cs="Univers LT Std 55"/>
          <w:color w:val="000000"/>
        </w:rPr>
        <w:t>e</w:t>
      </w:r>
      <w:r w:rsidR="0082565A">
        <w:rPr>
          <w:rFonts w:cs="Univers LT Std 55"/>
          <w:color w:val="000000"/>
        </w:rPr>
        <w:t xml:space="preserve"> </w:t>
      </w:r>
      <w:r w:rsidRPr="007D3C33">
        <w:rPr>
          <w:rFonts w:cs="Univers LT Std 55"/>
          <w:i/>
          <w:iCs/>
          <w:color w:val="000000"/>
        </w:rPr>
        <w:t>Fabricação</w:t>
      </w:r>
      <w:r w:rsidR="0053572F">
        <w:rPr>
          <w:rFonts w:cs="Univers LT Std 55"/>
          <w:i/>
          <w:iCs/>
          <w:color w:val="000000"/>
        </w:rPr>
        <w:t xml:space="preserve"> de produtos diversos</w:t>
      </w:r>
      <w:r w:rsidRPr="007D3C33">
        <w:rPr>
          <w:rFonts w:cs="Univers LT Std 55"/>
          <w:color w:val="000000"/>
        </w:rPr>
        <w:t xml:space="preserve">, </w:t>
      </w:r>
      <w:r w:rsidR="00D76C44">
        <w:rPr>
          <w:rFonts w:cs="Univers LT Std 55"/>
          <w:color w:val="000000"/>
        </w:rPr>
        <w:t>nas quais</w:t>
      </w:r>
      <w:r w:rsidRPr="007D3C33">
        <w:rPr>
          <w:rFonts w:cs="Univers LT Std 55"/>
          <w:color w:val="000000"/>
        </w:rPr>
        <w:t xml:space="preserve">, respectivamente, </w:t>
      </w:r>
      <w:r w:rsidR="009E28B4">
        <w:rPr>
          <w:rFonts w:cs="Univers LT Std 55"/>
          <w:color w:val="000000"/>
        </w:rPr>
        <w:t>62</w:t>
      </w:r>
      <w:r w:rsidRPr="007D3C33">
        <w:rPr>
          <w:rFonts w:cs="Univers LT Std 55"/>
          <w:color w:val="000000"/>
        </w:rPr>
        <w:t>,</w:t>
      </w:r>
      <w:r w:rsidR="009E28B4">
        <w:rPr>
          <w:rFonts w:cs="Univers LT Std 55"/>
          <w:color w:val="000000"/>
        </w:rPr>
        <w:t>4</w:t>
      </w:r>
      <w:r w:rsidRPr="007D3C33">
        <w:rPr>
          <w:rFonts w:cs="Univers LT Std 55"/>
          <w:color w:val="000000"/>
        </w:rPr>
        <w:t>%, 5</w:t>
      </w:r>
      <w:r w:rsidR="009C1C7C">
        <w:rPr>
          <w:rFonts w:cs="Univers LT Std 55"/>
          <w:color w:val="000000"/>
        </w:rPr>
        <w:t>9</w:t>
      </w:r>
      <w:r w:rsidRPr="007D3C33">
        <w:rPr>
          <w:rFonts w:cs="Univers LT Std 55"/>
          <w:color w:val="000000"/>
        </w:rPr>
        <w:t>,</w:t>
      </w:r>
      <w:r w:rsidR="009C1C7C">
        <w:rPr>
          <w:rFonts w:cs="Univers LT Std 55"/>
          <w:color w:val="000000"/>
        </w:rPr>
        <w:t>4</w:t>
      </w:r>
      <w:r w:rsidRPr="007D3C33">
        <w:rPr>
          <w:rFonts w:cs="Univers LT Std 55"/>
          <w:color w:val="000000"/>
        </w:rPr>
        <w:t xml:space="preserve">% e </w:t>
      </w:r>
      <w:r w:rsidR="0053572F">
        <w:rPr>
          <w:rFonts w:cs="Univers LT Std 55"/>
          <w:color w:val="000000"/>
        </w:rPr>
        <w:t>45</w:t>
      </w:r>
      <w:r w:rsidRPr="007D3C33">
        <w:rPr>
          <w:rFonts w:cs="Univers LT Std 55"/>
          <w:color w:val="000000"/>
        </w:rPr>
        <w:t>,</w:t>
      </w:r>
      <w:r w:rsidR="0053572F">
        <w:rPr>
          <w:rFonts w:cs="Univers LT Std 55"/>
          <w:color w:val="000000"/>
        </w:rPr>
        <w:t>2</w:t>
      </w:r>
      <w:r w:rsidRPr="007D3C33">
        <w:rPr>
          <w:rFonts w:cs="Univers LT Std 55"/>
          <w:color w:val="000000"/>
        </w:rPr>
        <w:t xml:space="preserve">% </w:t>
      </w:r>
      <w:r w:rsidR="003071CF">
        <w:rPr>
          <w:rFonts w:cs="Univers LT Std 55"/>
          <w:color w:val="000000"/>
        </w:rPr>
        <w:t xml:space="preserve">das empresas declararam que </w:t>
      </w:r>
      <w:r w:rsidRPr="007D3C33">
        <w:rPr>
          <w:rFonts w:cs="Univers LT Std 55"/>
          <w:color w:val="000000"/>
        </w:rPr>
        <w:t>pretendiam aumentar seus dispêndios em 202</w:t>
      </w:r>
      <w:r w:rsidR="0053572F">
        <w:rPr>
          <w:rFonts w:cs="Univers LT Std 55"/>
          <w:color w:val="000000"/>
        </w:rPr>
        <w:t>5</w:t>
      </w:r>
      <w:r w:rsidRPr="007D3C33">
        <w:rPr>
          <w:rFonts w:cs="Univers LT Std 55"/>
          <w:color w:val="000000"/>
        </w:rPr>
        <w:t xml:space="preserve"> em relação a 202</w:t>
      </w:r>
      <w:r w:rsidR="0053572F">
        <w:rPr>
          <w:rFonts w:cs="Univers LT Std 55"/>
          <w:color w:val="000000"/>
        </w:rPr>
        <w:t>4</w:t>
      </w:r>
      <w:r w:rsidRPr="007D3C33">
        <w:rPr>
          <w:rFonts w:cs="Univers LT Std 55"/>
          <w:color w:val="000000"/>
        </w:rPr>
        <w:t xml:space="preserve">. </w:t>
      </w:r>
      <w:r w:rsidR="00705A35">
        <w:rPr>
          <w:rFonts w:cs="Univers LT Std 55"/>
          <w:color w:val="000000"/>
        </w:rPr>
        <w:t>Cabe</w:t>
      </w:r>
      <w:r w:rsidRPr="007D3C33">
        <w:rPr>
          <w:rFonts w:cs="Univers LT Std 55"/>
          <w:color w:val="000000"/>
        </w:rPr>
        <w:t xml:space="preserve"> destacar, que </w:t>
      </w:r>
      <w:r w:rsidR="00CC70F0">
        <w:rPr>
          <w:rFonts w:cs="Univers LT Std 55"/>
          <w:color w:val="000000"/>
        </w:rPr>
        <w:t>ess</w:t>
      </w:r>
      <w:r w:rsidRPr="007D3C33">
        <w:rPr>
          <w:rFonts w:cs="Univers LT Std 55"/>
          <w:color w:val="000000"/>
        </w:rPr>
        <w:t xml:space="preserve">a intenção </w:t>
      </w:r>
      <w:r w:rsidR="00DA2AB2">
        <w:rPr>
          <w:rFonts w:cs="Univers LT Std 55"/>
          <w:color w:val="000000"/>
        </w:rPr>
        <w:t>de aumento não se restringe às empresas</w:t>
      </w:r>
      <w:r w:rsidR="00FD3459">
        <w:rPr>
          <w:rFonts w:cs="Univers LT Std 55"/>
          <w:color w:val="000000"/>
        </w:rPr>
        <w:t xml:space="preserve"> </w:t>
      </w:r>
      <w:r w:rsidRPr="007D3C33">
        <w:rPr>
          <w:rFonts w:cs="Univers LT Std 55"/>
          <w:color w:val="000000"/>
        </w:rPr>
        <w:t>que</w:t>
      </w:r>
      <w:r w:rsidR="00FD3459">
        <w:rPr>
          <w:rFonts w:cs="Univers LT Std 55"/>
          <w:color w:val="000000"/>
        </w:rPr>
        <w:t xml:space="preserve"> efetivamente</w:t>
      </w:r>
      <w:r w:rsidRPr="007D3C33">
        <w:rPr>
          <w:rFonts w:cs="Univers LT Std 55"/>
          <w:color w:val="000000"/>
        </w:rPr>
        <w:t xml:space="preserve"> realizaram dispêndios em 202</w:t>
      </w:r>
      <w:r w:rsidR="0091217A">
        <w:rPr>
          <w:rFonts w:cs="Univers LT Std 55"/>
          <w:color w:val="000000"/>
        </w:rPr>
        <w:t>4</w:t>
      </w:r>
      <w:r w:rsidRPr="007D3C33">
        <w:rPr>
          <w:rFonts w:cs="Univers LT Std 55"/>
          <w:color w:val="000000"/>
        </w:rPr>
        <w:t xml:space="preserve">, </w:t>
      </w:r>
      <w:r w:rsidR="00FD3459">
        <w:rPr>
          <w:rFonts w:cs="Univers LT Std 55"/>
          <w:color w:val="000000"/>
        </w:rPr>
        <w:t xml:space="preserve">abrangendo </w:t>
      </w:r>
      <w:r w:rsidRPr="007D3C33">
        <w:rPr>
          <w:rFonts w:cs="Univers LT Std 55"/>
          <w:color w:val="000000"/>
        </w:rPr>
        <w:t>também aquelas que não</w:t>
      </w:r>
      <w:r w:rsidR="00FD3459">
        <w:rPr>
          <w:rFonts w:cs="Univers LT Std 55"/>
          <w:color w:val="000000"/>
        </w:rPr>
        <w:t xml:space="preserve"> os</w:t>
      </w:r>
      <w:r w:rsidRPr="007D3C33">
        <w:rPr>
          <w:rFonts w:cs="Univers LT Std 55"/>
          <w:color w:val="000000"/>
        </w:rPr>
        <w:t xml:space="preserve"> realizaram</w:t>
      </w:r>
      <w:r w:rsidR="001A12C0">
        <w:rPr>
          <w:rFonts w:cs="Univers LT Std 55"/>
          <w:color w:val="000000"/>
        </w:rPr>
        <w:t xml:space="preserve"> naquele ano</w:t>
      </w:r>
      <w:r w:rsidRPr="007D3C33">
        <w:rPr>
          <w:rFonts w:cs="Univers LT Std 55"/>
          <w:color w:val="000000"/>
        </w:rPr>
        <w:t>, mas que estavam realizando ou pretendiam realizar até o fim do ano de 202</w:t>
      </w:r>
      <w:r w:rsidR="0091217A">
        <w:rPr>
          <w:rFonts w:cs="Univers LT Std 55"/>
          <w:color w:val="000000"/>
        </w:rPr>
        <w:t>5</w:t>
      </w:r>
      <w:r w:rsidRPr="007D3C33">
        <w:rPr>
          <w:rFonts w:cs="Univers LT Std 55"/>
          <w:color w:val="000000"/>
          <w:vertAlign w:val="superscript"/>
        </w:rPr>
        <w:footnoteReference w:id="16"/>
      </w:r>
      <w:r w:rsidRPr="007D3C33">
        <w:rPr>
          <w:rFonts w:cs="Univers LT Std 55"/>
          <w:color w:val="000000"/>
        </w:rPr>
        <w:t>.</w:t>
      </w:r>
    </w:p>
    <w:p w14:paraId="5E70D5E2" w14:textId="74C79122" w:rsidR="0084087B" w:rsidRDefault="008D19E3" w:rsidP="007D2CDC">
      <w:pPr>
        <w:spacing w:after="120" w:line="324" w:lineRule="auto"/>
        <w:ind w:firstLine="567"/>
        <w:jc w:val="both"/>
        <w:textAlignment w:val="center"/>
        <w:rPr>
          <w:rFonts w:cs="Univers LT Std 55"/>
          <w:i/>
          <w:iCs/>
          <w:color w:val="000000"/>
        </w:rPr>
      </w:pPr>
      <w:r w:rsidRPr="008D19E3">
        <w:rPr>
          <w:rFonts w:cs="Univers LT Std 55"/>
          <w:color w:val="000000"/>
        </w:rPr>
        <w:t xml:space="preserve">O </w:t>
      </w:r>
      <w:r w:rsidRPr="00A549E7">
        <w:rPr>
          <w:rFonts w:cs="Univers LT Std 55"/>
          <w:color w:val="000000"/>
        </w:rPr>
        <w:t>Gráfico 2</w:t>
      </w:r>
      <w:r w:rsidR="007A54E1" w:rsidRPr="00A549E7">
        <w:rPr>
          <w:rFonts w:cs="Univers LT Std 55"/>
          <w:color w:val="000000"/>
        </w:rPr>
        <w:t>9</w:t>
      </w:r>
      <w:r w:rsidRPr="008D19E3">
        <w:rPr>
          <w:rFonts w:cs="Univers LT Std 55"/>
          <w:color w:val="000000"/>
        </w:rPr>
        <w:t xml:space="preserve"> </w:t>
      </w:r>
      <w:r w:rsidR="00BA44C4">
        <w:rPr>
          <w:rFonts w:cs="Univers LT Std 55"/>
          <w:color w:val="000000"/>
        </w:rPr>
        <w:t>indica</w:t>
      </w:r>
      <w:r w:rsidR="00757469">
        <w:rPr>
          <w:rFonts w:cs="Univers LT Std 55"/>
          <w:color w:val="000000"/>
        </w:rPr>
        <w:t>,</w:t>
      </w:r>
      <w:r w:rsidRPr="008D19E3">
        <w:rPr>
          <w:rFonts w:cs="Univers LT Std 55"/>
          <w:color w:val="000000"/>
        </w:rPr>
        <w:t xml:space="preserve"> </w:t>
      </w:r>
      <w:r w:rsidR="00F85A7E">
        <w:rPr>
          <w:rFonts w:cs="Univers LT Std 55"/>
          <w:color w:val="000000"/>
        </w:rPr>
        <w:t>ainda</w:t>
      </w:r>
      <w:r w:rsidR="00757469">
        <w:rPr>
          <w:rFonts w:cs="Univers LT Std 55"/>
          <w:color w:val="000000"/>
        </w:rPr>
        <w:t>,</w:t>
      </w:r>
      <w:r w:rsidR="00F85A7E">
        <w:rPr>
          <w:rFonts w:cs="Univers LT Std 55"/>
          <w:color w:val="000000"/>
        </w:rPr>
        <w:t xml:space="preserve"> </w:t>
      </w:r>
      <w:r w:rsidR="001378E2">
        <w:rPr>
          <w:rFonts w:cs="Univers LT Std 55"/>
          <w:color w:val="000000"/>
        </w:rPr>
        <w:t>q</w:t>
      </w:r>
      <w:r w:rsidRPr="008D19E3">
        <w:rPr>
          <w:rFonts w:cs="Univers LT Std 55"/>
          <w:color w:val="000000"/>
        </w:rPr>
        <w:t xml:space="preserve">ue </w:t>
      </w:r>
      <w:r w:rsidR="007D2D0C">
        <w:rPr>
          <w:rFonts w:cs="Univers LT Std 55"/>
          <w:color w:val="000000"/>
        </w:rPr>
        <w:t>63</w:t>
      </w:r>
      <w:r w:rsidRPr="008D19E3">
        <w:rPr>
          <w:rFonts w:cs="Univers LT Std 55"/>
          <w:color w:val="000000"/>
        </w:rPr>
        <w:t>,</w:t>
      </w:r>
      <w:r w:rsidR="007D2D0C">
        <w:rPr>
          <w:rFonts w:cs="Univers LT Std 55"/>
          <w:color w:val="000000"/>
        </w:rPr>
        <w:t>9</w:t>
      </w:r>
      <w:r w:rsidRPr="008D19E3">
        <w:rPr>
          <w:rFonts w:cs="Univers LT Std 55"/>
          <w:color w:val="000000"/>
        </w:rPr>
        <w:t>% das empresas pretendiam</w:t>
      </w:r>
      <w:r w:rsidR="001378E2">
        <w:rPr>
          <w:rFonts w:cs="Univers LT Std 55"/>
          <w:color w:val="000000"/>
        </w:rPr>
        <w:t>, em 2025,</w:t>
      </w:r>
      <w:r w:rsidRPr="008D19E3">
        <w:rPr>
          <w:rFonts w:cs="Univers LT Std 55"/>
          <w:color w:val="000000"/>
        </w:rPr>
        <w:t xml:space="preserve"> </w:t>
      </w:r>
      <w:r w:rsidR="00CA7DE9">
        <w:rPr>
          <w:rFonts w:cs="Univers LT Std 55"/>
          <w:color w:val="000000"/>
        </w:rPr>
        <w:t>a</w:t>
      </w:r>
      <w:r w:rsidRPr="008D19E3">
        <w:rPr>
          <w:rFonts w:cs="Univers LT Std 55"/>
          <w:color w:val="000000"/>
        </w:rPr>
        <w:t xml:space="preserve">o menos manter o nível de dispêndios </w:t>
      </w:r>
      <w:r w:rsidR="00CA7DE9">
        <w:rPr>
          <w:rFonts w:cs="Univers LT Std 55"/>
          <w:color w:val="000000"/>
        </w:rPr>
        <w:t>registrado em</w:t>
      </w:r>
      <w:r w:rsidRPr="008D19E3">
        <w:rPr>
          <w:rFonts w:cs="Univers LT Std 55"/>
          <w:color w:val="000000"/>
        </w:rPr>
        <w:t xml:space="preserve"> 202</w:t>
      </w:r>
      <w:r w:rsidR="00944A22">
        <w:rPr>
          <w:rFonts w:cs="Univers LT Std 55"/>
          <w:color w:val="000000"/>
        </w:rPr>
        <w:t>4</w:t>
      </w:r>
      <w:r w:rsidRPr="008D19E3">
        <w:rPr>
          <w:rFonts w:cs="Univers LT Std 55"/>
          <w:color w:val="000000"/>
        </w:rPr>
        <w:t>,</w:t>
      </w:r>
      <w:r w:rsidR="00944A22">
        <w:rPr>
          <w:rFonts w:cs="Univers LT Std 55"/>
          <w:color w:val="000000"/>
        </w:rPr>
        <w:t xml:space="preserve"> </w:t>
      </w:r>
      <w:r w:rsidRPr="008D19E3">
        <w:rPr>
          <w:rFonts w:cs="Univers LT Std 55"/>
          <w:color w:val="000000"/>
        </w:rPr>
        <w:t xml:space="preserve">o que pode significar </w:t>
      </w:r>
      <w:r w:rsidR="00CA7DE9">
        <w:rPr>
          <w:rFonts w:cs="Univers LT Std 55"/>
          <w:color w:val="000000"/>
        </w:rPr>
        <w:t>t</w:t>
      </w:r>
      <w:r w:rsidRPr="008D19E3">
        <w:rPr>
          <w:rFonts w:cs="Univers LT Std 55"/>
          <w:color w:val="000000"/>
        </w:rPr>
        <w:t xml:space="preserve">anto </w:t>
      </w:r>
      <w:r w:rsidR="00CA7DE9">
        <w:rPr>
          <w:rFonts w:cs="Univers LT Std 55"/>
          <w:color w:val="000000"/>
        </w:rPr>
        <w:t xml:space="preserve">a continuidade da ausência de investimento </w:t>
      </w:r>
      <w:r w:rsidRPr="008D19E3">
        <w:rPr>
          <w:rFonts w:cs="Univers LT Std 55"/>
          <w:color w:val="000000"/>
        </w:rPr>
        <w:t xml:space="preserve">quanto </w:t>
      </w:r>
      <w:r w:rsidR="00CA6F2C">
        <w:rPr>
          <w:rFonts w:cs="Univers LT Std 55"/>
          <w:color w:val="000000"/>
        </w:rPr>
        <w:t>a preservação do mesmo patamar</w:t>
      </w:r>
      <w:r w:rsidRPr="008D19E3">
        <w:rPr>
          <w:rFonts w:cs="Univers LT Std 55"/>
          <w:color w:val="000000"/>
        </w:rPr>
        <w:t xml:space="preserve"> de dispêndio realizado. Nesse </w:t>
      </w:r>
      <w:r w:rsidR="00D70B85">
        <w:rPr>
          <w:rFonts w:cs="Univers LT Std 55"/>
          <w:color w:val="000000"/>
        </w:rPr>
        <w:t>grupo</w:t>
      </w:r>
      <w:r w:rsidRPr="008D19E3">
        <w:rPr>
          <w:rFonts w:cs="Univers LT Std 55"/>
          <w:color w:val="000000"/>
        </w:rPr>
        <w:t xml:space="preserve">, </w:t>
      </w:r>
      <w:r w:rsidR="00D538FF">
        <w:rPr>
          <w:rFonts w:cs="Univers LT Std 55"/>
          <w:color w:val="000000"/>
        </w:rPr>
        <w:t>sobressaíram</w:t>
      </w:r>
      <w:r w:rsidRPr="008D19E3">
        <w:rPr>
          <w:rFonts w:cs="Univers LT Std 55"/>
          <w:color w:val="000000"/>
        </w:rPr>
        <w:t xml:space="preserve"> as atividades de </w:t>
      </w:r>
      <w:r w:rsidRPr="008D19E3">
        <w:rPr>
          <w:rFonts w:cs="Univers LT Std 55"/>
          <w:i/>
          <w:iCs/>
          <w:color w:val="000000"/>
        </w:rPr>
        <w:t xml:space="preserve">Fabricação de </w:t>
      </w:r>
      <w:r w:rsidR="00756492">
        <w:rPr>
          <w:rFonts w:cs="Univers LT Std 55"/>
          <w:i/>
          <w:iCs/>
          <w:color w:val="000000"/>
        </w:rPr>
        <w:t>bebidas</w:t>
      </w:r>
      <w:r w:rsidR="00C84702">
        <w:rPr>
          <w:rFonts w:cs="Univers LT Std 55"/>
          <w:i/>
          <w:iCs/>
          <w:color w:val="000000"/>
        </w:rPr>
        <w:t>,</w:t>
      </w:r>
      <w:r w:rsidR="00756492">
        <w:rPr>
          <w:rFonts w:cs="Univers LT Std 55"/>
          <w:i/>
          <w:iCs/>
          <w:color w:val="000000"/>
        </w:rPr>
        <w:t xml:space="preserve"> </w:t>
      </w:r>
      <w:r w:rsidR="006D67A6" w:rsidRPr="006D67A6">
        <w:rPr>
          <w:rFonts w:cs="Univers LT Std 55"/>
          <w:i/>
          <w:iCs/>
          <w:color w:val="000000"/>
        </w:rPr>
        <w:t>Confecção de artigos do vestuário e acessórios</w:t>
      </w:r>
      <w:r w:rsidR="00DC25EE">
        <w:rPr>
          <w:rFonts w:cs="Univers LT Std 55"/>
          <w:i/>
          <w:iCs/>
          <w:color w:val="000000"/>
        </w:rPr>
        <w:t>,</w:t>
      </w:r>
      <w:r w:rsidR="003A4490">
        <w:rPr>
          <w:rFonts w:cs="Univers LT Std 55"/>
          <w:i/>
          <w:iCs/>
          <w:color w:val="000000"/>
        </w:rPr>
        <w:t xml:space="preserve"> e Fabricação de produtos de metal</w:t>
      </w:r>
      <w:r w:rsidRPr="008D19E3">
        <w:rPr>
          <w:rFonts w:cs="Univers LT Std 55"/>
          <w:color w:val="000000"/>
        </w:rPr>
        <w:t xml:space="preserve">, </w:t>
      </w:r>
      <w:r w:rsidR="00922490">
        <w:rPr>
          <w:rFonts w:cs="Univers LT Std 55"/>
          <w:color w:val="000000"/>
        </w:rPr>
        <w:t>nas quais</w:t>
      </w:r>
      <w:r w:rsidRPr="008D19E3">
        <w:rPr>
          <w:rFonts w:cs="Univers LT Std 55"/>
          <w:color w:val="000000"/>
        </w:rPr>
        <w:t xml:space="preserve"> 8</w:t>
      </w:r>
      <w:r w:rsidR="006D67A6">
        <w:rPr>
          <w:rFonts w:cs="Univers LT Std 55"/>
          <w:color w:val="000000"/>
        </w:rPr>
        <w:t>6</w:t>
      </w:r>
      <w:r w:rsidRPr="008D19E3">
        <w:rPr>
          <w:rFonts w:cs="Univers LT Std 55"/>
          <w:color w:val="000000"/>
        </w:rPr>
        <w:t>,</w:t>
      </w:r>
      <w:r w:rsidR="006D67A6">
        <w:rPr>
          <w:rFonts w:cs="Univers LT Std 55"/>
          <w:color w:val="000000"/>
        </w:rPr>
        <w:t>5</w:t>
      </w:r>
      <w:r w:rsidRPr="008D19E3">
        <w:rPr>
          <w:rFonts w:cs="Univers LT Std 55"/>
          <w:color w:val="000000"/>
        </w:rPr>
        <w:t>%, 8</w:t>
      </w:r>
      <w:r w:rsidR="003A4490">
        <w:rPr>
          <w:rFonts w:cs="Univers LT Std 55"/>
          <w:color w:val="000000"/>
        </w:rPr>
        <w:t>3</w:t>
      </w:r>
      <w:r w:rsidRPr="008D19E3">
        <w:rPr>
          <w:rFonts w:cs="Univers LT Std 55"/>
          <w:color w:val="000000"/>
        </w:rPr>
        <w:t>,</w:t>
      </w:r>
      <w:r w:rsidR="003A4490">
        <w:rPr>
          <w:rFonts w:cs="Univers LT Std 55"/>
          <w:color w:val="000000"/>
        </w:rPr>
        <w:t>8</w:t>
      </w:r>
      <w:r w:rsidRPr="008D19E3">
        <w:rPr>
          <w:rFonts w:cs="Univers LT Std 55"/>
          <w:color w:val="000000"/>
        </w:rPr>
        <w:t xml:space="preserve">% e </w:t>
      </w:r>
      <w:r w:rsidR="00E7573B">
        <w:rPr>
          <w:rFonts w:cs="Univers LT Std 55"/>
          <w:color w:val="000000"/>
        </w:rPr>
        <w:t>80</w:t>
      </w:r>
      <w:r w:rsidRPr="008D19E3">
        <w:rPr>
          <w:rFonts w:cs="Univers LT Std 55"/>
          <w:color w:val="000000"/>
        </w:rPr>
        <w:t>,</w:t>
      </w:r>
      <w:r w:rsidR="00E7573B">
        <w:rPr>
          <w:rFonts w:cs="Univers LT Std 55"/>
          <w:color w:val="000000"/>
        </w:rPr>
        <w:t>8</w:t>
      </w:r>
      <w:r w:rsidRPr="008D19E3">
        <w:rPr>
          <w:rFonts w:cs="Univers LT Std 55"/>
          <w:color w:val="000000"/>
        </w:rPr>
        <w:t xml:space="preserve">% das empresas, respectivamente, </w:t>
      </w:r>
      <w:r w:rsidR="00BE71C2">
        <w:rPr>
          <w:rFonts w:cs="Univers LT Std 55"/>
          <w:color w:val="000000"/>
        </w:rPr>
        <w:t>declararam a intenção de</w:t>
      </w:r>
      <w:r w:rsidRPr="008D19E3">
        <w:rPr>
          <w:rFonts w:cs="Univers LT Std 55"/>
          <w:color w:val="000000"/>
        </w:rPr>
        <w:t xml:space="preserve"> manter os </w:t>
      </w:r>
      <w:r w:rsidR="009C66A9">
        <w:rPr>
          <w:rFonts w:cs="Univers LT Std 55"/>
          <w:color w:val="000000"/>
        </w:rPr>
        <w:t>investimentos</w:t>
      </w:r>
      <w:r w:rsidRPr="008D19E3">
        <w:rPr>
          <w:rFonts w:cs="Univers LT Std 55"/>
          <w:color w:val="000000"/>
        </w:rPr>
        <w:t xml:space="preserve"> em P&amp;D em 202</w:t>
      </w:r>
      <w:r w:rsidR="00E7573B">
        <w:rPr>
          <w:rFonts w:cs="Univers LT Std 55"/>
          <w:color w:val="000000"/>
        </w:rPr>
        <w:t>5</w:t>
      </w:r>
      <w:r w:rsidRPr="008D19E3">
        <w:rPr>
          <w:rFonts w:cs="Univers LT Std 55"/>
          <w:color w:val="000000"/>
        </w:rPr>
        <w:t xml:space="preserve"> com relação a 202</w:t>
      </w:r>
      <w:r w:rsidR="00E7573B">
        <w:rPr>
          <w:rFonts w:cs="Univers LT Std 55"/>
          <w:color w:val="000000"/>
        </w:rPr>
        <w:t>4</w:t>
      </w:r>
      <w:r w:rsidRPr="008D19E3">
        <w:rPr>
          <w:rFonts w:cs="Univers LT Std 55"/>
          <w:color w:val="000000"/>
        </w:rPr>
        <w:t xml:space="preserve">. </w:t>
      </w:r>
      <w:r w:rsidR="000A021C">
        <w:rPr>
          <w:rFonts w:cs="Univers LT Std 55"/>
          <w:color w:val="000000"/>
        </w:rPr>
        <w:t>Po</w:t>
      </w:r>
      <w:r w:rsidR="00A07FDB">
        <w:rPr>
          <w:rFonts w:cs="Univers LT Std 55"/>
          <w:color w:val="000000"/>
        </w:rPr>
        <w:t>r sua vez, a</w:t>
      </w:r>
      <w:r w:rsidR="007D3C33" w:rsidRPr="007D3C33">
        <w:rPr>
          <w:rFonts w:cs="Univers LT Std 55"/>
          <w:color w:val="000000"/>
        </w:rPr>
        <w:t>penas 3,</w:t>
      </w:r>
      <w:r w:rsidR="007D2CDC">
        <w:rPr>
          <w:rFonts w:cs="Univers LT Std 55"/>
          <w:color w:val="000000"/>
        </w:rPr>
        <w:t>6</w:t>
      </w:r>
      <w:r w:rsidR="007D3C33" w:rsidRPr="007D3C33">
        <w:rPr>
          <w:rFonts w:cs="Univers LT Std 55"/>
          <w:color w:val="000000"/>
        </w:rPr>
        <w:t xml:space="preserve">% das empresas inovadoras manifestaram </w:t>
      </w:r>
      <w:r w:rsidR="00A07FDB">
        <w:rPr>
          <w:rFonts w:cs="Univers LT Std 55"/>
          <w:color w:val="000000"/>
        </w:rPr>
        <w:t xml:space="preserve">a </w:t>
      </w:r>
      <w:r w:rsidR="007D3C33" w:rsidRPr="007D3C33">
        <w:rPr>
          <w:rFonts w:cs="Univers LT Std 55"/>
          <w:color w:val="000000"/>
        </w:rPr>
        <w:t xml:space="preserve">intenção de </w:t>
      </w:r>
      <w:r w:rsidR="0056012F">
        <w:rPr>
          <w:rFonts w:cs="Univers LT Std 55"/>
          <w:color w:val="000000"/>
        </w:rPr>
        <w:t xml:space="preserve">reduzir </w:t>
      </w:r>
      <w:r w:rsidR="007D3C33" w:rsidRPr="007D3C33">
        <w:rPr>
          <w:rFonts w:cs="Univers LT Std 55"/>
          <w:color w:val="000000"/>
        </w:rPr>
        <w:t>seus dispêndios em 202</w:t>
      </w:r>
      <w:r w:rsidR="007D2CDC">
        <w:rPr>
          <w:rFonts w:cs="Univers LT Std 55"/>
          <w:color w:val="000000"/>
        </w:rPr>
        <w:t>5</w:t>
      </w:r>
      <w:r w:rsidR="007D3C33" w:rsidRPr="007D3C33">
        <w:rPr>
          <w:rFonts w:cs="Univers LT Std 55"/>
          <w:color w:val="000000"/>
        </w:rPr>
        <w:t xml:space="preserve">, com destaque para as atividades de </w:t>
      </w:r>
      <w:r w:rsidR="007D3C33" w:rsidRPr="007D3C33">
        <w:rPr>
          <w:rFonts w:cs="Univers LT Std 55"/>
          <w:i/>
          <w:iCs/>
          <w:color w:val="000000"/>
        </w:rPr>
        <w:t>Fabricação</w:t>
      </w:r>
      <w:r w:rsidR="001F7981">
        <w:rPr>
          <w:rFonts w:cs="Univers LT Std 55"/>
          <w:i/>
          <w:iCs/>
          <w:color w:val="000000"/>
        </w:rPr>
        <w:t xml:space="preserve"> </w:t>
      </w:r>
      <w:r w:rsidR="001F7981" w:rsidRPr="001F7981">
        <w:rPr>
          <w:rFonts w:cs="Univers LT Std 55"/>
          <w:i/>
          <w:iCs/>
          <w:color w:val="000000"/>
        </w:rPr>
        <w:t>de equipamentos de informática, produtos</w:t>
      </w:r>
      <w:r w:rsidR="001F7981">
        <w:rPr>
          <w:rFonts w:cs="Univers LT Std 55"/>
          <w:i/>
          <w:iCs/>
          <w:color w:val="000000"/>
        </w:rPr>
        <w:t xml:space="preserve"> </w:t>
      </w:r>
      <w:r w:rsidR="001F7981" w:rsidRPr="001F7981">
        <w:rPr>
          <w:rFonts w:cs="Univers LT Std 55"/>
          <w:i/>
          <w:iCs/>
          <w:color w:val="000000"/>
        </w:rPr>
        <w:t>eletrônicos e ópticos</w:t>
      </w:r>
      <w:r w:rsidR="001F7981">
        <w:rPr>
          <w:rFonts w:cs="Univers LT Std 55"/>
          <w:i/>
          <w:iCs/>
          <w:color w:val="000000"/>
        </w:rPr>
        <w:t xml:space="preserve"> </w:t>
      </w:r>
      <w:r w:rsidR="0049316C" w:rsidRPr="0049316C">
        <w:rPr>
          <w:rFonts w:cs="Univers LT Std 55"/>
          <w:color w:val="000000"/>
        </w:rPr>
        <w:t>(15,6%)</w:t>
      </w:r>
      <w:r w:rsidR="00342AC8">
        <w:rPr>
          <w:rFonts w:cs="Univers LT Std 55"/>
          <w:color w:val="000000"/>
        </w:rPr>
        <w:t xml:space="preserve"> e </w:t>
      </w:r>
      <w:r w:rsidR="00342AC8" w:rsidRPr="0056012F">
        <w:rPr>
          <w:rFonts w:cs="Univers LT Std 55"/>
          <w:i/>
          <w:iCs/>
          <w:color w:val="000000"/>
        </w:rPr>
        <w:t>Metalurgia</w:t>
      </w:r>
      <w:r w:rsidR="00342AC8">
        <w:rPr>
          <w:rFonts w:cs="Univers LT Std 55"/>
          <w:color w:val="000000"/>
        </w:rPr>
        <w:t xml:space="preserve"> (15,0%).</w:t>
      </w:r>
    </w:p>
    <w:p w14:paraId="497FE499" w14:textId="24C8C7BE" w:rsidR="007D3C33" w:rsidRDefault="00D20D51" w:rsidP="007D3C33">
      <w:pPr>
        <w:spacing w:after="120" w:line="324" w:lineRule="auto"/>
        <w:ind w:firstLine="567"/>
        <w:jc w:val="both"/>
        <w:textAlignment w:val="center"/>
        <w:rPr>
          <w:rFonts w:cs="Univers LT Std 55"/>
          <w:color w:val="000000"/>
        </w:rPr>
      </w:pPr>
      <w:r>
        <w:rPr>
          <w:rFonts w:cs="Univers LT Std 55"/>
          <w:color w:val="000000"/>
        </w:rPr>
        <w:t xml:space="preserve">No que se refere ao porte, </w:t>
      </w:r>
      <w:r w:rsidR="00670DEE">
        <w:rPr>
          <w:rFonts w:cs="Univers LT Std 55"/>
          <w:color w:val="000000"/>
        </w:rPr>
        <w:t xml:space="preserve">observou-se que </w:t>
      </w:r>
      <w:r w:rsidR="00B131EC">
        <w:rPr>
          <w:rFonts w:cs="Univers LT Std 55"/>
          <w:color w:val="000000"/>
        </w:rPr>
        <w:t>quanto menor a empresa</w:t>
      </w:r>
      <w:r w:rsidR="002707A3">
        <w:rPr>
          <w:rFonts w:cs="Univers LT Std 55"/>
          <w:color w:val="000000"/>
        </w:rPr>
        <w:t>,</w:t>
      </w:r>
      <w:r w:rsidR="00651834">
        <w:rPr>
          <w:rFonts w:cs="Univers LT Std 55"/>
          <w:color w:val="000000"/>
        </w:rPr>
        <w:t xml:space="preserve"> maior a expectativa de manutenção</w:t>
      </w:r>
      <w:r w:rsidR="00D92306">
        <w:rPr>
          <w:rFonts w:cs="Univers LT Std 55"/>
          <w:color w:val="000000"/>
        </w:rPr>
        <w:t xml:space="preserve"> dos dispêndios em P&amp;D</w:t>
      </w:r>
      <w:r w:rsidR="005965DE">
        <w:rPr>
          <w:rFonts w:cs="Univers LT Std 55"/>
          <w:color w:val="000000"/>
        </w:rPr>
        <w:t xml:space="preserve">. </w:t>
      </w:r>
      <w:r w:rsidR="002707A3">
        <w:rPr>
          <w:rFonts w:cs="Univers LT Std 55"/>
          <w:color w:val="000000"/>
        </w:rPr>
        <w:t>Em</w:t>
      </w:r>
      <w:r w:rsidR="007D3C33" w:rsidRPr="007D3C33">
        <w:rPr>
          <w:rFonts w:cs="Univers LT Std 55"/>
          <w:color w:val="000000"/>
        </w:rPr>
        <w:t xml:space="preserve"> todas as faixas de pessoal ocupado, a maior</w:t>
      </w:r>
      <w:r w:rsidR="00AB2351">
        <w:rPr>
          <w:rFonts w:cs="Univers LT Std 55"/>
          <w:color w:val="000000"/>
        </w:rPr>
        <w:t xml:space="preserve">ia das </w:t>
      </w:r>
      <w:r w:rsidR="007D3C33" w:rsidRPr="007D3C33">
        <w:rPr>
          <w:rFonts w:cs="Univers LT Std 55"/>
          <w:color w:val="000000"/>
        </w:rPr>
        <w:t>empresas</w:t>
      </w:r>
      <w:r w:rsidR="00AB2351">
        <w:rPr>
          <w:rFonts w:cs="Univers LT Std 55"/>
          <w:color w:val="000000"/>
        </w:rPr>
        <w:t xml:space="preserve"> declarou a intenção de </w:t>
      </w:r>
      <w:r w:rsidR="001F7144">
        <w:rPr>
          <w:rFonts w:cs="Univers LT Std 55"/>
          <w:color w:val="000000"/>
        </w:rPr>
        <w:t>preservar, em 2025, o nível de investimento realizado em 2024.</w:t>
      </w:r>
      <w:r w:rsidR="00AE4E92">
        <w:rPr>
          <w:rFonts w:cs="Univers LT Std 55"/>
          <w:color w:val="000000"/>
        </w:rPr>
        <w:t xml:space="preserve"> Entre aquelas</w:t>
      </w:r>
      <w:r w:rsidR="00A23A37">
        <w:rPr>
          <w:rFonts w:cs="Univers LT Std 55"/>
          <w:color w:val="000000"/>
        </w:rPr>
        <w:t xml:space="preserve"> com</w:t>
      </w:r>
      <w:r w:rsidR="007D3C33" w:rsidRPr="007D3C33">
        <w:rPr>
          <w:rFonts w:cs="Univers LT Std 55"/>
          <w:color w:val="000000"/>
        </w:rPr>
        <w:t xml:space="preserve"> 100 a 24</w:t>
      </w:r>
      <w:r w:rsidR="00087264">
        <w:rPr>
          <w:rFonts w:cs="Univers LT Std 55"/>
          <w:color w:val="000000"/>
        </w:rPr>
        <w:t>9</w:t>
      </w:r>
      <w:r w:rsidR="007D3C33" w:rsidRPr="007D3C33">
        <w:rPr>
          <w:rFonts w:cs="Univers LT Std 55"/>
          <w:color w:val="000000"/>
        </w:rPr>
        <w:t xml:space="preserve"> pessoas ocupadas</w:t>
      </w:r>
      <w:r w:rsidR="00FF325F">
        <w:rPr>
          <w:rFonts w:cs="Univers LT Std 55"/>
          <w:color w:val="000000"/>
        </w:rPr>
        <w:t>,</w:t>
      </w:r>
      <w:r w:rsidR="007D3C33" w:rsidRPr="007D3C33">
        <w:rPr>
          <w:rFonts w:cs="Univers LT Std 55"/>
          <w:color w:val="000000"/>
        </w:rPr>
        <w:t xml:space="preserve"> </w:t>
      </w:r>
      <w:r w:rsidR="00B131EC">
        <w:rPr>
          <w:rFonts w:cs="Univers LT Std 55"/>
          <w:color w:val="000000"/>
        </w:rPr>
        <w:t>71,7</w:t>
      </w:r>
      <w:r w:rsidR="007D3C33" w:rsidRPr="007D3C33">
        <w:rPr>
          <w:rFonts w:cs="Univers LT Std 55"/>
          <w:color w:val="000000"/>
        </w:rPr>
        <w:t>%</w:t>
      </w:r>
      <w:r w:rsidR="00FF325F">
        <w:rPr>
          <w:rFonts w:cs="Univers LT Std 55"/>
          <w:color w:val="000000"/>
        </w:rPr>
        <w:t xml:space="preserve"> </w:t>
      </w:r>
      <w:r w:rsidR="00D85045">
        <w:rPr>
          <w:rFonts w:cs="Univers LT Std 55"/>
          <w:color w:val="000000"/>
        </w:rPr>
        <w:t>manifestaram essa intenção</w:t>
      </w:r>
      <w:r w:rsidR="003A03F8">
        <w:rPr>
          <w:rFonts w:cs="Univers LT Std 55"/>
          <w:color w:val="000000"/>
        </w:rPr>
        <w:t xml:space="preserve">, </w:t>
      </w:r>
      <w:r w:rsidR="001B14FA">
        <w:rPr>
          <w:rFonts w:cs="Univers LT Std 55"/>
          <w:color w:val="000000"/>
        </w:rPr>
        <w:t xml:space="preserve">proporção superior à verificada nas faixas de </w:t>
      </w:r>
      <w:r w:rsidR="001B14FA" w:rsidRPr="007D3C33">
        <w:rPr>
          <w:rFonts w:cs="Univers LT Std 55"/>
          <w:color w:val="000000"/>
        </w:rPr>
        <w:t>250 a 499</w:t>
      </w:r>
      <w:r w:rsidR="00E40750">
        <w:rPr>
          <w:rFonts w:cs="Univers LT Std 55"/>
          <w:color w:val="000000"/>
        </w:rPr>
        <w:t xml:space="preserve"> pessoas ocupadas</w:t>
      </w:r>
      <w:r w:rsidR="00C63C45">
        <w:rPr>
          <w:rFonts w:cs="Univers LT Std 55"/>
          <w:color w:val="000000"/>
        </w:rPr>
        <w:t xml:space="preserve"> </w:t>
      </w:r>
      <w:r w:rsidR="00D85045">
        <w:rPr>
          <w:rFonts w:cs="Univers LT Std 55"/>
          <w:color w:val="000000"/>
        </w:rPr>
        <w:t>(</w:t>
      </w:r>
      <w:r w:rsidR="00C63C45" w:rsidRPr="007D3C33">
        <w:rPr>
          <w:rFonts w:cs="Univers LT Std 55"/>
          <w:color w:val="000000"/>
        </w:rPr>
        <w:t>5</w:t>
      </w:r>
      <w:r w:rsidR="00C63C45">
        <w:rPr>
          <w:rFonts w:cs="Univers LT Std 55"/>
          <w:color w:val="000000"/>
        </w:rPr>
        <w:t>6</w:t>
      </w:r>
      <w:r w:rsidR="00C63C45" w:rsidRPr="007D3C33">
        <w:rPr>
          <w:rFonts w:cs="Univers LT Std 55"/>
          <w:color w:val="000000"/>
        </w:rPr>
        <w:t>,</w:t>
      </w:r>
      <w:r w:rsidR="00C63C45">
        <w:rPr>
          <w:rFonts w:cs="Univers LT Std 55"/>
          <w:color w:val="000000"/>
        </w:rPr>
        <w:t>1</w:t>
      </w:r>
      <w:r w:rsidR="00C63C45" w:rsidRPr="007D3C33">
        <w:rPr>
          <w:rFonts w:cs="Univers LT Std 55"/>
          <w:color w:val="000000"/>
        </w:rPr>
        <w:t>%</w:t>
      </w:r>
      <w:r w:rsidR="00D85045">
        <w:rPr>
          <w:rFonts w:cs="Univers LT Std 55"/>
          <w:color w:val="000000"/>
        </w:rPr>
        <w:t>)</w:t>
      </w:r>
      <w:r w:rsidR="00CC0468">
        <w:rPr>
          <w:rFonts w:cs="Univers LT Std 55"/>
          <w:color w:val="000000"/>
        </w:rPr>
        <w:t xml:space="preserve"> e de</w:t>
      </w:r>
      <w:r w:rsidR="007D3C33" w:rsidRPr="007D3C33">
        <w:rPr>
          <w:rFonts w:cs="Univers LT Std 55"/>
          <w:color w:val="000000"/>
        </w:rPr>
        <w:t xml:space="preserve"> 500 ou mais pessoas ocupadas</w:t>
      </w:r>
      <w:r w:rsidR="00940B99">
        <w:rPr>
          <w:rFonts w:cs="Univers LT Std 55"/>
          <w:color w:val="000000"/>
        </w:rPr>
        <w:t xml:space="preserve"> </w:t>
      </w:r>
      <w:r w:rsidR="00CC0468">
        <w:rPr>
          <w:rFonts w:cs="Univers LT Std 55"/>
          <w:color w:val="000000"/>
        </w:rPr>
        <w:t>(</w:t>
      </w:r>
      <w:r w:rsidR="00E40750">
        <w:rPr>
          <w:rFonts w:cs="Univers LT Std 55"/>
          <w:color w:val="000000"/>
        </w:rPr>
        <w:t>54,2%)</w:t>
      </w:r>
      <w:r w:rsidR="00565B4F">
        <w:rPr>
          <w:rFonts w:cs="Univers LT Std 55"/>
          <w:color w:val="000000"/>
        </w:rPr>
        <w:t>.</w:t>
      </w:r>
    </w:p>
    <w:p w14:paraId="4A71919B" w14:textId="34B3C965" w:rsidR="007D3C33" w:rsidRDefault="003E52A9" w:rsidP="00492778">
      <w:pPr>
        <w:spacing w:after="120" w:line="324" w:lineRule="auto"/>
        <w:ind w:firstLine="567"/>
        <w:jc w:val="both"/>
        <w:textAlignment w:val="center"/>
        <w:rPr>
          <w:rFonts w:cs="Univers LT Std 55"/>
          <w:color w:val="000000" w:themeColor="text1"/>
        </w:rPr>
      </w:pPr>
      <w:r>
        <w:rPr>
          <w:rFonts w:cs="Univers LT Std 55"/>
          <w:color w:val="000000"/>
        </w:rPr>
        <w:t xml:space="preserve">Considerando o cenário </w:t>
      </w:r>
      <w:r w:rsidR="00BE27B8">
        <w:rPr>
          <w:rFonts w:cs="Univers LT Std 55"/>
          <w:color w:val="000000"/>
        </w:rPr>
        <w:t>em que</w:t>
      </w:r>
      <w:r>
        <w:rPr>
          <w:rFonts w:cs="Univers LT Std 55"/>
          <w:color w:val="000000"/>
        </w:rPr>
        <w:t xml:space="preserve"> 96,4% </w:t>
      </w:r>
      <w:r w:rsidR="00DC68E7" w:rsidRPr="008D19E3">
        <w:rPr>
          <w:rFonts w:cs="Univers LT Std 55"/>
          <w:color w:val="000000" w:themeColor="text1"/>
        </w:rPr>
        <w:t xml:space="preserve">das empresas inovadoras </w:t>
      </w:r>
      <w:r w:rsidR="00BE27B8">
        <w:rPr>
          <w:rFonts w:cs="Univers LT Std 55"/>
          <w:color w:val="000000" w:themeColor="text1"/>
        </w:rPr>
        <w:t xml:space="preserve">declararam </w:t>
      </w:r>
      <w:r w:rsidR="00133D53">
        <w:rPr>
          <w:rFonts w:cs="Univers LT Std 55"/>
          <w:color w:val="000000" w:themeColor="text1"/>
        </w:rPr>
        <w:t xml:space="preserve">a intenção de </w:t>
      </w:r>
      <w:r w:rsidR="00DC68E7" w:rsidRPr="008D19E3">
        <w:rPr>
          <w:rFonts w:cs="Univers LT Std 55"/>
          <w:color w:val="000000" w:themeColor="text1"/>
        </w:rPr>
        <w:t>manter ou aumentar o nível de investimentos em P&amp;D em 202</w:t>
      </w:r>
      <w:r w:rsidR="00492778">
        <w:rPr>
          <w:rFonts w:cs="Univers LT Std 55"/>
          <w:color w:val="000000" w:themeColor="text1"/>
        </w:rPr>
        <w:t>5</w:t>
      </w:r>
      <w:r w:rsidR="00DC68E7" w:rsidRPr="008D19E3">
        <w:rPr>
          <w:rFonts w:cs="Univers LT Std 55"/>
          <w:color w:val="000000" w:themeColor="text1"/>
        </w:rPr>
        <w:t xml:space="preserve"> em </w:t>
      </w:r>
      <w:r w:rsidR="00133D53">
        <w:rPr>
          <w:rFonts w:cs="Univers LT Std 55"/>
          <w:color w:val="000000" w:themeColor="text1"/>
        </w:rPr>
        <w:t xml:space="preserve">relação </w:t>
      </w:r>
      <w:r w:rsidR="00DC68E7" w:rsidRPr="008D19E3">
        <w:rPr>
          <w:rFonts w:cs="Univers LT Std 55"/>
          <w:color w:val="000000" w:themeColor="text1"/>
        </w:rPr>
        <w:t>a 202</w:t>
      </w:r>
      <w:r w:rsidR="00492778">
        <w:rPr>
          <w:rFonts w:cs="Univers LT Std 55"/>
          <w:color w:val="000000" w:themeColor="text1"/>
        </w:rPr>
        <w:t>4</w:t>
      </w:r>
      <w:r w:rsidR="00DC68E7">
        <w:rPr>
          <w:rFonts w:cs="Univers LT Std 55"/>
          <w:color w:val="000000" w:themeColor="text1"/>
        </w:rPr>
        <w:t xml:space="preserve">, </w:t>
      </w:r>
      <w:r w:rsidR="02A18F29" w:rsidRPr="008D19E3">
        <w:rPr>
          <w:rFonts w:cs="Univers LT Std 55"/>
          <w:color w:val="000000" w:themeColor="text1"/>
        </w:rPr>
        <w:t xml:space="preserve">o </w:t>
      </w:r>
      <w:r w:rsidR="02A18F29" w:rsidRPr="00A549E7">
        <w:rPr>
          <w:rFonts w:cs="Univers LT Std 55"/>
          <w:color w:val="000000" w:themeColor="text1"/>
        </w:rPr>
        <w:t xml:space="preserve">Gráfico </w:t>
      </w:r>
      <w:r w:rsidR="00D56745" w:rsidRPr="00A549E7">
        <w:rPr>
          <w:rFonts w:cs="Univers LT Std 55"/>
          <w:color w:val="000000" w:themeColor="text1"/>
        </w:rPr>
        <w:t>30</w:t>
      </w:r>
      <w:r w:rsidR="02A18F29" w:rsidRPr="008D19E3">
        <w:rPr>
          <w:rFonts w:cs="Univers LT Std 55"/>
          <w:color w:val="000000" w:themeColor="text1"/>
        </w:rPr>
        <w:t xml:space="preserve"> </w:t>
      </w:r>
      <w:r w:rsidR="00133D53">
        <w:rPr>
          <w:rFonts w:cs="Univers LT Std 55"/>
          <w:color w:val="000000" w:themeColor="text1"/>
        </w:rPr>
        <w:t>indica</w:t>
      </w:r>
      <w:r w:rsidR="02A18F29" w:rsidRPr="008D19E3">
        <w:rPr>
          <w:rFonts w:cs="Univers LT Std 55"/>
          <w:color w:val="000000" w:themeColor="text1"/>
        </w:rPr>
        <w:t xml:space="preserve"> </w:t>
      </w:r>
      <w:r w:rsidR="00492778">
        <w:rPr>
          <w:rFonts w:cs="Univers LT Std 55"/>
          <w:color w:val="000000" w:themeColor="text1"/>
        </w:rPr>
        <w:t>que</w:t>
      </w:r>
      <w:r w:rsidR="00D97250">
        <w:rPr>
          <w:rFonts w:cs="Univers LT Std 55"/>
          <w:color w:val="000000" w:themeColor="text1"/>
        </w:rPr>
        <w:t xml:space="preserve"> </w:t>
      </w:r>
      <w:r w:rsidR="02A18F29" w:rsidRPr="008D19E3">
        <w:rPr>
          <w:rFonts w:cs="Univers LT Std 55"/>
          <w:color w:val="000000" w:themeColor="text1"/>
        </w:rPr>
        <w:t>4</w:t>
      </w:r>
      <w:r w:rsidR="00D97250">
        <w:rPr>
          <w:rFonts w:cs="Univers LT Std 55"/>
          <w:color w:val="000000" w:themeColor="text1"/>
        </w:rPr>
        <w:t>7</w:t>
      </w:r>
      <w:r w:rsidR="02A18F29" w:rsidRPr="008D19E3">
        <w:rPr>
          <w:rFonts w:cs="Univers LT Std 55"/>
          <w:color w:val="000000" w:themeColor="text1"/>
        </w:rPr>
        <w:t>,</w:t>
      </w:r>
      <w:r w:rsidR="00D97250">
        <w:rPr>
          <w:rFonts w:cs="Univers LT Std 55"/>
          <w:color w:val="000000" w:themeColor="text1"/>
        </w:rPr>
        <w:t>0</w:t>
      </w:r>
      <w:r w:rsidR="02A18F29" w:rsidRPr="008D19E3">
        <w:rPr>
          <w:rFonts w:cs="Univers LT Std 55"/>
          <w:color w:val="000000" w:themeColor="text1"/>
        </w:rPr>
        <w:t>% dessas empresas planejam aumentar seus dispêndios em 202</w:t>
      </w:r>
      <w:r w:rsidR="00D97250">
        <w:rPr>
          <w:rFonts w:cs="Univers LT Std 55"/>
          <w:color w:val="000000" w:themeColor="text1"/>
        </w:rPr>
        <w:t>6</w:t>
      </w:r>
      <w:r w:rsidR="02A18F29" w:rsidRPr="008D19E3">
        <w:rPr>
          <w:rFonts w:cs="Univers LT Std 55"/>
          <w:color w:val="000000" w:themeColor="text1"/>
        </w:rPr>
        <w:t xml:space="preserve"> </w:t>
      </w:r>
      <w:r w:rsidR="005B3F2B">
        <w:rPr>
          <w:rFonts w:cs="Univers LT Std 55"/>
          <w:color w:val="000000" w:themeColor="text1"/>
        </w:rPr>
        <w:t>em comparação com</w:t>
      </w:r>
      <w:r w:rsidR="02A18F29" w:rsidRPr="008D19E3">
        <w:rPr>
          <w:rFonts w:cs="Univers LT Std 55"/>
          <w:color w:val="000000" w:themeColor="text1"/>
        </w:rPr>
        <w:t xml:space="preserve"> 202</w:t>
      </w:r>
      <w:r w:rsidR="00D97250">
        <w:rPr>
          <w:rFonts w:cs="Univers LT Std 55"/>
          <w:color w:val="000000" w:themeColor="text1"/>
        </w:rPr>
        <w:t>5</w:t>
      </w:r>
      <w:r w:rsidR="02A18F29" w:rsidRPr="008D19E3">
        <w:rPr>
          <w:rFonts w:cs="Univers LT Std 55"/>
          <w:color w:val="000000" w:themeColor="text1"/>
        </w:rPr>
        <w:t xml:space="preserve">. </w:t>
      </w:r>
      <w:r w:rsidR="00A3566F">
        <w:rPr>
          <w:rFonts w:cs="Univers LT Std 55"/>
          <w:color w:val="000000" w:themeColor="text1"/>
        </w:rPr>
        <w:t>As maiores proporções de intenção de elevação dos investimentos concentra</w:t>
      </w:r>
      <w:r w:rsidR="00E52CCE">
        <w:rPr>
          <w:rFonts w:cs="Univers LT Std 55"/>
          <w:color w:val="000000" w:themeColor="text1"/>
        </w:rPr>
        <w:t>ram-se na</w:t>
      </w:r>
      <w:r w:rsidR="02A18F29" w:rsidRPr="008D19E3">
        <w:rPr>
          <w:rFonts w:cs="Univers LT Std 55"/>
          <w:color w:val="000000" w:themeColor="text1"/>
        </w:rPr>
        <w:t xml:space="preserve">s atividades </w:t>
      </w:r>
      <w:r w:rsidR="00A83070">
        <w:rPr>
          <w:rFonts w:cs="Univers LT Std 55"/>
          <w:color w:val="000000" w:themeColor="text1"/>
        </w:rPr>
        <w:t xml:space="preserve">de </w:t>
      </w:r>
      <w:r w:rsidR="00D77F14" w:rsidRPr="006A323B">
        <w:rPr>
          <w:rFonts w:cs="Univers LT Std 55"/>
          <w:i/>
          <w:iCs/>
          <w:color w:val="000000" w:themeColor="text1"/>
        </w:rPr>
        <w:t>Fabricação e máquinas e equipamentos</w:t>
      </w:r>
      <w:r w:rsidR="009B3E4B">
        <w:rPr>
          <w:rFonts w:cs="Univers LT Std 55"/>
          <w:color w:val="000000" w:themeColor="text1"/>
        </w:rPr>
        <w:t xml:space="preserve"> (71,6%), </w:t>
      </w:r>
      <w:r w:rsidR="009B3E4B" w:rsidRPr="006A323B">
        <w:rPr>
          <w:rFonts w:cs="Univers LT Std 55"/>
          <w:i/>
          <w:iCs/>
          <w:color w:val="000000" w:themeColor="text1"/>
        </w:rPr>
        <w:t>Fabricação de equipamentos de informática, produtos</w:t>
      </w:r>
      <w:r w:rsidR="00580CB7" w:rsidRPr="006A323B">
        <w:rPr>
          <w:rFonts w:cs="Univers LT Std 55"/>
          <w:i/>
          <w:iCs/>
          <w:color w:val="000000" w:themeColor="text1"/>
        </w:rPr>
        <w:t xml:space="preserve"> eletrônicos e ópticos</w:t>
      </w:r>
      <w:r w:rsidR="00580CB7">
        <w:rPr>
          <w:rFonts w:cs="Univers LT Std 55"/>
          <w:color w:val="000000" w:themeColor="text1"/>
        </w:rPr>
        <w:t xml:space="preserve"> (63,3%) e </w:t>
      </w:r>
      <w:r w:rsidR="02A18F29" w:rsidRPr="214E33B6">
        <w:rPr>
          <w:rFonts w:cs="Univers LT Std 55"/>
          <w:i/>
          <w:iCs/>
          <w:color w:val="000000" w:themeColor="text1"/>
        </w:rPr>
        <w:t xml:space="preserve">Fabricação de produtos farmoquímicos e farmacêuticos </w:t>
      </w:r>
      <w:r w:rsidR="02A18F29" w:rsidRPr="214E33B6">
        <w:rPr>
          <w:rFonts w:cs="Univers LT Std 55"/>
          <w:color w:val="000000" w:themeColor="text1"/>
        </w:rPr>
        <w:t>(</w:t>
      </w:r>
      <w:r w:rsidR="003E036E">
        <w:rPr>
          <w:rFonts w:cs="Univers LT Std 55"/>
          <w:color w:val="000000" w:themeColor="text1"/>
        </w:rPr>
        <w:t>62</w:t>
      </w:r>
      <w:r w:rsidR="02A18F29" w:rsidRPr="214E33B6">
        <w:rPr>
          <w:rFonts w:cs="Univers LT Std 55"/>
          <w:color w:val="000000" w:themeColor="text1"/>
        </w:rPr>
        <w:t>,</w:t>
      </w:r>
      <w:r w:rsidR="003E036E">
        <w:rPr>
          <w:rFonts w:cs="Univers LT Std 55"/>
          <w:color w:val="000000" w:themeColor="text1"/>
        </w:rPr>
        <w:t>0</w:t>
      </w:r>
      <w:r w:rsidR="02A18F29" w:rsidRPr="214E33B6">
        <w:rPr>
          <w:rFonts w:cs="Univers LT Std 55"/>
          <w:color w:val="000000" w:themeColor="text1"/>
        </w:rPr>
        <w:t>%). Observ</w:t>
      </w:r>
      <w:r w:rsidR="00757469">
        <w:rPr>
          <w:rFonts w:cs="Univers LT Std 55"/>
          <w:color w:val="000000" w:themeColor="text1"/>
        </w:rPr>
        <w:t>ou</w:t>
      </w:r>
      <w:r w:rsidR="02A18F29" w:rsidRPr="214E33B6">
        <w:rPr>
          <w:rFonts w:cs="Univers LT Std 55"/>
          <w:color w:val="000000" w:themeColor="text1"/>
        </w:rPr>
        <w:t>-se</w:t>
      </w:r>
      <w:r w:rsidR="00080FA1">
        <w:rPr>
          <w:rFonts w:cs="Univers LT Std 55"/>
          <w:color w:val="000000" w:themeColor="text1"/>
        </w:rPr>
        <w:t>,</w:t>
      </w:r>
      <w:r w:rsidR="02A18F29" w:rsidRPr="214E33B6">
        <w:rPr>
          <w:rFonts w:cs="Univers LT Std 55"/>
          <w:color w:val="000000" w:themeColor="text1"/>
        </w:rPr>
        <w:t xml:space="preserve"> </w:t>
      </w:r>
      <w:r w:rsidR="006A323B">
        <w:rPr>
          <w:rFonts w:cs="Univers LT Std 55"/>
          <w:color w:val="000000" w:themeColor="text1"/>
        </w:rPr>
        <w:t>ainda</w:t>
      </w:r>
      <w:r w:rsidR="00080FA1">
        <w:rPr>
          <w:rFonts w:cs="Univers LT Std 55"/>
          <w:color w:val="000000" w:themeColor="text1"/>
        </w:rPr>
        <w:t xml:space="preserve">, </w:t>
      </w:r>
      <w:r w:rsidR="02A18F29" w:rsidRPr="214E33B6">
        <w:rPr>
          <w:rFonts w:cs="Univers LT Std 55"/>
          <w:color w:val="000000" w:themeColor="text1"/>
        </w:rPr>
        <w:t xml:space="preserve">que </w:t>
      </w:r>
      <w:r w:rsidR="00E3744F">
        <w:rPr>
          <w:rFonts w:cs="Univers LT Std 55"/>
          <w:color w:val="000000" w:themeColor="text1"/>
        </w:rPr>
        <w:t>51</w:t>
      </w:r>
      <w:r w:rsidR="02A18F29" w:rsidRPr="214E33B6">
        <w:rPr>
          <w:rFonts w:cs="Univers LT Std 55"/>
          <w:color w:val="000000" w:themeColor="text1"/>
        </w:rPr>
        <w:t>,</w:t>
      </w:r>
      <w:r w:rsidR="00E3744F">
        <w:rPr>
          <w:rFonts w:cs="Univers LT Std 55"/>
          <w:color w:val="000000" w:themeColor="text1"/>
        </w:rPr>
        <w:t>5</w:t>
      </w:r>
      <w:r w:rsidR="02A18F29" w:rsidRPr="214E33B6">
        <w:rPr>
          <w:rFonts w:cs="Univers LT Std 55"/>
          <w:color w:val="000000" w:themeColor="text1"/>
        </w:rPr>
        <w:t>% das empresas pretendem manter os dispêndios em 202</w:t>
      </w:r>
      <w:r w:rsidR="00E3744F">
        <w:rPr>
          <w:rFonts w:cs="Univers LT Std 55"/>
          <w:color w:val="000000" w:themeColor="text1"/>
        </w:rPr>
        <w:t>6</w:t>
      </w:r>
      <w:r w:rsidR="02A18F29" w:rsidRPr="214E33B6">
        <w:rPr>
          <w:rFonts w:cs="Univers LT Std 55"/>
          <w:color w:val="000000" w:themeColor="text1"/>
        </w:rPr>
        <w:t>,</w:t>
      </w:r>
      <w:r w:rsidR="00080FA1">
        <w:rPr>
          <w:rFonts w:cs="Univers LT Std 55"/>
          <w:color w:val="000000" w:themeColor="text1"/>
        </w:rPr>
        <w:t xml:space="preserve"> enquanto apenas </w:t>
      </w:r>
      <w:r w:rsidR="00E3744F">
        <w:rPr>
          <w:rFonts w:cs="Univers LT Std 55"/>
          <w:color w:val="000000" w:themeColor="text1"/>
        </w:rPr>
        <w:t>1</w:t>
      </w:r>
      <w:r w:rsidR="02A18F29" w:rsidRPr="214E33B6">
        <w:rPr>
          <w:rFonts w:cs="Univers LT Std 55"/>
          <w:color w:val="000000" w:themeColor="text1"/>
        </w:rPr>
        <w:t>,</w:t>
      </w:r>
      <w:r w:rsidR="00E3744F">
        <w:rPr>
          <w:rFonts w:cs="Univers LT Std 55"/>
          <w:color w:val="000000" w:themeColor="text1"/>
        </w:rPr>
        <w:t>6</w:t>
      </w:r>
      <w:r w:rsidR="02A18F29" w:rsidRPr="214E33B6">
        <w:rPr>
          <w:rFonts w:cs="Univers LT Std 55"/>
          <w:color w:val="000000" w:themeColor="text1"/>
        </w:rPr>
        <w:t xml:space="preserve">% </w:t>
      </w:r>
      <w:r w:rsidR="00C075AA">
        <w:rPr>
          <w:rFonts w:cs="Univers LT Std 55"/>
          <w:color w:val="000000" w:themeColor="text1"/>
        </w:rPr>
        <w:t xml:space="preserve">sinalizaram </w:t>
      </w:r>
      <w:r w:rsidR="02A18F29" w:rsidRPr="214E33B6">
        <w:rPr>
          <w:rFonts w:cs="Univers LT Std 55"/>
          <w:color w:val="000000" w:themeColor="text1"/>
        </w:rPr>
        <w:t xml:space="preserve">a intenção de </w:t>
      </w:r>
      <w:r w:rsidR="00C075AA">
        <w:rPr>
          <w:rFonts w:cs="Univers LT Std 55"/>
          <w:color w:val="000000" w:themeColor="text1"/>
        </w:rPr>
        <w:t xml:space="preserve">reduzi-los, reforçando </w:t>
      </w:r>
      <w:r w:rsidR="00BC18B0">
        <w:rPr>
          <w:rFonts w:cs="Univers LT Std 55"/>
          <w:color w:val="000000" w:themeColor="text1"/>
        </w:rPr>
        <w:t>a predominância</w:t>
      </w:r>
      <w:r w:rsidR="00D544F9">
        <w:rPr>
          <w:rFonts w:cs="Univers LT Std 55"/>
          <w:color w:val="000000" w:themeColor="text1"/>
        </w:rPr>
        <w:t xml:space="preserve"> de expectativas de continuidade</w:t>
      </w:r>
      <w:r w:rsidR="00E8610A">
        <w:rPr>
          <w:rFonts w:cs="Univers LT Std 55"/>
          <w:color w:val="000000" w:themeColor="text1"/>
        </w:rPr>
        <w:t xml:space="preserve"> ou expansão dos investimentos em P&amp;D.</w:t>
      </w:r>
    </w:p>
    <w:p w14:paraId="33F077BC" w14:textId="77777777" w:rsidR="00607E28" w:rsidRDefault="00607E28" w:rsidP="00492778">
      <w:pPr>
        <w:spacing w:after="120" w:line="324" w:lineRule="auto"/>
        <w:ind w:firstLine="567"/>
        <w:jc w:val="both"/>
        <w:textAlignment w:val="center"/>
        <w:rPr>
          <w:rFonts w:cs="Univers LT Std 55"/>
          <w:color w:val="000000" w:themeColor="text1"/>
        </w:rPr>
      </w:pPr>
    </w:p>
    <w:p w14:paraId="11431BA0" w14:textId="77777777" w:rsidR="0084707E" w:rsidRDefault="0084707E" w:rsidP="00492778">
      <w:pPr>
        <w:spacing w:after="120" w:line="324" w:lineRule="auto"/>
        <w:ind w:firstLine="567"/>
        <w:jc w:val="both"/>
        <w:textAlignment w:val="center"/>
        <w:rPr>
          <w:rFonts w:cs="Univers LT Std 55"/>
          <w:color w:val="000000" w:themeColor="text1"/>
        </w:rPr>
      </w:pPr>
    </w:p>
    <w:p w14:paraId="271D0D9C" w14:textId="77777777" w:rsidR="0084707E" w:rsidRPr="00D97250" w:rsidRDefault="0084707E" w:rsidP="00492778">
      <w:pPr>
        <w:spacing w:after="120" w:line="324" w:lineRule="auto"/>
        <w:ind w:firstLine="567"/>
        <w:jc w:val="both"/>
        <w:textAlignment w:val="center"/>
        <w:rPr>
          <w:rFonts w:cs="Univers LT Std 55"/>
          <w:color w:val="000000" w:themeColor="text1"/>
        </w:rPr>
      </w:pPr>
    </w:p>
    <w:p w14:paraId="4C5220FE" w14:textId="275A2751" w:rsidR="007D3C33" w:rsidRDefault="007D3C33" w:rsidP="007D3C33">
      <w:pPr>
        <w:spacing w:before="240" w:after="120" w:line="324" w:lineRule="auto"/>
        <w:jc w:val="both"/>
        <w:textAlignment w:val="center"/>
        <w:rPr>
          <w:rFonts w:cs="Univers LT Std 55"/>
          <w:b/>
          <w:bCs/>
          <w:color w:val="000000"/>
        </w:rPr>
      </w:pPr>
      <w:r w:rsidRPr="00A549E7">
        <w:rPr>
          <w:rFonts w:cs="Univers LT Std 55"/>
          <w:b/>
          <w:bCs/>
          <w:color w:val="000000"/>
        </w:rPr>
        <w:lastRenderedPageBreak/>
        <w:t xml:space="preserve">Gráfico </w:t>
      </w:r>
      <w:r w:rsidR="00D56745" w:rsidRPr="00A549E7">
        <w:rPr>
          <w:rFonts w:cs="Univers LT Std 55"/>
          <w:b/>
          <w:bCs/>
          <w:color w:val="000000"/>
        </w:rPr>
        <w:t>30</w:t>
      </w:r>
      <w:r w:rsidRPr="007D3C33">
        <w:rPr>
          <w:rFonts w:cs="Univers LT Std 55"/>
          <w:b/>
          <w:bCs/>
          <w:color w:val="000000"/>
        </w:rPr>
        <w:t xml:space="preserve"> – Distribuição das empresas inovadoras, segundo tipo de expectativa da evolução dos dispêndios em P&amp;D em 202</w:t>
      </w:r>
      <w:r w:rsidR="000D3369">
        <w:rPr>
          <w:rFonts w:cs="Univers LT Std 55"/>
          <w:b/>
          <w:bCs/>
          <w:color w:val="000000"/>
        </w:rPr>
        <w:t>6</w:t>
      </w:r>
      <w:r w:rsidRPr="007D3C33">
        <w:rPr>
          <w:rFonts w:cs="Univers LT Std 55"/>
          <w:b/>
          <w:bCs/>
          <w:color w:val="000000"/>
        </w:rPr>
        <w:t>, comparado a 202</w:t>
      </w:r>
      <w:r w:rsidR="000D3369">
        <w:rPr>
          <w:rFonts w:cs="Univers LT Std 55"/>
          <w:b/>
          <w:bCs/>
          <w:color w:val="000000"/>
        </w:rPr>
        <w:t>5</w:t>
      </w:r>
      <w:r w:rsidRPr="007D3C33">
        <w:rPr>
          <w:rFonts w:cs="Univers LT Std 55"/>
          <w:b/>
          <w:bCs/>
          <w:color w:val="000000"/>
        </w:rPr>
        <w:t xml:space="preserve"> – Brasil (%)</w:t>
      </w:r>
    </w:p>
    <w:p w14:paraId="699E5D82" w14:textId="07E4632B" w:rsidR="004C0856" w:rsidRPr="007D3C33" w:rsidRDefault="004C0856" w:rsidP="007D3C33">
      <w:pPr>
        <w:spacing w:before="240" w:after="120" w:line="324" w:lineRule="auto"/>
        <w:jc w:val="both"/>
        <w:textAlignment w:val="center"/>
        <w:rPr>
          <w:rFonts w:cs="Univers LT Std 55"/>
          <w:b/>
          <w:bCs/>
          <w:color w:val="000000"/>
        </w:rPr>
      </w:pPr>
      <w:r w:rsidRPr="004C0856">
        <w:rPr>
          <w:rFonts w:cs="Univers LT Std 55"/>
          <w:b/>
          <w:bCs/>
          <w:noProof/>
          <w:color w:val="833C0B" w:themeColor="accent2" w:themeShade="80"/>
        </w:rPr>
        <w:drawing>
          <wp:inline distT="0" distB="0" distL="0" distR="0" wp14:anchorId="5FBD19B3" wp14:editId="6B19C31D">
            <wp:extent cx="4991100" cy="3059430"/>
            <wp:effectExtent l="0" t="0" r="0" b="7620"/>
            <wp:docPr id="1623068533" name="Gráfico 1">
              <a:extLst xmlns:a="http://schemas.openxmlformats.org/drawingml/2006/main">
                <a:ext uri="{FF2B5EF4-FFF2-40B4-BE49-F238E27FC236}">
                  <a16:creationId xmlns:a16="http://schemas.microsoft.com/office/drawing/2014/main" id="{FFBA7010-0ECA-733A-4DE4-FB7131AC27C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inline>
        </w:drawing>
      </w:r>
    </w:p>
    <w:p w14:paraId="7BCE8788" w14:textId="1BF0FDD0" w:rsidR="007D3C33" w:rsidRPr="007D3C33" w:rsidRDefault="007D3C33" w:rsidP="00BD2D20">
      <w:pPr>
        <w:spacing w:after="240" w:line="324" w:lineRule="auto"/>
        <w:jc w:val="both"/>
        <w:textAlignment w:val="center"/>
        <w:rPr>
          <w:rFonts w:cs="Univers LT Std 55"/>
          <w:noProof/>
          <w:color w:val="000000"/>
          <w:sz w:val="16"/>
          <w:szCs w:val="16"/>
        </w:rPr>
      </w:pPr>
      <w:r w:rsidRPr="007D3C33">
        <w:rPr>
          <w:rFonts w:cs="Univers LT Std 55"/>
          <w:noProof/>
          <w:color w:val="000000"/>
          <w:sz w:val="16"/>
          <w:szCs w:val="16"/>
        </w:rPr>
        <w:t>Fonte: IBGE, Diretoria de Pesquisas, Coordenação de Estatísticas Estruturais e Temáticas em Empresas, Pesquisa de Inovação Semestral 202</w:t>
      </w:r>
      <w:r w:rsidR="000D3369">
        <w:rPr>
          <w:rFonts w:cs="Univers LT Std 55"/>
          <w:noProof/>
          <w:color w:val="000000"/>
          <w:sz w:val="16"/>
          <w:szCs w:val="16"/>
        </w:rPr>
        <w:t>4</w:t>
      </w:r>
      <w:r w:rsidRPr="007D3C33">
        <w:rPr>
          <w:rFonts w:cs="Univers LT Std 55"/>
          <w:noProof/>
          <w:color w:val="000000"/>
          <w:sz w:val="16"/>
          <w:szCs w:val="16"/>
        </w:rPr>
        <w:t>.</w:t>
      </w:r>
    </w:p>
    <w:p w14:paraId="76802864" w14:textId="058D8B4B" w:rsidR="0044566A" w:rsidRDefault="007D3C33" w:rsidP="004878A0">
      <w:pPr>
        <w:spacing w:after="120" w:line="324" w:lineRule="auto"/>
        <w:ind w:firstLine="567"/>
        <w:jc w:val="both"/>
        <w:textAlignment w:val="center"/>
        <w:rPr>
          <w:rFonts w:cs="Univers LT Std 55"/>
          <w:color w:val="000000"/>
        </w:rPr>
      </w:pPr>
      <w:r w:rsidRPr="007D3C33">
        <w:rPr>
          <w:rFonts w:cs="Univers LT Std 55"/>
          <w:color w:val="000000"/>
        </w:rPr>
        <w:t xml:space="preserve"> </w:t>
      </w:r>
      <w:r w:rsidR="004878A0" w:rsidRPr="007D3C33">
        <w:rPr>
          <w:rFonts w:cs="Univers LT Std 55"/>
          <w:color w:val="000000"/>
        </w:rPr>
        <w:t xml:space="preserve">No que diz respeito ao tamanho das empresas, as expectativas dos dispêndios em P&amp;D </w:t>
      </w:r>
      <w:r w:rsidR="0066028D">
        <w:rPr>
          <w:rFonts w:cs="Univers LT Std 55"/>
          <w:color w:val="000000"/>
        </w:rPr>
        <w:t>para</w:t>
      </w:r>
      <w:r w:rsidR="004878A0" w:rsidRPr="007D3C33">
        <w:rPr>
          <w:rFonts w:cs="Univers LT Std 55"/>
          <w:color w:val="000000"/>
        </w:rPr>
        <w:t xml:space="preserve"> 202</w:t>
      </w:r>
      <w:r w:rsidR="004D6718">
        <w:rPr>
          <w:rFonts w:cs="Univers LT Std 55"/>
          <w:color w:val="000000"/>
        </w:rPr>
        <w:t>6</w:t>
      </w:r>
      <w:r w:rsidR="0066028D">
        <w:rPr>
          <w:rFonts w:cs="Univers LT Std 55"/>
          <w:color w:val="000000"/>
        </w:rPr>
        <w:t>, em</w:t>
      </w:r>
      <w:r w:rsidR="004878A0" w:rsidRPr="007D3C33">
        <w:rPr>
          <w:rFonts w:cs="Univers LT Std 55"/>
          <w:color w:val="000000"/>
        </w:rPr>
        <w:t xml:space="preserve"> compar</w:t>
      </w:r>
      <w:r w:rsidR="0066028D">
        <w:rPr>
          <w:rFonts w:cs="Univers LT Std 55"/>
          <w:color w:val="000000"/>
        </w:rPr>
        <w:t>ação</w:t>
      </w:r>
      <w:r w:rsidR="004878A0" w:rsidRPr="007D3C33">
        <w:rPr>
          <w:rFonts w:cs="Univers LT Std 55"/>
          <w:color w:val="000000"/>
        </w:rPr>
        <w:t xml:space="preserve"> a 202</w:t>
      </w:r>
      <w:r w:rsidR="0043579E">
        <w:rPr>
          <w:rFonts w:cs="Univers LT Std 55"/>
          <w:color w:val="000000"/>
        </w:rPr>
        <w:t>5</w:t>
      </w:r>
      <w:r w:rsidR="0066028D">
        <w:rPr>
          <w:rFonts w:cs="Univers LT Std 55"/>
          <w:color w:val="000000"/>
        </w:rPr>
        <w:t xml:space="preserve">, </w:t>
      </w:r>
      <w:r w:rsidR="004878A0" w:rsidRPr="007D3C33">
        <w:rPr>
          <w:rFonts w:cs="Univers LT Std 55"/>
          <w:color w:val="000000"/>
        </w:rPr>
        <w:t>são distintas em relação às diferentes faixas de pessoa</w:t>
      </w:r>
      <w:r w:rsidR="00F44540">
        <w:rPr>
          <w:rFonts w:cs="Univers LT Std 55"/>
          <w:color w:val="000000"/>
        </w:rPr>
        <w:t>l</w:t>
      </w:r>
      <w:r w:rsidR="004878A0" w:rsidRPr="007D3C33">
        <w:rPr>
          <w:rFonts w:cs="Univers LT Std 55"/>
          <w:color w:val="000000"/>
        </w:rPr>
        <w:t xml:space="preserve"> ocupado. </w:t>
      </w:r>
      <w:r w:rsidR="00DF0426">
        <w:rPr>
          <w:rFonts w:cs="Univers LT Std 55"/>
          <w:color w:val="000000"/>
        </w:rPr>
        <w:t>Entre a</w:t>
      </w:r>
      <w:r w:rsidR="004878A0" w:rsidRPr="007D3C33">
        <w:rPr>
          <w:rFonts w:cs="Univers LT Std 55"/>
          <w:color w:val="000000"/>
        </w:rPr>
        <w:t xml:space="preserve">s empresas </w:t>
      </w:r>
      <w:r w:rsidR="00DF0426">
        <w:rPr>
          <w:rFonts w:cs="Univers LT Std 55"/>
          <w:color w:val="000000"/>
        </w:rPr>
        <w:t>com</w:t>
      </w:r>
      <w:r w:rsidR="004878A0" w:rsidRPr="007D3C33">
        <w:rPr>
          <w:rFonts w:cs="Univers LT Std 55"/>
          <w:color w:val="000000"/>
        </w:rPr>
        <w:t xml:space="preserve"> 100 a 24</w:t>
      </w:r>
      <w:r w:rsidR="00DF0426">
        <w:rPr>
          <w:rFonts w:cs="Univers LT Std 55"/>
          <w:color w:val="000000"/>
        </w:rPr>
        <w:t>9</w:t>
      </w:r>
      <w:r w:rsidR="004878A0" w:rsidRPr="007D3C33">
        <w:rPr>
          <w:rFonts w:cs="Univers LT Std 55"/>
          <w:color w:val="000000"/>
        </w:rPr>
        <w:t xml:space="preserve"> pessoas ocupadas, </w:t>
      </w:r>
      <w:r w:rsidR="0044566A">
        <w:rPr>
          <w:rFonts w:cs="Univers LT Std 55"/>
          <w:color w:val="000000"/>
        </w:rPr>
        <w:t>prevalece a intenção de manutenção dos investimentos</w:t>
      </w:r>
      <w:r w:rsidR="003C3AAD">
        <w:rPr>
          <w:rFonts w:cs="Univers LT Std 55"/>
          <w:color w:val="000000"/>
        </w:rPr>
        <w:t>, mencionada por 55,5% delas. Em contrapartida</w:t>
      </w:r>
      <w:r w:rsidR="00286C2F">
        <w:rPr>
          <w:rFonts w:cs="Univers LT Std 55"/>
          <w:color w:val="000000"/>
        </w:rPr>
        <w:t xml:space="preserve">, </w:t>
      </w:r>
      <w:r w:rsidR="00927352">
        <w:rPr>
          <w:rFonts w:cs="Univers LT Std 55"/>
          <w:color w:val="000000"/>
        </w:rPr>
        <w:t>nas faixas de 250 a 499 pessoas ocupadas</w:t>
      </w:r>
      <w:r w:rsidR="005F11E3">
        <w:rPr>
          <w:rFonts w:cs="Univers LT Std 55"/>
          <w:color w:val="000000"/>
        </w:rPr>
        <w:t xml:space="preserve"> e de 500 ou mais pessoas ocupadas, sobressai</w:t>
      </w:r>
      <w:r w:rsidR="005F3C4A">
        <w:rPr>
          <w:rFonts w:cs="Univers LT Std 55"/>
          <w:color w:val="000000"/>
        </w:rPr>
        <w:t xml:space="preserve"> a expectativa de ampliação dos dispêndios, indicada por 4</w:t>
      </w:r>
      <w:r w:rsidR="003D4524">
        <w:rPr>
          <w:rFonts w:cs="Univers LT Std 55"/>
          <w:color w:val="000000"/>
        </w:rPr>
        <w:t>9</w:t>
      </w:r>
      <w:r w:rsidR="005F3C4A">
        <w:rPr>
          <w:rFonts w:cs="Univers LT Std 55"/>
          <w:color w:val="000000"/>
        </w:rPr>
        <w:t>,</w:t>
      </w:r>
      <w:r w:rsidR="003D4524">
        <w:rPr>
          <w:rFonts w:cs="Univers LT Std 55"/>
          <w:color w:val="000000"/>
        </w:rPr>
        <w:t>7</w:t>
      </w:r>
      <w:r w:rsidR="005F3C4A">
        <w:rPr>
          <w:rFonts w:cs="Univers LT Std 55"/>
          <w:color w:val="000000"/>
        </w:rPr>
        <w:t xml:space="preserve">% e </w:t>
      </w:r>
      <w:r w:rsidR="003D4524">
        <w:rPr>
          <w:rFonts w:cs="Univers LT Std 55"/>
          <w:color w:val="000000"/>
        </w:rPr>
        <w:t>50,8%</w:t>
      </w:r>
      <w:r w:rsidR="00E57B7D">
        <w:rPr>
          <w:rFonts w:cs="Univers LT Std 55"/>
          <w:color w:val="000000"/>
        </w:rPr>
        <w:t xml:space="preserve"> das empresas, respectivamente, </w:t>
      </w:r>
      <w:r w:rsidR="007B3AF9">
        <w:rPr>
          <w:rFonts w:cs="Univers LT Std 55"/>
          <w:color w:val="000000"/>
        </w:rPr>
        <w:t>sugerindo uma maior propensão ao aumento dos investimentos em P&amp;D entre as empresas de maior porte.</w:t>
      </w:r>
    </w:p>
    <w:p w14:paraId="717C6E79" w14:textId="72C6ABE1" w:rsidR="00B04212" w:rsidRDefault="00F823AE" w:rsidP="004878A0">
      <w:pPr>
        <w:spacing w:after="120" w:line="324" w:lineRule="auto"/>
        <w:ind w:firstLine="567"/>
        <w:jc w:val="both"/>
        <w:textAlignment w:val="center"/>
        <w:rPr>
          <w:rFonts w:cs="Univers LT Std 55"/>
          <w:color w:val="000000"/>
        </w:rPr>
      </w:pPr>
      <w:r>
        <w:rPr>
          <w:rFonts w:cs="Univers LT Std 55"/>
          <w:color w:val="000000"/>
        </w:rPr>
        <w:t>Entre as</w:t>
      </w:r>
      <w:r w:rsidR="004878A0" w:rsidRPr="007D3C33">
        <w:rPr>
          <w:rFonts w:cs="Univers LT Std 55"/>
          <w:color w:val="000000"/>
        </w:rPr>
        <w:t xml:space="preserve"> 3</w:t>
      </w:r>
      <w:r w:rsidR="00DD7BD2">
        <w:rPr>
          <w:rFonts w:cs="Univers LT Std 55"/>
          <w:color w:val="000000"/>
        </w:rPr>
        <w:t>.</w:t>
      </w:r>
      <w:r w:rsidR="00C6522A">
        <w:rPr>
          <w:rFonts w:cs="Univers LT Std 55"/>
          <w:color w:val="000000"/>
        </w:rPr>
        <w:t>489</w:t>
      </w:r>
      <w:r w:rsidR="004878A0" w:rsidRPr="007D3C33">
        <w:rPr>
          <w:rFonts w:cs="Univers LT Std 55"/>
          <w:color w:val="000000"/>
        </w:rPr>
        <w:t xml:space="preserve"> empresas que não introduziram produto ou processo de negócios novos ou aprimorados em 202</w:t>
      </w:r>
      <w:r w:rsidR="003F5BEA">
        <w:rPr>
          <w:rFonts w:cs="Univers LT Std 55"/>
          <w:color w:val="000000"/>
        </w:rPr>
        <w:t>4</w:t>
      </w:r>
      <w:r w:rsidR="004878A0" w:rsidRPr="007D3C33">
        <w:rPr>
          <w:rFonts w:cs="Univers LT Std 55"/>
          <w:color w:val="000000"/>
        </w:rPr>
        <w:t xml:space="preserve">, e não foram ativas em inovação, </w:t>
      </w:r>
      <w:r w:rsidR="00DD7BD2">
        <w:rPr>
          <w:rFonts w:cs="Univers LT Std 55"/>
          <w:color w:val="000000"/>
        </w:rPr>
        <w:t>isto é</w:t>
      </w:r>
      <w:r w:rsidR="004878A0" w:rsidRPr="007D3C33">
        <w:rPr>
          <w:rFonts w:cs="Univers LT Std 55"/>
          <w:color w:val="000000"/>
        </w:rPr>
        <w:t>, não se engajaram em projeto</w:t>
      </w:r>
      <w:r w:rsidR="00751448">
        <w:rPr>
          <w:rFonts w:cs="Univers LT Std 55"/>
          <w:color w:val="000000"/>
        </w:rPr>
        <w:t>s</w:t>
      </w:r>
      <w:r w:rsidR="004878A0" w:rsidRPr="007D3C33">
        <w:rPr>
          <w:rFonts w:cs="Univers LT Std 55"/>
          <w:color w:val="000000"/>
        </w:rPr>
        <w:t xml:space="preserve"> incompleto</w:t>
      </w:r>
      <w:r w:rsidR="00751448">
        <w:rPr>
          <w:rFonts w:cs="Univers LT Std 55"/>
          <w:color w:val="000000"/>
        </w:rPr>
        <w:t>s</w:t>
      </w:r>
      <w:r w:rsidR="004878A0" w:rsidRPr="007D3C33">
        <w:rPr>
          <w:rFonts w:cs="Univers LT Std 55"/>
          <w:color w:val="000000"/>
        </w:rPr>
        <w:t xml:space="preserve"> ou abandonado</w:t>
      </w:r>
      <w:r w:rsidR="00751448">
        <w:rPr>
          <w:rFonts w:cs="Univers LT Std 55"/>
          <w:color w:val="000000"/>
        </w:rPr>
        <w:t>s</w:t>
      </w:r>
      <w:r w:rsidR="004878A0" w:rsidRPr="007D3C33">
        <w:rPr>
          <w:rFonts w:cs="Univers LT Std 55"/>
          <w:color w:val="000000"/>
        </w:rPr>
        <w:t xml:space="preserve"> no fi</w:t>
      </w:r>
      <w:r w:rsidR="008C4A1B">
        <w:rPr>
          <w:rFonts w:cs="Univers LT Std 55"/>
          <w:color w:val="000000"/>
        </w:rPr>
        <w:t>m</w:t>
      </w:r>
      <w:r w:rsidR="004878A0" w:rsidRPr="007D3C33">
        <w:rPr>
          <w:rFonts w:cs="Univers LT Std 55"/>
          <w:color w:val="000000"/>
        </w:rPr>
        <w:t xml:space="preserve"> daquele ano, a </w:t>
      </w:r>
      <w:r w:rsidR="004878A0" w:rsidRPr="007D3C33">
        <w:rPr>
          <w:rFonts w:cs="Arial"/>
          <w:color w:val="000000"/>
          <w:lang w:eastAsia="zh-CN"/>
        </w:rPr>
        <w:t>P</w:t>
      </w:r>
      <w:r w:rsidR="004878A0" w:rsidRPr="007D3C33">
        <w:rPr>
          <w:rFonts w:cs="Arial"/>
          <w:color w:val="000000"/>
          <w:sz w:val="16"/>
          <w:lang w:eastAsia="zh-CN"/>
        </w:rPr>
        <w:t>INTEC</w:t>
      </w:r>
      <w:r w:rsidR="004878A0" w:rsidRPr="007D3C33">
        <w:rPr>
          <w:rFonts w:cs="Univers LT Std 55"/>
          <w:color w:val="000000"/>
        </w:rPr>
        <w:t xml:space="preserve"> Semestral investigou </w:t>
      </w:r>
      <w:r w:rsidR="003A207A">
        <w:rPr>
          <w:rFonts w:cs="Univers LT Std 55"/>
          <w:color w:val="000000"/>
        </w:rPr>
        <w:t xml:space="preserve">a eventual realização, em 2025, </w:t>
      </w:r>
      <w:r w:rsidR="006B4701">
        <w:rPr>
          <w:rFonts w:cs="Univers LT Std 55"/>
          <w:color w:val="000000"/>
        </w:rPr>
        <w:t>de atividades inovati</w:t>
      </w:r>
      <w:r w:rsidR="00B9511A">
        <w:rPr>
          <w:rFonts w:cs="Univers LT Std 55"/>
          <w:color w:val="000000"/>
        </w:rPr>
        <w:t>vas com dispêndios em P&amp;D por parte desse grupo de empresas.</w:t>
      </w:r>
      <w:r w:rsidR="00DB5B05">
        <w:rPr>
          <w:rFonts w:cs="Univers LT Std 55"/>
          <w:color w:val="000000"/>
        </w:rPr>
        <w:t xml:space="preserve"> O</w:t>
      </w:r>
      <w:r w:rsidR="00B45FB7">
        <w:rPr>
          <w:rFonts w:cs="Univers LT Std 55"/>
          <w:color w:val="000000"/>
        </w:rPr>
        <w:t>s</w:t>
      </w:r>
      <w:r w:rsidR="00DB5B05">
        <w:rPr>
          <w:rFonts w:cs="Univers LT Std 55"/>
          <w:color w:val="000000"/>
        </w:rPr>
        <w:t xml:space="preserve"> resultado</w:t>
      </w:r>
      <w:r w:rsidR="00B45FB7">
        <w:rPr>
          <w:rFonts w:cs="Univers LT Std 55"/>
          <w:color w:val="000000"/>
        </w:rPr>
        <w:t>s indica</w:t>
      </w:r>
      <w:r w:rsidR="00DB44B0">
        <w:rPr>
          <w:rFonts w:cs="Univers LT Std 55"/>
          <w:color w:val="000000"/>
        </w:rPr>
        <w:t>ra</w:t>
      </w:r>
      <w:r w:rsidR="00B45FB7">
        <w:rPr>
          <w:rFonts w:cs="Univers LT Std 55"/>
          <w:color w:val="000000"/>
        </w:rPr>
        <w:t>m que 17,0% dess</w:t>
      </w:r>
      <w:r w:rsidR="00525673">
        <w:rPr>
          <w:rFonts w:cs="Univers LT Std 55"/>
          <w:color w:val="000000"/>
        </w:rPr>
        <w:t>as</w:t>
      </w:r>
      <w:r w:rsidR="00B45FB7">
        <w:rPr>
          <w:rFonts w:cs="Univers LT Std 55"/>
          <w:color w:val="000000"/>
        </w:rPr>
        <w:t xml:space="preserve"> </w:t>
      </w:r>
      <w:r w:rsidR="00525673">
        <w:rPr>
          <w:rFonts w:cs="Univers LT Std 55"/>
          <w:color w:val="000000"/>
        </w:rPr>
        <w:t xml:space="preserve">empresas </w:t>
      </w:r>
      <w:r w:rsidR="00B459C3">
        <w:rPr>
          <w:rFonts w:cs="Univers LT Std 55"/>
          <w:color w:val="000000"/>
        </w:rPr>
        <w:t xml:space="preserve">estavam realizando </w:t>
      </w:r>
      <w:r w:rsidR="00D31406" w:rsidRPr="007D3C33">
        <w:rPr>
          <w:rFonts w:cs="Univers LT Std 55"/>
          <w:color w:val="000000"/>
        </w:rPr>
        <w:t>alguma atividade inovativa que envolvesse dispêndio em P&amp;D</w:t>
      </w:r>
      <w:r w:rsidR="00DB44B0">
        <w:rPr>
          <w:rFonts w:cs="Univers LT Std 55"/>
          <w:color w:val="000000"/>
        </w:rPr>
        <w:t xml:space="preserve"> em 2025</w:t>
      </w:r>
      <w:r w:rsidR="00D82517">
        <w:rPr>
          <w:rFonts w:cs="Univers LT Std 55"/>
          <w:color w:val="000000"/>
        </w:rPr>
        <w:t xml:space="preserve">, com maior concentração nas </w:t>
      </w:r>
      <w:r w:rsidR="004878A0" w:rsidRPr="007D3C33">
        <w:rPr>
          <w:rFonts w:cs="Univers LT Std 55"/>
          <w:color w:val="000000"/>
        </w:rPr>
        <w:t xml:space="preserve">atividades de </w:t>
      </w:r>
      <w:r w:rsidR="008917FE" w:rsidRPr="007D3C33">
        <w:rPr>
          <w:rFonts w:cs="Univers LT Std 55"/>
          <w:i/>
          <w:iCs/>
          <w:color w:val="000000"/>
        </w:rPr>
        <w:t>Fabricação de produtos químicos</w:t>
      </w:r>
      <w:r w:rsidR="008917FE" w:rsidRPr="007D3C33">
        <w:rPr>
          <w:rFonts w:cs="Univers LT Std 55"/>
          <w:color w:val="000000"/>
        </w:rPr>
        <w:t xml:space="preserve"> (</w:t>
      </w:r>
      <w:r w:rsidR="00607ACC">
        <w:rPr>
          <w:rFonts w:cs="Univers LT Std 55"/>
          <w:color w:val="000000"/>
        </w:rPr>
        <w:t>62,8</w:t>
      </w:r>
      <w:r w:rsidR="008917FE" w:rsidRPr="007D3C33">
        <w:rPr>
          <w:rFonts w:cs="Univers LT Std 55"/>
          <w:color w:val="000000"/>
        </w:rPr>
        <w:t>%)</w:t>
      </w:r>
      <w:r w:rsidR="00371E6D">
        <w:rPr>
          <w:rFonts w:cs="Univers LT Std 55"/>
          <w:color w:val="000000"/>
        </w:rPr>
        <w:t xml:space="preserve">, </w:t>
      </w:r>
      <w:r w:rsidR="00371E6D" w:rsidRPr="00C77E39">
        <w:rPr>
          <w:rFonts w:cs="Univers LT Std 55"/>
          <w:i/>
          <w:iCs/>
          <w:color w:val="000000"/>
        </w:rPr>
        <w:t>Fabricação de máquinas, aparelhos e materiais elétricos</w:t>
      </w:r>
      <w:r w:rsidR="00371E6D">
        <w:rPr>
          <w:rFonts w:cs="Univers LT Std 55"/>
          <w:color w:val="000000"/>
        </w:rPr>
        <w:t xml:space="preserve"> (45,8%) e</w:t>
      </w:r>
      <w:r w:rsidR="008A2448">
        <w:rPr>
          <w:rFonts w:cs="Univers LT Std 55"/>
          <w:color w:val="000000"/>
        </w:rPr>
        <w:t xml:space="preserve"> </w:t>
      </w:r>
      <w:r w:rsidR="008A2448" w:rsidRPr="00C77E39">
        <w:rPr>
          <w:rFonts w:cs="Univers LT Std 55"/>
          <w:i/>
          <w:iCs/>
          <w:color w:val="000000"/>
        </w:rPr>
        <w:t>Fabricação de produtos farmoquímicos e farmacêuticos</w:t>
      </w:r>
      <w:r w:rsidR="008A2448">
        <w:rPr>
          <w:rFonts w:cs="Univers LT Std 55"/>
          <w:color w:val="000000"/>
        </w:rPr>
        <w:t xml:space="preserve"> (39,</w:t>
      </w:r>
      <w:r w:rsidR="00981541">
        <w:rPr>
          <w:rFonts w:cs="Univers LT Std 55"/>
          <w:color w:val="000000"/>
        </w:rPr>
        <w:t>6%)</w:t>
      </w:r>
      <w:r w:rsidR="00C77E39">
        <w:rPr>
          <w:rFonts w:cs="Univers LT Std 55"/>
          <w:color w:val="000000"/>
        </w:rPr>
        <w:t>.</w:t>
      </w:r>
    </w:p>
    <w:p w14:paraId="0F1225E6" w14:textId="277A596A" w:rsidR="007D3C33" w:rsidRDefault="007D3C33" w:rsidP="007D3C33">
      <w:pPr>
        <w:spacing w:after="120" w:line="324" w:lineRule="auto"/>
        <w:ind w:firstLine="567"/>
        <w:jc w:val="both"/>
        <w:textAlignment w:val="center"/>
        <w:rPr>
          <w:rFonts w:cs="Univers LT Std 55"/>
          <w:color w:val="000000"/>
        </w:rPr>
      </w:pPr>
      <w:r w:rsidRPr="007D3C33">
        <w:rPr>
          <w:rFonts w:cs="Univers LT Std 55"/>
          <w:color w:val="000000"/>
        </w:rPr>
        <w:t xml:space="preserve">Por fim, a pesquisa </w:t>
      </w:r>
      <w:r w:rsidR="0052391F">
        <w:rPr>
          <w:rFonts w:cs="Univers LT Std 55"/>
          <w:color w:val="000000"/>
        </w:rPr>
        <w:t>aponta</w:t>
      </w:r>
      <w:r w:rsidRPr="007D3C33">
        <w:rPr>
          <w:rFonts w:cs="Univers LT Std 55"/>
          <w:color w:val="000000"/>
        </w:rPr>
        <w:t xml:space="preserve"> que </w:t>
      </w:r>
      <w:r w:rsidR="00550042">
        <w:rPr>
          <w:rFonts w:cs="Univers LT Std 55"/>
          <w:color w:val="000000"/>
        </w:rPr>
        <w:t>76,4</w:t>
      </w:r>
      <w:r w:rsidRPr="007D3C33">
        <w:rPr>
          <w:rFonts w:cs="Univers LT Std 55"/>
          <w:color w:val="000000"/>
        </w:rPr>
        <w:t xml:space="preserve">% </w:t>
      </w:r>
      <w:r w:rsidR="001E29A0">
        <w:rPr>
          <w:rFonts w:cs="Univers LT Std 55"/>
          <w:color w:val="000000"/>
        </w:rPr>
        <w:t>das</w:t>
      </w:r>
      <w:r w:rsidRPr="007D3C33">
        <w:rPr>
          <w:rFonts w:cs="Univers LT Std 55"/>
          <w:color w:val="000000"/>
        </w:rPr>
        <w:t xml:space="preserve"> empresas não ativas em inovação </w:t>
      </w:r>
      <w:r w:rsidR="0052391F">
        <w:rPr>
          <w:rFonts w:cs="Univers LT Std 55"/>
          <w:color w:val="000000"/>
        </w:rPr>
        <w:t>declararam</w:t>
      </w:r>
      <w:r w:rsidRPr="008D19E3">
        <w:rPr>
          <w:rFonts w:cs="Univers LT Std 55"/>
          <w:color w:val="000000"/>
        </w:rPr>
        <w:t xml:space="preserve"> que pretendem manter</w:t>
      </w:r>
      <w:r w:rsidR="0015523A">
        <w:rPr>
          <w:rFonts w:cs="Univers LT Std 55"/>
          <w:color w:val="000000"/>
        </w:rPr>
        <w:t xml:space="preserve">, </w:t>
      </w:r>
      <w:r w:rsidRPr="008D19E3">
        <w:rPr>
          <w:rFonts w:cs="Univers LT Std 55"/>
          <w:color w:val="000000"/>
        </w:rPr>
        <w:t>em 202</w:t>
      </w:r>
      <w:r w:rsidR="001E29A0">
        <w:rPr>
          <w:rFonts w:cs="Univers LT Std 55"/>
          <w:color w:val="000000"/>
        </w:rPr>
        <w:t>6</w:t>
      </w:r>
      <w:r w:rsidR="0015523A">
        <w:rPr>
          <w:rFonts w:cs="Univers LT Std 55"/>
          <w:color w:val="000000"/>
        </w:rPr>
        <w:t>,</w:t>
      </w:r>
      <w:r w:rsidRPr="008D19E3">
        <w:rPr>
          <w:rFonts w:cs="Univers LT Std 55"/>
          <w:color w:val="000000"/>
        </w:rPr>
        <w:t xml:space="preserve"> planejamento </w:t>
      </w:r>
      <w:r w:rsidR="00B20814">
        <w:rPr>
          <w:rFonts w:cs="Univers LT Std 55"/>
          <w:color w:val="000000"/>
        </w:rPr>
        <w:t>equivalente</w:t>
      </w:r>
      <w:r w:rsidRPr="008D19E3">
        <w:rPr>
          <w:rFonts w:cs="Univers LT Std 55"/>
          <w:color w:val="000000"/>
        </w:rPr>
        <w:t xml:space="preserve"> ao</w:t>
      </w:r>
      <w:r w:rsidR="0015523A">
        <w:rPr>
          <w:rFonts w:cs="Univers LT Std 55"/>
          <w:color w:val="000000"/>
        </w:rPr>
        <w:t xml:space="preserve"> adotado em </w:t>
      </w:r>
      <w:r w:rsidRPr="008D19E3">
        <w:rPr>
          <w:rFonts w:cs="Univers LT Std 55"/>
          <w:color w:val="000000"/>
        </w:rPr>
        <w:t>202</w:t>
      </w:r>
      <w:r w:rsidR="001E29A0">
        <w:rPr>
          <w:rFonts w:cs="Univers LT Std 55"/>
          <w:color w:val="000000"/>
        </w:rPr>
        <w:t>5</w:t>
      </w:r>
      <w:r w:rsidRPr="008D19E3">
        <w:rPr>
          <w:rFonts w:cs="Univers LT Std 55"/>
          <w:color w:val="000000"/>
        </w:rPr>
        <w:t xml:space="preserve">, </w:t>
      </w:r>
      <w:r w:rsidR="00F2721B">
        <w:rPr>
          <w:rFonts w:cs="Univers LT Std 55"/>
          <w:color w:val="000000"/>
        </w:rPr>
        <w:t>enquanto</w:t>
      </w:r>
      <w:r w:rsidR="00C71314">
        <w:rPr>
          <w:rFonts w:cs="Univers LT Std 55"/>
          <w:color w:val="000000"/>
        </w:rPr>
        <w:t xml:space="preserve"> apenas</w:t>
      </w:r>
      <w:r w:rsidR="00F2721B">
        <w:rPr>
          <w:rFonts w:cs="Univers LT Std 55"/>
          <w:color w:val="000000"/>
        </w:rPr>
        <w:t xml:space="preserve"> 23,0% desse conjunto </w:t>
      </w:r>
      <w:r w:rsidR="005838D3">
        <w:rPr>
          <w:rFonts w:cs="Univers LT Std 55"/>
          <w:color w:val="000000"/>
        </w:rPr>
        <w:t>sinalizara</w:t>
      </w:r>
      <w:r w:rsidRPr="008D19E3">
        <w:rPr>
          <w:rFonts w:cs="Univers LT Std 55"/>
          <w:color w:val="000000"/>
        </w:rPr>
        <w:t xml:space="preserve">m perspectiva de aumento </w:t>
      </w:r>
      <w:r w:rsidR="005838D3">
        <w:rPr>
          <w:rFonts w:cs="Univers LT Std 55"/>
          <w:color w:val="000000"/>
        </w:rPr>
        <w:t>das atividades previstas</w:t>
      </w:r>
      <w:r w:rsidRPr="008D19E3">
        <w:rPr>
          <w:rFonts w:cs="Univers LT Std 55"/>
          <w:color w:val="000000"/>
        </w:rPr>
        <w:t xml:space="preserve"> (</w:t>
      </w:r>
      <w:r w:rsidRPr="00A549E7">
        <w:rPr>
          <w:rFonts w:cs="Univers LT Std 55"/>
          <w:color w:val="000000"/>
        </w:rPr>
        <w:t>Gráfico 3</w:t>
      </w:r>
      <w:r w:rsidR="00607E28" w:rsidRPr="00A549E7">
        <w:rPr>
          <w:rFonts w:cs="Univers LT Std 55"/>
          <w:color w:val="000000"/>
        </w:rPr>
        <w:t>1</w:t>
      </w:r>
      <w:r w:rsidRPr="00A549E7">
        <w:rPr>
          <w:rFonts w:cs="Univers LT Std 55"/>
          <w:color w:val="000000"/>
        </w:rPr>
        <w:t>).</w:t>
      </w:r>
    </w:p>
    <w:p w14:paraId="464492D0" w14:textId="7217B66C" w:rsidR="007D3C33" w:rsidRPr="007D3C33" w:rsidRDefault="007D3C33" w:rsidP="007D3C33">
      <w:pPr>
        <w:spacing w:before="240" w:after="120" w:line="324" w:lineRule="auto"/>
        <w:jc w:val="both"/>
        <w:textAlignment w:val="center"/>
        <w:rPr>
          <w:rFonts w:cs="Univers LT Std 55"/>
          <w:b/>
          <w:bCs/>
          <w:color w:val="000000"/>
        </w:rPr>
      </w:pPr>
      <w:r w:rsidRPr="00A549E7">
        <w:rPr>
          <w:rFonts w:cs="Univers LT Std 55"/>
          <w:b/>
          <w:bCs/>
          <w:color w:val="000000"/>
        </w:rPr>
        <w:lastRenderedPageBreak/>
        <w:t>Gráfico 3</w:t>
      </w:r>
      <w:r w:rsidR="00607E28" w:rsidRPr="00A549E7">
        <w:rPr>
          <w:rFonts w:cs="Univers LT Std 55"/>
          <w:b/>
          <w:bCs/>
          <w:color w:val="000000"/>
        </w:rPr>
        <w:t>1</w:t>
      </w:r>
      <w:r w:rsidRPr="008D19E3">
        <w:rPr>
          <w:rFonts w:cs="Univers LT Std 55"/>
          <w:b/>
          <w:bCs/>
          <w:color w:val="000000"/>
        </w:rPr>
        <w:t xml:space="preserve"> – Distribuição das empresas não ativas em inovação, segundo tipo de expectativa da evolução dos dispêndios em P&amp;D em 202</w:t>
      </w:r>
      <w:r w:rsidR="00A65FAC">
        <w:rPr>
          <w:rFonts w:cs="Univers LT Std 55"/>
          <w:b/>
          <w:bCs/>
          <w:color w:val="000000"/>
        </w:rPr>
        <w:t>6</w:t>
      </w:r>
      <w:r w:rsidRPr="008D19E3">
        <w:rPr>
          <w:rFonts w:cs="Univers LT Std 55"/>
          <w:b/>
          <w:bCs/>
          <w:color w:val="000000"/>
        </w:rPr>
        <w:t>, comparado a 202</w:t>
      </w:r>
      <w:r w:rsidR="00A65FAC">
        <w:rPr>
          <w:rFonts w:cs="Univers LT Std 55"/>
          <w:b/>
          <w:bCs/>
          <w:color w:val="000000"/>
        </w:rPr>
        <w:t>5</w:t>
      </w:r>
      <w:r w:rsidRPr="008D19E3">
        <w:rPr>
          <w:rFonts w:cs="Univers LT Std 55"/>
          <w:b/>
          <w:bCs/>
          <w:color w:val="000000"/>
        </w:rPr>
        <w:t xml:space="preserve"> –</w:t>
      </w:r>
      <w:r w:rsidRPr="007D3C33">
        <w:rPr>
          <w:rFonts w:cs="Univers LT Std 55"/>
          <w:b/>
          <w:bCs/>
          <w:color w:val="000000"/>
        </w:rPr>
        <w:t xml:space="preserve"> Brasil (%)</w:t>
      </w:r>
    </w:p>
    <w:p w14:paraId="4FC1207C" w14:textId="1ADD3E27" w:rsidR="007D3C33" w:rsidRPr="007D3C33" w:rsidRDefault="00DE4B12" w:rsidP="007D3C33">
      <w:pPr>
        <w:spacing w:before="240" w:after="120" w:line="324" w:lineRule="auto"/>
        <w:jc w:val="both"/>
        <w:textAlignment w:val="center"/>
        <w:rPr>
          <w:rFonts w:cs="Univers LT Std 55"/>
          <w:b/>
          <w:bCs/>
          <w:color w:val="000000"/>
        </w:rPr>
      </w:pPr>
      <w:r>
        <w:rPr>
          <w:noProof/>
        </w:rPr>
        <w:drawing>
          <wp:inline distT="0" distB="0" distL="0" distR="0" wp14:anchorId="34A62C65" wp14:editId="6D36AF27">
            <wp:extent cx="5039360" cy="2752725"/>
            <wp:effectExtent l="0" t="0" r="8890" b="9525"/>
            <wp:docPr id="1562701550" name="Gráfico 1">
              <a:extLst xmlns:a="http://schemas.openxmlformats.org/drawingml/2006/main">
                <a:ext uri="{FF2B5EF4-FFF2-40B4-BE49-F238E27FC236}">
                  <a16:creationId xmlns:a16="http://schemas.microsoft.com/office/drawing/2014/main" id="{ED6A8B95-35C8-4558-9349-38FB5ACE7463}"/>
                </a:ext>
                <a:ext uri="{147F2762-F138-4A5C-976F-8EAC2B608ADB}">
                  <a16:predDERef xmlns:a16="http://schemas.microsoft.com/office/drawing/2014/main" pred="{08526D76-C45F-4B65-9A82-C61F4C37B5B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inline>
        </w:drawing>
      </w:r>
    </w:p>
    <w:p w14:paraId="3F08169B" w14:textId="23BEBF1C" w:rsidR="007D3C33" w:rsidRDefault="007D3C33" w:rsidP="007D3C33">
      <w:pPr>
        <w:spacing w:after="120" w:line="324" w:lineRule="auto"/>
        <w:jc w:val="both"/>
        <w:textAlignment w:val="center"/>
        <w:rPr>
          <w:rFonts w:cs="Univers LT Std 55"/>
          <w:noProof/>
          <w:color w:val="000000"/>
          <w:sz w:val="16"/>
          <w:szCs w:val="16"/>
        </w:rPr>
      </w:pPr>
      <w:r w:rsidRPr="007D3C33">
        <w:rPr>
          <w:rFonts w:cs="Univers LT Std 55"/>
          <w:noProof/>
          <w:color w:val="000000"/>
          <w:sz w:val="16"/>
          <w:szCs w:val="16"/>
        </w:rPr>
        <w:t>Fonte: IBGE, Diretoria de Pesquisas, Coordenação de Estatísticas Estruturais e Temáticas em Empresas, Pesquisa de Inovação Semestral 202</w:t>
      </w:r>
      <w:r w:rsidR="00DE4B12">
        <w:rPr>
          <w:rFonts w:cs="Univers LT Std 55"/>
          <w:noProof/>
          <w:color w:val="000000"/>
          <w:sz w:val="16"/>
          <w:szCs w:val="16"/>
        </w:rPr>
        <w:t>4</w:t>
      </w:r>
      <w:r w:rsidRPr="007D3C33">
        <w:rPr>
          <w:rFonts w:cs="Univers LT Std 55"/>
          <w:noProof/>
          <w:color w:val="000000"/>
          <w:sz w:val="16"/>
          <w:szCs w:val="16"/>
        </w:rPr>
        <w:t>.</w:t>
      </w:r>
    </w:p>
    <w:p w14:paraId="2AA7A842" w14:textId="77777777" w:rsidR="00607E28" w:rsidRDefault="00607E28" w:rsidP="007D3C33">
      <w:pPr>
        <w:spacing w:after="120" w:line="324" w:lineRule="auto"/>
        <w:jc w:val="both"/>
        <w:textAlignment w:val="center"/>
        <w:rPr>
          <w:rFonts w:cs="Univers LT Std 55"/>
          <w:noProof/>
          <w:color w:val="000000"/>
          <w:sz w:val="16"/>
          <w:szCs w:val="16"/>
        </w:rPr>
      </w:pPr>
    </w:p>
    <w:p w14:paraId="31B12FB4" w14:textId="742A2FFC" w:rsidR="00D568E7" w:rsidRPr="0005656B" w:rsidRDefault="00D85A16" w:rsidP="00776627">
      <w:pPr>
        <w:pStyle w:val="01captulo"/>
        <w:rPr>
          <w:lang w:val="en-US"/>
        </w:rPr>
      </w:pPr>
      <w:bookmarkStart w:id="42" w:name="_Toc61202756"/>
      <w:bookmarkStart w:id="43" w:name="_Toc37269184"/>
      <w:bookmarkStart w:id="44" w:name="_Toc37255548"/>
      <w:bookmarkStart w:id="45" w:name="_Toc37197071"/>
      <w:bookmarkStart w:id="46" w:name="_Toc63036931"/>
      <w:bookmarkStart w:id="47" w:name="_Toc158370343"/>
      <w:bookmarkEnd w:id="40"/>
      <w:proofErr w:type="spellStart"/>
      <w:r w:rsidRPr="0005656B">
        <w:rPr>
          <w:lang w:val="en-US"/>
        </w:rPr>
        <w:t>Referências</w:t>
      </w:r>
      <w:bookmarkEnd w:id="42"/>
      <w:bookmarkEnd w:id="43"/>
      <w:bookmarkEnd w:id="44"/>
      <w:bookmarkEnd w:id="45"/>
      <w:bookmarkEnd w:id="46"/>
      <w:bookmarkEnd w:id="47"/>
      <w:proofErr w:type="spellEnd"/>
    </w:p>
    <w:p w14:paraId="634CFA9B" w14:textId="32E0EC12" w:rsidR="00C44C24" w:rsidRPr="00724C31" w:rsidRDefault="00C44C24" w:rsidP="005A69FB">
      <w:pPr>
        <w:rPr>
          <w:rFonts w:cs="Arial"/>
        </w:rPr>
      </w:pPr>
      <w:r w:rsidRPr="00C44C24">
        <w:rPr>
          <w:rFonts w:cs="Arial"/>
          <w:lang w:val="en-US"/>
        </w:rPr>
        <w:t xml:space="preserve">BAILLARGEON, S.; RIVEST, L. P. The construction of stratified designs in R with the package stratification. </w:t>
      </w:r>
      <w:proofErr w:type="spellStart"/>
      <w:r w:rsidRPr="00724C31">
        <w:rPr>
          <w:rFonts w:cs="Arial"/>
          <w:i/>
          <w:iCs/>
        </w:rPr>
        <w:t>Survey</w:t>
      </w:r>
      <w:proofErr w:type="spellEnd"/>
      <w:r w:rsidRPr="00724C31">
        <w:rPr>
          <w:rFonts w:cs="Arial"/>
          <w:i/>
          <w:iCs/>
        </w:rPr>
        <w:t xml:space="preserve"> </w:t>
      </w:r>
      <w:proofErr w:type="spellStart"/>
      <w:r w:rsidRPr="00724C31">
        <w:rPr>
          <w:rFonts w:cs="Arial"/>
          <w:i/>
          <w:iCs/>
        </w:rPr>
        <w:t>Methodology</w:t>
      </w:r>
      <w:proofErr w:type="spellEnd"/>
      <w:r w:rsidRPr="00724C31">
        <w:rPr>
          <w:rFonts w:cs="Arial"/>
        </w:rPr>
        <w:t xml:space="preserve">, v. 37, n. 1, p. 53-65, 2011. Disponível em: https://www150.statcan.gc.ca/n1/pub/12-001-x/2011001/article/11447-eng.pdf. Acesso em: </w:t>
      </w:r>
      <w:r w:rsidR="00CD63CA">
        <w:rPr>
          <w:rFonts w:cs="Arial"/>
        </w:rPr>
        <w:t xml:space="preserve">jan. </w:t>
      </w:r>
      <w:r w:rsidR="00D22D3F">
        <w:rPr>
          <w:rFonts w:cs="Arial"/>
        </w:rPr>
        <w:t>2026</w:t>
      </w:r>
      <w:r w:rsidRPr="00724C31">
        <w:rPr>
          <w:rFonts w:cs="Arial"/>
        </w:rPr>
        <w:t>.</w:t>
      </w:r>
    </w:p>
    <w:p w14:paraId="1B37009A" w14:textId="77777777" w:rsidR="00C44C24" w:rsidRPr="00724C31" w:rsidRDefault="00C44C24" w:rsidP="005A69FB">
      <w:pPr>
        <w:rPr>
          <w:rFonts w:cs="Arial"/>
        </w:rPr>
      </w:pPr>
    </w:p>
    <w:p w14:paraId="479A01EB" w14:textId="1BBDE8DE" w:rsidR="00C44C24" w:rsidRDefault="00C44C24" w:rsidP="005A69FB">
      <w:pPr>
        <w:rPr>
          <w:rFonts w:cs="Arial"/>
          <w:lang w:val="en-US"/>
        </w:rPr>
      </w:pPr>
      <w:r w:rsidRPr="00C44C24">
        <w:rPr>
          <w:rFonts w:cs="Arial"/>
          <w:lang w:val="en-US"/>
        </w:rPr>
        <w:t>EUROSTAT. Community Innovation Survey –</w:t>
      </w:r>
      <w:r w:rsidR="007D2BDB">
        <w:rPr>
          <w:rFonts w:cs="Arial"/>
          <w:lang w:val="en-US"/>
        </w:rPr>
        <w:t xml:space="preserve"> </w:t>
      </w:r>
      <w:r w:rsidR="002B05BD" w:rsidRPr="007D2BDB">
        <w:rPr>
          <w:rFonts w:cs="Arial"/>
          <w:lang w:val="en-US"/>
        </w:rPr>
        <w:t xml:space="preserve">new </w:t>
      </w:r>
      <w:r w:rsidR="007D2BDB" w:rsidRPr="007D2BDB">
        <w:rPr>
          <w:rFonts w:cs="Arial"/>
          <w:lang w:val="en-US"/>
        </w:rPr>
        <w:t>features</w:t>
      </w:r>
      <w:r w:rsidR="00E831EB" w:rsidRPr="00E831EB">
        <w:rPr>
          <w:rFonts w:cs="Arial"/>
          <w:lang w:val="en-US"/>
        </w:rPr>
        <w:t>. </w:t>
      </w:r>
      <w:r w:rsidR="00E831EB" w:rsidRPr="00E831EB">
        <w:rPr>
          <w:rFonts w:cs="Arial"/>
          <w:i/>
          <w:iCs/>
          <w:lang w:val="en-US"/>
        </w:rPr>
        <w:t xml:space="preserve"> </w:t>
      </w:r>
      <w:r w:rsidRPr="00C44C24">
        <w:rPr>
          <w:rFonts w:cs="Arial"/>
          <w:i/>
          <w:iCs/>
          <w:lang w:val="en-US"/>
        </w:rPr>
        <w:t>Statistics Explained</w:t>
      </w:r>
      <w:r w:rsidRPr="00C44C24">
        <w:rPr>
          <w:rFonts w:cs="Arial"/>
          <w:lang w:val="en-US"/>
        </w:rPr>
        <w:t xml:space="preserve">, 2021. </w:t>
      </w:r>
      <w:proofErr w:type="spellStart"/>
      <w:r w:rsidRPr="00C44C24">
        <w:rPr>
          <w:rFonts w:cs="Arial"/>
          <w:lang w:val="en-US"/>
        </w:rPr>
        <w:t>Disponível</w:t>
      </w:r>
      <w:proofErr w:type="spellEnd"/>
      <w:r w:rsidRPr="00C44C24">
        <w:rPr>
          <w:rFonts w:cs="Arial"/>
          <w:lang w:val="en-US"/>
        </w:rPr>
        <w:t xml:space="preserve"> </w:t>
      </w:r>
      <w:proofErr w:type="spellStart"/>
      <w:r w:rsidRPr="00C44C24">
        <w:rPr>
          <w:rFonts w:cs="Arial"/>
          <w:lang w:val="en-US"/>
        </w:rPr>
        <w:t>em</w:t>
      </w:r>
      <w:proofErr w:type="spellEnd"/>
      <w:r w:rsidRPr="00C44C24">
        <w:rPr>
          <w:rFonts w:cs="Arial"/>
          <w:lang w:val="en-US"/>
        </w:rPr>
        <w:t xml:space="preserve">: https://ec.europa.eu/eurostat/statistics-explained/index.php?title=Community_Innovation_Survey_%E2%80%93_new_features. </w:t>
      </w:r>
      <w:proofErr w:type="spellStart"/>
      <w:r w:rsidRPr="00C44C24">
        <w:rPr>
          <w:rFonts w:cs="Arial"/>
          <w:lang w:val="en-US"/>
        </w:rPr>
        <w:t>Acesso</w:t>
      </w:r>
      <w:proofErr w:type="spellEnd"/>
      <w:r w:rsidRPr="00C44C24">
        <w:rPr>
          <w:rFonts w:cs="Arial"/>
          <w:lang w:val="en-US"/>
        </w:rPr>
        <w:t xml:space="preserve"> </w:t>
      </w:r>
      <w:proofErr w:type="spellStart"/>
      <w:r w:rsidRPr="00C44C24">
        <w:rPr>
          <w:rFonts w:cs="Arial"/>
          <w:lang w:val="en-US"/>
        </w:rPr>
        <w:t>em</w:t>
      </w:r>
      <w:proofErr w:type="spellEnd"/>
      <w:r w:rsidRPr="00C44C24">
        <w:rPr>
          <w:rFonts w:cs="Arial"/>
          <w:lang w:val="en-US"/>
        </w:rPr>
        <w:t xml:space="preserve">: </w:t>
      </w:r>
      <w:proofErr w:type="spellStart"/>
      <w:r w:rsidR="008857C6">
        <w:rPr>
          <w:rFonts w:cs="Arial"/>
          <w:lang w:val="en-US"/>
        </w:rPr>
        <w:t>jan</w:t>
      </w:r>
      <w:r w:rsidR="001A02BD">
        <w:rPr>
          <w:rFonts w:cs="Arial"/>
          <w:lang w:val="en-US"/>
        </w:rPr>
        <w:t>.</w:t>
      </w:r>
      <w:proofErr w:type="spellEnd"/>
      <w:r w:rsidRPr="00C44C24">
        <w:rPr>
          <w:rFonts w:cs="Arial"/>
          <w:lang w:val="en-US"/>
        </w:rPr>
        <w:t xml:space="preserve"> 202</w:t>
      </w:r>
      <w:r w:rsidR="008857C6">
        <w:rPr>
          <w:rFonts w:cs="Arial"/>
          <w:lang w:val="en-US"/>
        </w:rPr>
        <w:t>6</w:t>
      </w:r>
      <w:r w:rsidRPr="00C44C24">
        <w:rPr>
          <w:rFonts w:cs="Arial"/>
          <w:lang w:val="en-US"/>
        </w:rPr>
        <w:t>.</w:t>
      </w:r>
    </w:p>
    <w:p w14:paraId="7A4876F9" w14:textId="77777777" w:rsidR="00C44C24" w:rsidRPr="00C44C24" w:rsidRDefault="00C44C24" w:rsidP="005A69FB">
      <w:pPr>
        <w:rPr>
          <w:rFonts w:cs="Arial"/>
          <w:lang w:val="en-US"/>
        </w:rPr>
      </w:pPr>
    </w:p>
    <w:p w14:paraId="49093028" w14:textId="77777777" w:rsidR="00C44C24" w:rsidRPr="00724C31" w:rsidRDefault="00C44C24" w:rsidP="005A69FB">
      <w:pPr>
        <w:rPr>
          <w:rFonts w:cs="Arial"/>
        </w:rPr>
      </w:pPr>
      <w:r w:rsidRPr="00C44C24">
        <w:rPr>
          <w:rFonts w:cs="Arial"/>
          <w:lang w:val="en-US"/>
        </w:rPr>
        <w:t xml:space="preserve">HIDIROGLOU, M. A. The construction of a self-representing stratum of large units in survey design. </w:t>
      </w:r>
      <w:r w:rsidRPr="00724C31">
        <w:rPr>
          <w:rFonts w:cs="Arial"/>
          <w:i/>
          <w:iCs/>
        </w:rPr>
        <w:t xml:space="preserve">The American </w:t>
      </w:r>
      <w:proofErr w:type="spellStart"/>
      <w:r w:rsidRPr="00724C31">
        <w:rPr>
          <w:rFonts w:cs="Arial"/>
          <w:i/>
          <w:iCs/>
        </w:rPr>
        <w:t>Statistician</w:t>
      </w:r>
      <w:proofErr w:type="spellEnd"/>
      <w:r w:rsidRPr="00724C31">
        <w:rPr>
          <w:rFonts w:cs="Arial"/>
        </w:rPr>
        <w:t>, v. 40, n. 1, p. 27-31, 1986.</w:t>
      </w:r>
    </w:p>
    <w:p w14:paraId="0089588F" w14:textId="77777777" w:rsidR="00C44C24" w:rsidRPr="00724C31" w:rsidRDefault="00C44C24" w:rsidP="005A69FB">
      <w:pPr>
        <w:rPr>
          <w:rFonts w:cs="Arial"/>
        </w:rPr>
      </w:pPr>
    </w:p>
    <w:p w14:paraId="532CD2D1" w14:textId="6ABEA988" w:rsidR="00CC6CE5" w:rsidRDefault="00C44C24" w:rsidP="005A69FB">
      <w:pPr>
        <w:spacing w:before="100" w:beforeAutospacing="1" w:after="100" w:afterAutospacing="1"/>
        <w:textAlignment w:val="center"/>
        <w:rPr>
          <w:rFonts w:cs="Arial"/>
          <w:color w:val="000000"/>
        </w:rPr>
      </w:pPr>
      <w:r w:rsidRPr="00724C31">
        <w:rPr>
          <w:rFonts w:cs="Arial"/>
        </w:rPr>
        <w:t xml:space="preserve">INSTITUTO BRASILEIRO DE GEOGRAFIA E ESTATÍSTICA – IBGE. </w:t>
      </w:r>
      <w:r w:rsidRPr="00724C31">
        <w:rPr>
          <w:rFonts w:cs="Arial"/>
          <w:i/>
          <w:iCs/>
        </w:rPr>
        <w:t xml:space="preserve">Pesquisa de </w:t>
      </w:r>
      <w:r w:rsidRPr="00272336">
        <w:rPr>
          <w:rFonts w:cs="Arial"/>
          <w:i/>
          <w:iCs/>
        </w:rPr>
        <w:t>Inovação 2017:</w:t>
      </w:r>
      <w:r w:rsidRPr="00272336">
        <w:rPr>
          <w:rFonts w:cs="Arial"/>
        </w:rPr>
        <w:t xml:space="preserve"> notas técnicas. Rio de Janeiro: IBGE, 2020.</w:t>
      </w:r>
      <w:r w:rsidR="00CC6CE5" w:rsidRPr="00272336">
        <w:rPr>
          <w:rFonts w:cs="Arial"/>
        </w:rPr>
        <w:t xml:space="preserve"> </w:t>
      </w:r>
      <w:r w:rsidR="00CC6CE5" w:rsidRPr="00272336">
        <w:rPr>
          <w:rFonts w:cs="Arial"/>
          <w:color w:val="000000"/>
        </w:rPr>
        <w:t>Disponível em: https://biblioteca.ibge.gov.br/visualizacao/livros/liv101706_notas_tecnicas.pdf.</w:t>
      </w:r>
      <w:r w:rsidR="00A838F6">
        <w:rPr>
          <w:rFonts w:cs="Arial"/>
          <w:color w:val="000000"/>
        </w:rPr>
        <w:t xml:space="preserve"> </w:t>
      </w:r>
      <w:r w:rsidR="00CC6CE5" w:rsidRPr="00272336">
        <w:rPr>
          <w:rFonts w:cs="Arial"/>
          <w:color w:val="000000"/>
        </w:rPr>
        <w:t xml:space="preserve">Acesso em: </w:t>
      </w:r>
      <w:r w:rsidR="00272336" w:rsidRPr="00272336">
        <w:rPr>
          <w:rFonts w:cs="Arial"/>
          <w:color w:val="000000"/>
        </w:rPr>
        <w:t>jan</w:t>
      </w:r>
      <w:r w:rsidR="00CC6CE5" w:rsidRPr="00272336">
        <w:rPr>
          <w:rFonts w:cs="Arial"/>
          <w:color w:val="000000"/>
        </w:rPr>
        <w:t>.</w:t>
      </w:r>
      <w:r w:rsidR="00272336" w:rsidRPr="00272336">
        <w:rPr>
          <w:rFonts w:cs="Arial"/>
          <w:color w:val="000000"/>
        </w:rPr>
        <w:t xml:space="preserve"> 2026.</w:t>
      </w:r>
    </w:p>
    <w:p w14:paraId="64C89C05" w14:textId="77777777" w:rsidR="00C422F1" w:rsidRPr="00724C31" w:rsidRDefault="00C422F1" w:rsidP="00C422F1">
      <w:pPr>
        <w:rPr>
          <w:rFonts w:cs="Arial"/>
        </w:rPr>
      </w:pPr>
      <w:r w:rsidRPr="00123803">
        <w:rPr>
          <w:rFonts w:cs="Arial"/>
        </w:rPr>
        <w:t xml:space="preserve">INSTITUTO BRASILEIRO DE GEOGRAFIA E ESTATÍSTICA – IBGE. </w:t>
      </w:r>
      <w:r w:rsidRPr="00123803">
        <w:rPr>
          <w:rFonts w:cs="Arial"/>
          <w:i/>
          <w:iCs/>
        </w:rPr>
        <w:t>Estatísticas do Cadastro Central de Empresas 2019</w:t>
      </w:r>
      <w:r w:rsidRPr="00123803">
        <w:rPr>
          <w:rFonts w:cs="Arial"/>
        </w:rPr>
        <w:t xml:space="preserve">. Rio de Janeiro: IBGE, 2021. </w:t>
      </w:r>
      <w:r w:rsidRPr="00123803">
        <w:rPr>
          <w:rFonts w:cs="Arial"/>
          <w:color w:val="000000"/>
        </w:rPr>
        <w:t>Disponível em: https://biblioteca.ibge.gov.br/visualizacao/livros/liv101833.pdf. Acesso em: jan. 2026.</w:t>
      </w:r>
    </w:p>
    <w:p w14:paraId="74E191B0" w14:textId="77777777" w:rsidR="00C422F1" w:rsidRDefault="00C422F1" w:rsidP="005A69FB">
      <w:pPr>
        <w:rPr>
          <w:rFonts w:cs="Arial"/>
        </w:rPr>
      </w:pPr>
    </w:p>
    <w:p w14:paraId="16EBF6F3" w14:textId="23ECDC27" w:rsidR="00C44C24" w:rsidRDefault="00C44C24" w:rsidP="005A69FB">
      <w:pPr>
        <w:rPr>
          <w:rFonts w:cs="Arial"/>
          <w:color w:val="000000"/>
        </w:rPr>
      </w:pPr>
      <w:r w:rsidRPr="00F1520F">
        <w:rPr>
          <w:rFonts w:cs="Arial"/>
        </w:rPr>
        <w:lastRenderedPageBreak/>
        <w:t xml:space="preserve">INSTITUTO BRASILEIRO DE GEOGRAFIA E ESTATÍSTICA – IBGE. </w:t>
      </w:r>
      <w:r w:rsidRPr="00F1520F">
        <w:rPr>
          <w:rFonts w:cs="Arial"/>
          <w:i/>
          <w:iCs/>
        </w:rPr>
        <w:t>Pesquisa de Inovação Semestral 2021:</w:t>
      </w:r>
      <w:r w:rsidRPr="00F1520F">
        <w:rPr>
          <w:rFonts w:cs="Arial"/>
        </w:rPr>
        <w:t xml:space="preserve"> indicadores básicos. Rio de Janeiro: IBGE, 2022.</w:t>
      </w:r>
      <w:r w:rsidR="00F1520F" w:rsidRPr="00F1520F">
        <w:rPr>
          <w:rFonts w:cs="Arial"/>
        </w:rPr>
        <w:t xml:space="preserve"> </w:t>
      </w:r>
      <w:r w:rsidR="00F1520F" w:rsidRPr="00F1520F">
        <w:rPr>
          <w:rFonts w:cs="Arial"/>
          <w:color w:val="000000"/>
        </w:rPr>
        <w:t>Disponível em: https://biblioteca.ibge.gov.br/visualizacao/livros/liv101989.pdf. Acesso em: jan. 2026.</w:t>
      </w:r>
    </w:p>
    <w:p w14:paraId="09EBED7D" w14:textId="77777777" w:rsidR="000A4049" w:rsidRDefault="000A4049" w:rsidP="005A69FB">
      <w:pPr>
        <w:rPr>
          <w:rFonts w:cs="Arial"/>
          <w:color w:val="000000"/>
        </w:rPr>
      </w:pPr>
    </w:p>
    <w:p w14:paraId="09F61BBE" w14:textId="77777777" w:rsidR="00DD0AAA" w:rsidRDefault="00992D8A" w:rsidP="00DD0AAA">
      <w:pPr>
        <w:rPr>
          <w:rFonts w:cs="Arial"/>
        </w:rPr>
      </w:pPr>
      <w:r w:rsidRPr="00F1520F">
        <w:rPr>
          <w:rFonts w:cs="Arial"/>
        </w:rPr>
        <w:t xml:space="preserve">INSTITUTO BRASILEIRO DE GEOGRAFIA E ESTATÍSTICA – IBGE. </w:t>
      </w:r>
      <w:r w:rsidRPr="00DD0AAA">
        <w:rPr>
          <w:rFonts w:cs="Arial"/>
        </w:rPr>
        <w:t>Pesquisa de Inovação Semestral 2022:</w:t>
      </w:r>
      <w:r w:rsidRPr="00F1520F">
        <w:rPr>
          <w:rFonts w:cs="Arial"/>
        </w:rPr>
        <w:t xml:space="preserve"> indicadores básicos. Rio de Janeiro: IBGE, 202</w:t>
      </w:r>
      <w:r w:rsidR="00DD0AAA">
        <w:rPr>
          <w:rFonts w:cs="Arial"/>
        </w:rPr>
        <w:t>4</w:t>
      </w:r>
      <w:r w:rsidRPr="00F1520F">
        <w:rPr>
          <w:rFonts w:cs="Arial"/>
        </w:rPr>
        <w:t>.</w:t>
      </w:r>
      <w:r w:rsidR="00DD0AAA">
        <w:rPr>
          <w:rFonts w:cs="Arial"/>
        </w:rPr>
        <w:t xml:space="preserve"> </w:t>
      </w:r>
      <w:r w:rsidR="00DD0AAA" w:rsidRPr="0040366A">
        <w:rPr>
          <w:rFonts w:cs="Arial"/>
        </w:rPr>
        <w:t>Disponível em: https://biblioteca.ibge.gov.br/visualizacao/livros/liv102067.pdf. Acesso em: agosto de 2024.</w:t>
      </w:r>
    </w:p>
    <w:p w14:paraId="2BC9A33C" w14:textId="77777777" w:rsidR="00A03A7A" w:rsidRPr="0040366A" w:rsidRDefault="00A03A7A" w:rsidP="00DD0AAA">
      <w:pPr>
        <w:rPr>
          <w:rFonts w:cs="Arial"/>
        </w:rPr>
      </w:pPr>
    </w:p>
    <w:p w14:paraId="778AC8F9" w14:textId="77777777" w:rsidR="00A03A7A" w:rsidRPr="00724C31" w:rsidRDefault="00A03A7A" w:rsidP="00A03A7A">
      <w:pPr>
        <w:rPr>
          <w:rFonts w:cs="Arial"/>
        </w:rPr>
      </w:pPr>
      <w:r w:rsidRPr="00680985">
        <w:rPr>
          <w:rFonts w:cs="Arial"/>
        </w:rPr>
        <w:t xml:space="preserve">INSTITUTO BRASILEIRO DE GEOGRAFIA E ESTATÍSTICA – IBGE. </w:t>
      </w:r>
      <w:r w:rsidRPr="00680985">
        <w:rPr>
          <w:rFonts w:cs="Arial"/>
          <w:i/>
          <w:iCs/>
        </w:rPr>
        <w:t>Classificação Nacional de Atividades Econômicas</w:t>
      </w:r>
      <w:r w:rsidRPr="00680985">
        <w:rPr>
          <w:rFonts w:cs="Arial"/>
        </w:rPr>
        <w:t xml:space="preserve"> – CNAE 2.0. 2. ed. Rio de Janeiro: IBGE, 20</w:t>
      </w:r>
      <w:r>
        <w:rPr>
          <w:rFonts w:cs="Arial"/>
        </w:rPr>
        <w:t>24</w:t>
      </w:r>
      <w:r w:rsidRPr="00680985">
        <w:rPr>
          <w:rFonts w:cs="Arial"/>
        </w:rPr>
        <w:t>.</w:t>
      </w:r>
      <w:r>
        <w:rPr>
          <w:rFonts w:cs="Arial"/>
        </w:rPr>
        <w:t xml:space="preserve"> </w:t>
      </w:r>
      <w:r w:rsidRPr="003B30CE">
        <w:rPr>
          <w:rFonts w:cs="Arial"/>
          <w:color w:val="000000"/>
        </w:rPr>
        <w:t>Disponível em: https://biblioteca.ibge.gov.br/visualizacao/livros/liv93009.pdf. Acesso em: jan. 202</w:t>
      </w:r>
      <w:r>
        <w:rPr>
          <w:rFonts w:cs="Arial"/>
          <w:color w:val="000000"/>
        </w:rPr>
        <w:t>6</w:t>
      </w:r>
      <w:r w:rsidRPr="003B30CE">
        <w:rPr>
          <w:rFonts w:cs="Arial"/>
          <w:color w:val="000000"/>
        </w:rPr>
        <w:t>.</w:t>
      </w:r>
    </w:p>
    <w:p w14:paraId="04773FA0" w14:textId="77777777" w:rsidR="00992D8A" w:rsidRDefault="00992D8A" w:rsidP="005A69FB">
      <w:pPr>
        <w:rPr>
          <w:rFonts w:cs="Arial"/>
          <w:color w:val="000000"/>
        </w:rPr>
      </w:pPr>
    </w:p>
    <w:p w14:paraId="756D89C3" w14:textId="77777777" w:rsidR="00C44C24" w:rsidRPr="00F1520F" w:rsidRDefault="00C44C24" w:rsidP="005A69FB">
      <w:pPr>
        <w:rPr>
          <w:rFonts w:cs="Arial"/>
        </w:rPr>
      </w:pPr>
    </w:p>
    <w:p w14:paraId="1ED3E429" w14:textId="2ECCC9F9" w:rsidR="00C44C24" w:rsidRPr="00447796" w:rsidRDefault="00C44C24" w:rsidP="005A69FB">
      <w:pPr>
        <w:rPr>
          <w:rFonts w:cs="Arial"/>
        </w:rPr>
      </w:pPr>
      <w:r w:rsidRPr="00C44C24">
        <w:rPr>
          <w:rFonts w:cs="Arial"/>
          <w:lang w:val="en-US"/>
        </w:rPr>
        <w:t xml:space="preserve">LAVALLÉE, P.; HIDIROGLOU, M. A. On the stratification of skewed populations. </w:t>
      </w:r>
      <w:proofErr w:type="spellStart"/>
      <w:r w:rsidRPr="00447796">
        <w:rPr>
          <w:rFonts w:cs="Arial"/>
          <w:i/>
          <w:iCs/>
        </w:rPr>
        <w:t>Survey</w:t>
      </w:r>
      <w:proofErr w:type="spellEnd"/>
      <w:r w:rsidRPr="00447796">
        <w:rPr>
          <w:rFonts w:cs="Arial"/>
          <w:i/>
          <w:iCs/>
        </w:rPr>
        <w:t xml:space="preserve"> </w:t>
      </w:r>
      <w:proofErr w:type="spellStart"/>
      <w:r w:rsidRPr="00447796">
        <w:rPr>
          <w:rFonts w:cs="Arial"/>
          <w:i/>
          <w:iCs/>
        </w:rPr>
        <w:t>Methodology</w:t>
      </w:r>
      <w:proofErr w:type="spellEnd"/>
      <w:r w:rsidRPr="00447796">
        <w:rPr>
          <w:rFonts w:cs="Arial"/>
        </w:rPr>
        <w:t>, v. 14, n. 1, p. 33-43, 1988.</w:t>
      </w:r>
      <w:r w:rsidR="00447796" w:rsidRPr="00447796">
        <w:rPr>
          <w:rFonts w:cs="Arial"/>
        </w:rPr>
        <w:t xml:space="preserve"> </w:t>
      </w:r>
      <w:r w:rsidR="00447796" w:rsidRPr="00447796">
        <w:rPr>
          <w:rFonts w:cs="Arial"/>
          <w:color w:val="000000"/>
        </w:rPr>
        <w:t>Disponível em: https://www150.statcan.gc.ca/n1/pub/12-001-x/1988001/article/14602-eng.pdf. Acesso em: jan. 2026.</w:t>
      </w:r>
    </w:p>
    <w:p w14:paraId="41E4BA28" w14:textId="77777777" w:rsidR="00C44C24" w:rsidRPr="00447796" w:rsidRDefault="00C44C24" w:rsidP="005A69FB">
      <w:pPr>
        <w:rPr>
          <w:rFonts w:cs="Arial"/>
        </w:rPr>
      </w:pPr>
    </w:p>
    <w:p w14:paraId="7EC67262" w14:textId="6B74CF13" w:rsidR="00C44C24" w:rsidRPr="00AA1B28" w:rsidRDefault="00C44C24" w:rsidP="005A69FB">
      <w:pPr>
        <w:rPr>
          <w:rFonts w:cs="Arial"/>
        </w:rPr>
      </w:pPr>
      <w:r w:rsidRPr="00C44C24">
        <w:rPr>
          <w:rFonts w:cs="Arial"/>
          <w:lang w:val="en-US"/>
        </w:rPr>
        <w:t xml:space="preserve">ORGANISATION FOR ECONOMIC CO-OPERATION AND DEVELOPMENT – OECD. </w:t>
      </w:r>
      <w:r w:rsidRPr="00C44C24">
        <w:rPr>
          <w:rFonts w:cs="Arial"/>
          <w:i/>
          <w:iCs/>
          <w:lang w:val="en-US"/>
        </w:rPr>
        <w:t>Frascati Manual 2015</w:t>
      </w:r>
      <w:r w:rsidRPr="00C44C24">
        <w:rPr>
          <w:rFonts w:cs="Arial"/>
          <w:lang w:val="en-US"/>
        </w:rPr>
        <w:t xml:space="preserve">: guidelines for collecting and reporting data on research and experimental development. </w:t>
      </w:r>
      <w:r w:rsidRPr="00AA1B28">
        <w:rPr>
          <w:rFonts w:cs="Arial"/>
        </w:rPr>
        <w:t>Paris: OECD, 2015.</w:t>
      </w:r>
      <w:r w:rsidR="00AA1B28" w:rsidRPr="00AA1B28">
        <w:rPr>
          <w:rFonts w:cs="Arial"/>
        </w:rPr>
        <w:t xml:space="preserve"> Disponível em: https://www.oecd.org/content/dam/oecd/en/publications/reports/2015/10/frascati-manual-2015_g1g57dcb/9789264239012-en.pdf</w:t>
      </w:r>
      <w:r w:rsidR="00AA1B28">
        <w:rPr>
          <w:rFonts w:cs="Arial"/>
        </w:rPr>
        <w:t>. Acesso em: jan. 2026.</w:t>
      </w:r>
    </w:p>
    <w:p w14:paraId="1E1F2259" w14:textId="77777777" w:rsidR="00C44C24" w:rsidRPr="00AA1B28" w:rsidRDefault="00C44C24" w:rsidP="005A69FB">
      <w:pPr>
        <w:rPr>
          <w:rFonts w:cs="Arial"/>
        </w:rPr>
      </w:pPr>
    </w:p>
    <w:p w14:paraId="2B7576D7" w14:textId="56B0BAF6" w:rsidR="00C44C24" w:rsidRPr="00DA6575" w:rsidRDefault="00C44C24" w:rsidP="005A69FB">
      <w:pPr>
        <w:rPr>
          <w:rFonts w:cs="Arial"/>
        </w:rPr>
      </w:pPr>
      <w:r w:rsidRPr="00C44C24">
        <w:rPr>
          <w:rFonts w:cs="Arial"/>
          <w:lang w:val="en-US"/>
        </w:rPr>
        <w:t>ORGANISATION FOR ECONOMIC CO-OPERATION AND DEVELOPMENT – OECD</w:t>
      </w:r>
      <w:r w:rsidRPr="00724C31">
        <w:rPr>
          <w:rFonts w:cs="Arial"/>
          <w:lang w:val="en-US"/>
        </w:rPr>
        <w:t xml:space="preserve">. </w:t>
      </w:r>
      <w:r w:rsidRPr="00CF33DB">
        <w:rPr>
          <w:rFonts w:cs="Arial"/>
          <w:i/>
          <w:iCs/>
          <w:lang w:val="en-US"/>
        </w:rPr>
        <w:t xml:space="preserve">Oslo </w:t>
      </w:r>
      <w:r w:rsidRPr="00C44C24">
        <w:rPr>
          <w:rFonts w:cs="Arial"/>
          <w:i/>
          <w:iCs/>
          <w:lang w:val="en-US"/>
        </w:rPr>
        <w:t>M</w:t>
      </w:r>
      <w:r w:rsidRPr="00CF33DB">
        <w:rPr>
          <w:rFonts w:cs="Arial"/>
          <w:i/>
          <w:iCs/>
          <w:lang w:val="en-US"/>
        </w:rPr>
        <w:t>anual:</w:t>
      </w:r>
      <w:r w:rsidRPr="00724C31">
        <w:rPr>
          <w:rFonts w:cs="Arial"/>
          <w:lang w:val="en-US"/>
        </w:rPr>
        <w:t xml:space="preserve"> guidelines for collecting and interpreting </w:t>
      </w:r>
      <w:proofErr w:type="gramStart"/>
      <w:r w:rsidRPr="00724C31">
        <w:rPr>
          <w:rFonts w:cs="Arial"/>
          <w:lang w:val="en-US"/>
        </w:rPr>
        <w:t>innovation</w:t>
      </w:r>
      <w:proofErr w:type="gramEnd"/>
      <w:r w:rsidRPr="00724C31">
        <w:rPr>
          <w:rFonts w:cs="Arial"/>
          <w:lang w:val="en-US"/>
        </w:rPr>
        <w:t xml:space="preserve"> data. </w:t>
      </w:r>
      <w:r w:rsidRPr="008F58AC">
        <w:rPr>
          <w:rFonts w:cs="Arial"/>
        </w:rPr>
        <w:t xml:space="preserve">3rd ed. Paris: OECD, 2005. </w:t>
      </w:r>
      <w:r w:rsidR="00DA6575" w:rsidRPr="00DA6575">
        <w:rPr>
          <w:rFonts w:cs="Arial"/>
        </w:rPr>
        <w:t xml:space="preserve">Disponível em: </w:t>
      </w:r>
      <w:r w:rsidR="00DA6575" w:rsidRPr="00394563">
        <w:rPr>
          <w:rFonts w:cs="Arial"/>
        </w:rPr>
        <w:t>https://www.oecd.org/content/dam/oecd/en/publications/reports/2005/11/oslo-manual_g1gh5dba/9789264013100-en.pdf</w:t>
      </w:r>
      <w:r w:rsidR="00DA6575">
        <w:rPr>
          <w:rFonts w:cs="Arial"/>
        </w:rPr>
        <w:t xml:space="preserve">. Acesso em: </w:t>
      </w:r>
      <w:r w:rsidR="00394563">
        <w:rPr>
          <w:rFonts w:cs="Arial"/>
        </w:rPr>
        <w:t>jan. 2026.</w:t>
      </w:r>
    </w:p>
    <w:p w14:paraId="545CED05" w14:textId="77777777" w:rsidR="00C44C24" w:rsidRPr="00DA6575" w:rsidRDefault="00C44C24" w:rsidP="005A69FB">
      <w:pPr>
        <w:rPr>
          <w:rFonts w:cs="Arial"/>
        </w:rPr>
      </w:pPr>
    </w:p>
    <w:p w14:paraId="0BFDCDA2" w14:textId="2DFD80F2" w:rsidR="00C44C24" w:rsidRPr="00CD3175" w:rsidRDefault="00C44C24" w:rsidP="005A69FB">
      <w:pPr>
        <w:rPr>
          <w:rFonts w:cs="Arial"/>
        </w:rPr>
      </w:pPr>
      <w:r w:rsidRPr="00C44C24">
        <w:rPr>
          <w:rFonts w:cs="Arial"/>
          <w:lang w:val="en-US"/>
        </w:rPr>
        <w:t xml:space="preserve">ORGANISATION FOR ECONOMIC CO-OPERATION AND DEVELOPMENT – OECD. </w:t>
      </w:r>
      <w:r w:rsidRPr="00C44C24">
        <w:rPr>
          <w:rFonts w:cs="Arial"/>
          <w:i/>
          <w:iCs/>
          <w:lang w:val="en-US"/>
        </w:rPr>
        <w:t>Oslo Manual 2018:</w:t>
      </w:r>
      <w:r w:rsidRPr="00C44C24">
        <w:rPr>
          <w:rFonts w:cs="Arial"/>
          <w:lang w:val="en-US"/>
        </w:rPr>
        <w:t xml:space="preserve"> guidelines for collecting, reporting and using data on innovation. </w:t>
      </w:r>
      <w:r w:rsidRPr="008F58AC">
        <w:rPr>
          <w:rFonts w:cs="Arial"/>
        </w:rPr>
        <w:t xml:space="preserve">4th ed. </w:t>
      </w:r>
      <w:r w:rsidRPr="00CD3175">
        <w:rPr>
          <w:rFonts w:cs="Arial"/>
        </w:rPr>
        <w:t>Paris: OECD, 2018.</w:t>
      </w:r>
      <w:r w:rsidR="00073E71" w:rsidRPr="00CD3175">
        <w:rPr>
          <w:rFonts w:cs="Arial"/>
        </w:rPr>
        <w:t xml:space="preserve"> Disponível em: </w:t>
      </w:r>
      <w:r w:rsidR="00CD3175" w:rsidRPr="00394563">
        <w:rPr>
          <w:rFonts w:cs="Arial"/>
        </w:rPr>
        <w:t>https://www.oecd.org/content/dam/oecd/en/publications/reports/2018/10/oslo-manual-2018_g1g9373b/9789264304604-en.pdf</w:t>
      </w:r>
      <w:r w:rsidR="00CD3175">
        <w:rPr>
          <w:rFonts w:cs="Arial"/>
        </w:rPr>
        <w:t>. Acesso em: jan. 2026.</w:t>
      </w:r>
    </w:p>
    <w:p w14:paraId="22C67A26" w14:textId="77777777" w:rsidR="00C44C24" w:rsidRPr="00CD3175" w:rsidRDefault="00C44C24" w:rsidP="005A69FB">
      <w:pPr>
        <w:rPr>
          <w:rFonts w:cs="Arial"/>
        </w:rPr>
      </w:pPr>
    </w:p>
    <w:p w14:paraId="3348C36B" w14:textId="0075BC2B" w:rsidR="00C44C24" w:rsidRPr="00954546" w:rsidRDefault="00C44C24" w:rsidP="005A69FB">
      <w:pPr>
        <w:rPr>
          <w:rFonts w:cs="Arial"/>
        </w:rPr>
      </w:pPr>
      <w:r w:rsidRPr="00C44C24">
        <w:rPr>
          <w:rFonts w:cs="Arial"/>
          <w:lang w:val="en-US"/>
        </w:rPr>
        <w:t xml:space="preserve">RIVEST, L. P. A generalization of the Lavallée and </w:t>
      </w:r>
      <w:proofErr w:type="spellStart"/>
      <w:r w:rsidRPr="00C44C24">
        <w:rPr>
          <w:rFonts w:cs="Arial"/>
          <w:lang w:val="en-US"/>
        </w:rPr>
        <w:t>Hidiroglou</w:t>
      </w:r>
      <w:proofErr w:type="spellEnd"/>
      <w:r w:rsidRPr="00C44C24">
        <w:rPr>
          <w:rFonts w:cs="Arial"/>
          <w:lang w:val="en-US"/>
        </w:rPr>
        <w:t xml:space="preserve"> algorithm for stratification </w:t>
      </w:r>
      <w:r w:rsidRPr="005A69FB">
        <w:rPr>
          <w:rFonts w:cs="Arial"/>
          <w:lang w:val="en-US"/>
        </w:rPr>
        <w:t xml:space="preserve">in business surveys. </w:t>
      </w:r>
      <w:proofErr w:type="spellStart"/>
      <w:r w:rsidRPr="005A69FB">
        <w:rPr>
          <w:rFonts w:cs="Arial"/>
          <w:i/>
          <w:iCs/>
        </w:rPr>
        <w:t>Survey</w:t>
      </w:r>
      <w:proofErr w:type="spellEnd"/>
      <w:r w:rsidRPr="005A69FB">
        <w:rPr>
          <w:rFonts w:cs="Arial"/>
          <w:i/>
          <w:iCs/>
        </w:rPr>
        <w:t xml:space="preserve"> </w:t>
      </w:r>
      <w:proofErr w:type="spellStart"/>
      <w:r w:rsidRPr="005A69FB">
        <w:rPr>
          <w:rFonts w:cs="Arial"/>
          <w:i/>
          <w:iCs/>
        </w:rPr>
        <w:t>Methodology</w:t>
      </w:r>
      <w:proofErr w:type="spellEnd"/>
      <w:r w:rsidRPr="005A69FB">
        <w:rPr>
          <w:rFonts w:cs="Arial"/>
        </w:rPr>
        <w:t>, v. 28, n. 2, p. 191-198, 2002.</w:t>
      </w:r>
      <w:r w:rsidR="00954546" w:rsidRPr="005A69FB">
        <w:rPr>
          <w:rFonts w:cs="Arial"/>
        </w:rPr>
        <w:t xml:space="preserve"> Disponível em: </w:t>
      </w:r>
      <w:r w:rsidR="00954546" w:rsidRPr="005A69FB">
        <w:rPr>
          <w:rFonts w:cs="Arial"/>
          <w:color w:val="000000"/>
        </w:rPr>
        <w:t xml:space="preserve">https://www.mat.ulaval.ca/fileadmin/mat/documents/lrivest/Publications/59-Rivest2002en.pdf. Acesso em: </w:t>
      </w:r>
      <w:r w:rsidR="005A69FB" w:rsidRPr="005A69FB">
        <w:rPr>
          <w:rFonts w:cs="Arial"/>
          <w:color w:val="000000"/>
        </w:rPr>
        <w:t>jan.</w:t>
      </w:r>
      <w:r w:rsidR="00954546" w:rsidRPr="005A69FB">
        <w:rPr>
          <w:rFonts w:cs="Arial"/>
          <w:color w:val="000000"/>
        </w:rPr>
        <w:t xml:space="preserve"> 202</w:t>
      </w:r>
      <w:r w:rsidR="0074011B">
        <w:rPr>
          <w:rFonts w:cs="Arial"/>
          <w:color w:val="000000"/>
        </w:rPr>
        <w:t>6</w:t>
      </w:r>
      <w:r w:rsidR="005A69FB" w:rsidRPr="005A69FB">
        <w:rPr>
          <w:rFonts w:cs="Arial"/>
          <w:color w:val="000000"/>
        </w:rPr>
        <w:t>.</w:t>
      </w:r>
    </w:p>
    <w:p w14:paraId="097DC1E2" w14:textId="77777777" w:rsidR="00C44C24" w:rsidRPr="00954546" w:rsidRDefault="00C44C24" w:rsidP="005A69FB">
      <w:pPr>
        <w:rPr>
          <w:rFonts w:cs="Arial"/>
        </w:rPr>
      </w:pPr>
    </w:p>
    <w:p w14:paraId="38839EB1" w14:textId="77777777" w:rsidR="00C44C24" w:rsidRPr="00C44C24" w:rsidRDefault="00C44C24" w:rsidP="005A69FB">
      <w:pPr>
        <w:rPr>
          <w:rFonts w:cs="Arial"/>
          <w:lang w:val="en-US"/>
        </w:rPr>
      </w:pPr>
      <w:r w:rsidRPr="00C44C24">
        <w:rPr>
          <w:rFonts w:cs="Arial"/>
          <w:lang w:val="en-US"/>
        </w:rPr>
        <w:t xml:space="preserve">SHAH, B. V. et al. </w:t>
      </w:r>
      <w:r w:rsidRPr="00C44C24">
        <w:rPr>
          <w:rFonts w:cs="Arial"/>
          <w:i/>
          <w:iCs/>
          <w:lang w:val="en-US"/>
        </w:rPr>
        <w:t>Statistical methods and mathematical algorithms used in SUDAAN</w:t>
      </w:r>
      <w:r w:rsidRPr="00C44C24">
        <w:rPr>
          <w:rFonts w:cs="Arial"/>
          <w:lang w:val="en-US"/>
        </w:rPr>
        <w:t>. Research Triangle Park, NC: Research Triangle Institute, 1995.</w:t>
      </w:r>
    </w:p>
    <w:p w14:paraId="2C6BD0DB" w14:textId="77777777" w:rsidR="00C44C24" w:rsidRPr="00724C31" w:rsidRDefault="00C44C24" w:rsidP="005A69FB">
      <w:pPr>
        <w:spacing w:before="100" w:beforeAutospacing="1" w:after="100" w:afterAutospacing="1"/>
        <w:textAlignment w:val="center"/>
        <w:rPr>
          <w:rFonts w:cs="Arial"/>
          <w:color w:val="000000"/>
          <w:lang w:val="en-US"/>
        </w:rPr>
      </w:pPr>
      <w:r w:rsidRPr="00724C31">
        <w:rPr>
          <w:rFonts w:cs="Arial"/>
          <w:caps/>
          <w:color w:val="000000"/>
          <w:lang w:val="en-US"/>
        </w:rPr>
        <w:t>Shah</w:t>
      </w:r>
      <w:r w:rsidRPr="00724C31">
        <w:rPr>
          <w:rFonts w:cs="Arial"/>
          <w:color w:val="000000"/>
          <w:lang w:val="en-US"/>
        </w:rPr>
        <w:t xml:space="preserve">, B.V. et al. </w:t>
      </w:r>
      <w:r w:rsidRPr="00CF33DB">
        <w:rPr>
          <w:rFonts w:cs="Arial"/>
          <w:i/>
          <w:iCs/>
          <w:color w:val="000000"/>
          <w:lang w:val="en-US"/>
        </w:rPr>
        <w:t>SUDAAN user’s manual: release 8.0. Research Triangle Park</w:t>
      </w:r>
      <w:r w:rsidRPr="00C44C24">
        <w:rPr>
          <w:rFonts w:cs="Arial"/>
          <w:lang w:val="en-US"/>
        </w:rPr>
        <w:t xml:space="preserve">. Research Triangle Park, NC: Research Triangle Institute, </w:t>
      </w:r>
      <w:r w:rsidRPr="00724C31">
        <w:rPr>
          <w:rFonts w:cs="Arial"/>
          <w:color w:val="000000"/>
          <w:lang w:val="en-US"/>
        </w:rPr>
        <w:t>2001.</w:t>
      </w:r>
    </w:p>
    <w:p w14:paraId="3F383242" w14:textId="77777777" w:rsidR="00C44C24" w:rsidRPr="00724C31" w:rsidRDefault="00C44C24" w:rsidP="005A69FB">
      <w:pPr>
        <w:rPr>
          <w:rFonts w:cs="Arial"/>
        </w:rPr>
      </w:pPr>
      <w:r w:rsidRPr="00C44C24">
        <w:rPr>
          <w:rFonts w:cs="Arial"/>
          <w:lang w:val="en-US"/>
        </w:rPr>
        <w:t xml:space="preserve">STATISTICS CANADA. </w:t>
      </w:r>
      <w:r w:rsidRPr="00C44C24">
        <w:rPr>
          <w:rFonts w:cs="Arial"/>
          <w:i/>
          <w:iCs/>
          <w:lang w:val="en-US"/>
        </w:rPr>
        <w:t>CANCEIS user’s guide:</w:t>
      </w:r>
      <w:r w:rsidRPr="00C44C24">
        <w:rPr>
          <w:rFonts w:cs="Arial"/>
          <w:lang w:val="en-US"/>
        </w:rPr>
        <w:t xml:space="preserve"> Canadian census </w:t>
      </w:r>
      <w:proofErr w:type="gramStart"/>
      <w:r w:rsidRPr="00C44C24">
        <w:rPr>
          <w:rFonts w:cs="Arial"/>
          <w:lang w:val="en-US"/>
        </w:rPr>
        <w:t>edit</w:t>
      </w:r>
      <w:proofErr w:type="gramEnd"/>
      <w:r w:rsidRPr="00C44C24">
        <w:rPr>
          <w:rFonts w:cs="Arial"/>
          <w:lang w:val="en-US"/>
        </w:rPr>
        <w:t xml:space="preserve"> and imputation system. </w:t>
      </w:r>
      <w:proofErr w:type="spellStart"/>
      <w:r w:rsidRPr="00724C31">
        <w:rPr>
          <w:rFonts w:cs="Arial"/>
        </w:rPr>
        <w:t>Version</w:t>
      </w:r>
      <w:proofErr w:type="spellEnd"/>
      <w:r w:rsidRPr="00724C31">
        <w:rPr>
          <w:rFonts w:cs="Arial"/>
        </w:rPr>
        <w:t xml:space="preserve"> 4.5. Ottawa: </w:t>
      </w:r>
      <w:proofErr w:type="spellStart"/>
      <w:r w:rsidRPr="00724C31">
        <w:rPr>
          <w:rFonts w:cs="Arial"/>
        </w:rPr>
        <w:t>Statistics</w:t>
      </w:r>
      <w:proofErr w:type="spellEnd"/>
      <w:r w:rsidRPr="00724C31">
        <w:rPr>
          <w:rFonts w:cs="Arial"/>
        </w:rPr>
        <w:t xml:space="preserve"> Canada, 2007.</w:t>
      </w:r>
    </w:p>
    <w:p w14:paraId="27D49F35" w14:textId="69ECD981" w:rsidR="00D568E7" w:rsidRDefault="00D568E7" w:rsidP="009D0772">
      <w:pPr>
        <w:pStyle w:val="02corpodetexto"/>
        <w:spacing w:before="100" w:beforeAutospacing="1" w:after="100" w:afterAutospacing="1" w:line="240" w:lineRule="auto"/>
        <w:ind w:firstLine="0"/>
      </w:pPr>
    </w:p>
    <w:p w14:paraId="0FAAC760" w14:textId="77777777" w:rsidR="00AC7522" w:rsidRDefault="00AC7522" w:rsidP="009D0772">
      <w:pPr>
        <w:pStyle w:val="02corpodetexto"/>
        <w:spacing w:before="100" w:beforeAutospacing="1" w:after="100" w:afterAutospacing="1" w:line="240" w:lineRule="auto"/>
        <w:ind w:firstLine="0"/>
      </w:pPr>
    </w:p>
    <w:p w14:paraId="5513E168" w14:textId="77777777" w:rsidR="00AC7522" w:rsidRDefault="00AC7522" w:rsidP="009D0772">
      <w:pPr>
        <w:pStyle w:val="02corpodetexto"/>
        <w:spacing w:before="100" w:beforeAutospacing="1" w:after="100" w:afterAutospacing="1" w:line="240" w:lineRule="auto"/>
        <w:ind w:firstLine="0"/>
      </w:pPr>
    </w:p>
    <w:p w14:paraId="0733A871" w14:textId="77777777" w:rsidR="00D568E7" w:rsidRPr="00F00E49" w:rsidRDefault="00D85A16" w:rsidP="00776627">
      <w:pPr>
        <w:pStyle w:val="01captulo"/>
      </w:pPr>
      <w:bookmarkStart w:id="48" w:name="_Toc158370344"/>
      <w:r w:rsidRPr="00F00E49">
        <w:lastRenderedPageBreak/>
        <w:t>Glossário</w:t>
      </w:r>
      <w:bookmarkEnd w:id="48"/>
    </w:p>
    <w:p w14:paraId="07C8DDDF" w14:textId="77777777" w:rsidR="0048647D" w:rsidRPr="0048647D" w:rsidRDefault="0048647D" w:rsidP="0048647D">
      <w:pPr>
        <w:pStyle w:val="02corpodetexto"/>
        <w:ind w:firstLine="0"/>
        <w:rPr>
          <w:b/>
          <w:bCs/>
        </w:rPr>
      </w:pPr>
      <w:r w:rsidRPr="0048647D">
        <w:rPr>
          <w:b/>
          <w:bCs/>
        </w:rPr>
        <w:t xml:space="preserve">Bens: </w:t>
      </w:r>
      <w:r w:rsidRPr="0048647D">
        <w:t>Objetos tangíveis para os quais existe demanda atual ou potencial e podem ser estabelecidos direitos de propriedade. A propriedade permite que bens, assim como direitos a tais bens, sejam transferidos de um proprietário para outro por meio de transações de mercado.</w:t>
      </w:r>
    </w:p>
    <w:p w14:paraId="3FF474E6" w14:textId="77777777" w:rsidR="0048647D" w:rsidRPr="0048647D" w:rsidRDefault="0048647D" w:rsidP="0048647D">
      <w:pPr>
        <w:pStyle w:val="02corpodetexto"/>
        <w:ind w:firstLine="0"/>
        <w:rPr>
          <w:b/>
          <w:bCs/>
        </w:rPr>
      </w:pPr>
      <w:r w:rsidRPr="0048647D">
        <w:rPr>
          <w:b/>
          <w:bCs/>
        </w:rPr>
        <w:t xml:space="preserve">Capital controlador: </w:t>
      </w:r>
      <w:r w:rsidRPr="0048647D">
        <w:t xml:space="preserve">Aquele que é titular de uma participação no capital social da empesa que lhe assegura a maioria dos votos e que, portanto, possui direitos permanentes de eleger os administradores e de preponderar nas deliberações sociais, ainda que não exerça esse direito, ausentando-se das assembleias ou nelas se abstendo de votar. </w:t>
      </w:r>
    </w:p>
    <w:p w14:paraId="203580EF" w14:textId="77777777" w:rsidR="0048647D" w:rsidRPr="0048647D" w:rsidRDefault="0048647D" w:rsidP="0048647D">
      <w:pPr>
        <w:pStyle w:val="02corpodetexto"/>
        <w:ind w:firstLine="0"/>
        <w:rPr>
          <w:b/>
          <w:bCs/>
        </w:rPr>
      </w:pPr>
      <w:r w:rsidRPr="0048647D">
        <w:rPr>
          <w:b/>
          <w:bCs/>
        </w:rPr>
        <w:t xml:space="preserve">Cooperação para inovação: </w:t>
      </w:r>
      <w:r w:rsidRPr="0048647D">
        <w:t>Participação ativa em projetos conjuntos de P&amp;D e outros projetos de inovação com outra organização (empresa ou instituição), não implicando, necessariamente, que as partes envolvidas obtenham benefícios comerciais imediatos. A simples contratação de serviços de outra organização, sem a sua colaboração ativa, não é considerada cooperação.</w:t>
      </w:r>
    </w:p>
    <w:p w14:paraId="3FA02173" w14:textId="77777777" w:rsidR="0048647D" w:rsidRPr="0048647D" w:rsidRDefault="0048647D" w:rsidP="0048647D">
      <w:pPr>
        <w:pStyle w:val="02corpodetexto"/>
        <w:ind w:firstLine="0"/>
        <w:rPr>
          <w:b/>
          <w:bCs/>
        </w:rPr>
      </w:pPr>
      <w:r w:rsidRPr="0048647D">
        <w:rPr>
          <w:b/>
          <w:bCs/>
        </w:rPr>
        <w:t xml:space="preserve">Empresa ativa em inovação: </w:t>
      </w:r>
      <w:r w:rsidRPr="0048647D">
        <w:t>Empresa que esteve envolvida, em algum momento durante o período de observação, em uma ou mais atividades para desenvolver ou implementar produtos (bens ou serviços) ou processos de negócios novos ou aprimorados para um uso pretendido. Tanto as empresas inovadoras quanto as não inovadoras podem ser ativas para inovação durante um período de observação. Nesse último caso, a empresa pode ter tido um projeto ainda incompleto ou mesmo abandonado.</w:t>
      </w:r>
      <w:r w:rsidRPr="0048647D">
        <w:rPr>
          <w:b/>
          <w:bCs/>
        </w:rPr>
        <w:t xml:space="preserve"> </w:t>
      </w:r>
    </w:p>
    <w:p w14:paraId="7D2FFD55" w14:textId="77777777" w:rsidR="0048647D" w:rsidRPr="0048647D" w:rsidRDefault="0048647D" w:rsidP="0048647D">
      <w:pPr>
        <w:pStyle w:val="02corpodetexto"/>
        <w:ind w:firstLine="0"/>
        <w:rPr>
          <w:b/>
          <w:bCs/>
        </w:rPr>
      </w:pPr>
      <w:r w:rsidRPr="0048647D">
        <w:rPr>
          <w:b/>
          <w:bCs/>
        </w:rPr>
        <w:t xml:space="preserve">Empresa industrial: </w:t>
      </w:r>
      <w:r w:rsidRPr="0048647D">
        <w:t>Unidade jurídica caracterizada por uma firma ou razão social que responde pelo capital investido, e cuja principal atividade é industrial.</w:t>
      </w:r>
      <w:r w:rsidRPr="0048647D">
        <w:rPr>
          <w:b/>
          <w:bCs/>
        </w:rPr>
        <w:t xml:space="preserve"> </w:t>
      </w:r>
    </w:p>
    <w:p w14:paraId="3516ADCD" w14:textId="77777777" w:rsidR="0048647D" w:rsidRPr="0048647D" w:rsidRDefault="0048647D" w:rsidP="0048647D">
      <w:pPr>
        <w:pStyle w:val="02corpodetexto"/>
        <w:ind w:firstLine="0"/>
        <w:rPr>
          <w:b/>
          <w:bCs/>
        </w:rPr>
      </w:pPr>
      <w:r w:rsidRPr="0048647D">
        <w:rPr>
          <w:b/>
          <w:bCs/>
        </w:rPr>
        <w:t xml:space="preserve">Empresa inovadora: </w:t>
      </w:r>
      <w:r w:rsidRPr="0048647D">
        <w:t>Empresa que introduziu um produto (bem ou serviço) novo ou aprimorado no mercado e/ou colocou em uso pela empresa um processo de negócios novo ou aprimorado durante o período de observação.</w:t>
      </w:r>
      <w:r w:rsidRPr="0048647D">
        <w:rPr>
          <w:b/>
          <w:bCs/>
        </w:rPr>
        <w:t xml:space="preserve"> </w:t>
      </w:r>
    </w:p>
    <w:p w14:paraId="42165821" w14:textId="77777777" w:rsidR="0048647D" w:rsidRPr="0048647D" w:rsidRDefault="0048647D" w:rsidP="0048647D">
      <w:pPr>
        <w:pStyle w:val="02corpodetexto"/>
        <w:ind w:firstLine="0"/>
        <w:rPr>
          <w:b/>
          <w:bCs/>
        </w:rPr>
      </w:pPr>
      <w:r w:rsidRPr="0048647D">
        <w:rPr>
          <w:b/>
          <w:bCs/>
        </w:rPr>
        <w:t xml:space="preserve">Inovação de produto e/ou processo de negócios: </w:t>
      </w:r>
      <w:r w:rsidRPr="0048647D">
        <w:t>Introdução, no mercado, de um produto (bem ou serviço) novo ou aprimorado, ou introdução, na empresa, de um processo de negócios novo ou aprimorado. A inovação se refere a produto e/ou processo de negócios novo (ou substancialmente aprimorado) para a empresa, não sendo, necessariamente, novo para o mercado/setor de atuação, podendo ter sido desenvolvida pela empresa, ou por outra empresa ou instituição.</w:t>
      </w:r>
      <w:r w:rsidRPr="0048647D">
        <w:rPr>
          <w:b/>
          <w:bCs/>
        </w:rPr>
        <w:t xml:space="preserve"> </w:t>
      </w:r>
    </w:p>
    <w:p w14:paraId="6E3FCED7" w14:textId="77777777" w:rsidR="0048647D" w:rsidRPr="0048647D" w:rsidRDefault="0048647D" w:rsidP="0048647D">
      <w:pPr>
        <w:pStyle w:val="02corpodetexto"/>
        <w:ind w:firstLine="0"/>
        <w:rPr>
          <w:b/>
        </w:rPr>
      </w:pPr>
      <w:proofErr w:type="gramStart"/>
      <w:r w:rsidRPr="0048647D">
        <w:rPr>
          <w:b/>
          <w:bCs/>
        </w:rPr>
        <w:t>Pesquisa e Desenvolvimento experimental</w:t>
      </w:r>
      <w:proofErr w:type="gramEnd"/>
      <w:r w:rsidRPr="0048647D">
        <w:rPr>
          <w:b/>
          <w:bCs/>
        </w:rPr>
        <w:t xml:space="preserve"> (P&amp;D): </w:t>
      </w:r>
      <w:r w:rsidRPr="0048647D">
        <w:rPr>
          <w:bCs/>
        </w:rPr>
        <w:t xml:space="preserve">Trabalho criativo, empreendido de forma sistemática, com o objetivo de aumentar o acervo de conhecimentos, abrangendo o conhecimento da humanidade, da cultura e da sociedade, e para criar novas aplicações do conhecimento disponível. O desenho, a construção e os testes de protótipos e instalações-piloto constituem, muitas vezes, a fase mais importante da P&amp;D, que inclui, também, o desenvolvimento de </w:t>
      </w:r>
      <w:r w:rsidRPr="0048647D">
        <w:rPr>
          <w:bCs/>
          <w:i/>
          <w:iCs/>
        </w:rPr>
        <w:t>software</w:t>
      </w:r>
      <w:r w:rsidRPr="0048647D">
        <w:rPr>
          <w:bCs/>
        </w:rPr>
        <w:t>, desde que esse envolva um avanço tecnológico ou científico.</w:t>
      </w:r>
    </w:p>
    <w:p w14:paraId="20EEFAAE" w14:textId="77777777" w:rsidR="0048647D" w:rsidRPr="0048647D" w:rsidRDefault="0048647D" w:rsidP="0048647D">
      <w:pPr>
        <w:pStyle w:val="02corpodetexto"/>
        <w:ind w:firstLine="0"/>
        <w:rPr>
          <w:b/>
          <w:bCs/>
        </w:rPr>
      </w:pPr>
      <w:r w:rsidRPr="0048647D">
        <w:rPr>
          <w:b/>
          <w:bCs/>
        </w:rPr>
        <w:lastRenderedPageBreak/>
        <w:t xml:space="preserve">Processo de negócios novo ou aprimorado: </w:t>
      </w:r>
      <w:r w:rsidRPr="0048647D">
        <w:t xml:space="preserve">Aquele em que uma ou mais funções de negócios diferem significativamente das funções de negócios anteriores e que foi colocado em uso pela empresa. Constituem processos de negócios novos ou aprimorados: métodos para produzir bens ou fornecer serviços; métodos de logística, entrega e distribuição; métodos para processamento ou comunicação de informação; métodos de contabilidade ou outras operações administrativas; práticas de gestão para organizar procedimentos ou relações externas; métodos de organização do trabalho, de tomada de decisão ou de gestão de recursos humanos; e métodos de </w:t>
      </w:r>
      <w:r w:rsidRPr="0048647D">
        <w:rPr>
          <w:i/>
          <w:iCs/>
        </w:rPr>
        <w:t>marketing</w:t>
      </w:r>
      <w:r w:rsidRPr="0048647D">
        <w:t xml:space="preserve"> para promoção, embalagem, preços, colocação de produtos ou serviços pós-venda.</w:t>
      </w:r>
      <w:r w:rsidRPr="0048647D">
        <w:rPr>
          <w:b/>
          <w:bCs/>
        </w:rPr>
        <w:t xml:space="preserve"> </w:t>
      </w:r>
    </w:p>
    <w:p w14:paraId="0B13A055" w14:textId="7F09E3E2" w:rsidR="0048647D" w:rsidRPr="0048647D" w:rsidRDefault="0048647D" w:rsidP="0048647D">
      <w:pPr>
        <w:pStyle w:val="02corpodetexto"/>
        <w:ind w:firstLine="0"/>
        <w:rPr>
          <w:b/>
          <w:bCs/>
        </w:rPr>
      </w:pPr>
      <w:r w:rsidRPr="0048647D">
        <w:rPr>
          <w:b/>
          <w:bCs/>
        </w:rPr>
        <w:t xml:space="preserve">Produto novo (bem ou serviço): </w:t>
      </w:r>
      <w:r w:rsidRPr="0048647D">
        <w:t xml:space="preserve">Produto (bem ou serviço) cujas características fundamentais (especificações técnicas, usos pretendidos, </w:t>
      </w:r>
      <w:r w:rsidRPr="0048647D">
        <w:rPr>
          <w:i/>
          <w:iCs/>
        </w:rPr>
        <w:t>software</w:t>
      </w:r>
      <w:r w:rsidRPr="0048647D">
        <w:t xml:space="preserve"> ou outro componente imaterial incorporado) diferem significativamente </w:t>
      </w:r>
      <w:proofErr w:type="gramStart"/>
      <w:r w:rsidRPr="0048647D">
        <w:t>d</w:t>
      </w:r>
      <w:r>
        <w:t>aquela</w:t>
      </w:r>
      <w:r w:rsidRPr="0048647D">
        <w:t>s</w:t>
      </w:r>
      <w:r w:rsidR="00A40501">
        <w:t xml:space="preserve"> </w:t>
      </w:r>
      <w:r w:rsidRPr="0048647D">
        <w:t>presentes</w:t>
      </w:r>
      <w:proofErr w:type="gramEnd"/>
      <w:r w:rsidRPr="0048647D">
        <w:t xml:space="preserve"> em todos os produtos previamente produzidos pela empresa. Não são consideradas as mudanças puramente estéticas ou de estilo e a comercialização de produtos integralmente desenvolvidos e produzidos por outra empresa.   </w:t>
      </w:r>
    </w:p>
    <w:p w14:paraId="0AFA9C6C" w14:textId="77777777" w:rsidR="0048647D" w:rsidRPr="0048647D" w:rsidRDefault="0048647D" w:rsidP="0048647D">
      <w:pPr>
        <w:pStyle w:val="02corpodetexto"/>
        <w:ind w:firstLine="0"/>
        <w:rPr>
          <w:b/>
          <w:bCs/>
        </w:rPr>
      </w:pPr>
      <w:r w:rsidRPr="0048647D">
        <w:rPr>
          <w:b/>
          <w:bCs/>
        </w:rPr>
        <w:t xml:space="preserve">Serviços: </w:t>
      </w:r>
      <w:r w:rsidRPr="0048647D">
        <w:t xml:space="preserve">Resultado de uma atividade produtiva que altera as condições dos usuários ou facilita a troca de produtos, inclusive de ativos financeiros. São atividades intangíveis que são produzidas e consumidas simultaneamente e que alteram as condições físicas, psicológicas, entre outros contextos, dos usuários. Os serviços não podem ser comercializados separadamente de sua produção, e, </w:t>
      </w:r>
      <w:proofErr w:type="gramStart"/>
      <w:r w:rsidRPr="0048647D">
        <w:t>no momento em que</w:t>
      </w:r>
      <w:proofErr w:type="gramEnd"/>
      <w:r w:rsidRPr="0048647D">
        <w:t xml:space="preserve"> sua produção é concluída, eles devem ser fornecidos a seus usuários.</w:t>
      </w:r>
      <w:r w:rsidRPr="0048647D">
        <w:rPr>
          <w:b/>
          <w:bCs/>
        </w:rPr>
        <w:t xml:space="preserve"> </w:t>
      </w:r>
    </w:p>
    <w:p w14:paraId="4B4F8FE9" w14:textId="77777777" w:rsidR="0048647D" w:rsidRPr="0048647D" w:rsidRDefault="0048647D" w:rsidP="0048647D">
      <w:pPr>
        <w:pStyle w:val="02corpodetexto"/>
        <w:ind w:firstLine="0"/>
        <w:rPr>
          <w:b/>
        </w:rPr>
      </w:pPr>
      <w:r w:rsidRPr="0048647D">
        <w:rPr>
          <w:b/>
          <w:bCs/>
        </w:rPr>
        <w:t>Significativo aperfeiçoamento de produto (bem ou serviço):</w:t>
      </w:r>
      <w:r w:rsidRPr="0048647D">
        <w:rPr>
          <w:b/>
        </w:rPr>
        <w:t xml:space="preserve"> </w:t>
      </w:r>
      <w:r w:rsidRPr="0048647D">
        <w:rPr>
          <w:bCs/>
        </w:rPr>
        <w:t>Produto (bem ou serviço) previamente existente, cujo desempenho foi substancialmente aumentado ou aperfeiçoado. Um produto simples pode ser aperfeiçoado, no sentido da obtenção de melhor desempenho ou menor custo, por meio da utilização de matérias-primas ou componentes de maior rendimento. Um produto complexo, com vários componentes ou subsistemas integrados, pode ser aperfeiçoado via mudanças parciais em um de seus componentes ou subsistemas. Não são consideradas as mudanças puramente estéticas ou de estilo e a comercialização de produtos integralmente desenvolvidos e produzidos por outra empresa.</w:t>
      </w:r>
      <w:r w:rsidRPr="0048647D">
        <w:rPr>
          <w:b/>
        </w:rPr>
        <w:t xml:space="preserve">   </w:t>
      </w:r>
    </w:p>
    <w:p w14:paraId="7FE0CB6E" w14:textId="77777777" w:rsidR="00D568E7" w:rsidRDefault="00D85A16">
      <w:pPr>
        <w:pStyle w:val="02corpodetexto"/>
      </w:pPr>
      <w:r>
        <w:br w:type="page"/>
      </w:r>
    </w:p>
    <w:p w14:paraId="6DE94101" w14:textId="77777777" w:rsidR="00D568E7" w:rsidRDefault="00D85A16" w:rsidP="00776627">
      <w:pPr>
        <w:pStyle w:val="06equipetitulo"/>
      </w:pPr>
      <w:bookmarkStart w:id="49" w:name="_Toc37255553"/>
      <w:r w:rsidRPr="000C7776">
        <w:lastRenderedPageBreak/>
        <w:t>Equipe técnica</w:t>
      </w:r>
      <w:bookmarkEnd w:id="49"/>
    </w:p>
    <w:p w14:paraId="61FB3AB4" w14:textId="77777777" w:rsidR="00E4417B" w:rsidRPr="003B7E30" w:rsidRDefault="00E4417B" w:rsidP="00E4417B">
      <w:pPr>
        <w:pStyle w:val="06equipenivel1"/>
      </w:pPr>
      <w:r w:rsidRPr="003B7E30">
        <w:t xml:space="preserve">Diretoria de Pesquisas </w:t>
      </w:r>
    </w:p>
    <w:p w14:paraId="7E07F99B" w14:textId="77777777" w:rsidR="00E4417B" w:rsidRPr="000C53D6" w:rsidRDefault="00E4417B" w:rsidP="00E4417B">
      <w:pPr>
        <w:pStyle w:val="06equipenivel2"/>
      </w:pPr>
      <w:r w:rsidRPr="000C53D6">
        <w:t>Coordenação de Estatísticas Estruturais e Temáticas em Empresas</w:t>
      </w:r>
    </w:p>
    <w:p w14:paraId="12FFB6EF" w14:textId="47D0E410" w:rsidR="00E4417B" w:rsidRPr="003B7E30" w:rsidRDefault="000C7776" w:rsidP="00E4417B">
      <w:pPr>
        <w:pStyle w:val="06equipenomes"/>
      </w:pPr>
      <w:bookmarkStart w:id="50" w:name="_Hlk62173054"/>
      <w:bookmarkEnd w:id="50"/>
      <w:r>
        <w:t>Andrea Bastos da Silva Guimarães</w:t>
      </w:r>
    </w:p>
    <w:p w14:paraId="7719999B" w14:textId="77777777" w:rsidR="00E4417B" w:rsidRPr="003B7E30" w:rsidRDefault="00E4417B" w:rsidP="00E4417B">
      <w:pPr>
        <w:pStyle w:val="06equipenivel3"/>
      </w:pPr>
      <w:r w:rsidRPr="003B7E30">
        <w:t>Gerência de Análise Estrutural e Temática</w:t>
      </w:r>
    </w:p>
    <w:p w14:paraId="2C26C4A6" w14:textId="77777777" w:rsidR="00E4417B" w:rsidRPr="003B7E30" w:rsidRDefault="00E4417B" w:rsidP="00E4417B">
      <w:pPr>
        <w:pStyle w:val="06equipenomes"/>
      </w:pPr>
      <w:r w:rsidRPr="003B7E30">
        <w:t>Fernanda de Vilhena Cornelio Silva</w:t>
      </w:r>
    </w:p>
    <w:p w14:paraId="6652D929" w14:textId="77777777" w:rsidR="00E4417B" w:rsidRPr="003B7E30" w:rsidRDefault="00E4417B"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85" w:line="260" w:lineRule="atLeast"/>
        <w:ind w:left="227" w:firstLine="0"/>
        <w:textAlignment w:val="baseline"/>
        <w:rPr>
          <w:rFonts w:cs="Arial"/>
          <w:b/>
          <w:bCs/>
          <w:sz w:val="18"/>
          <w:szCs w:val="18"/>
        </w:rPr>
      </w:pPr>
      <w:r w:rsidRPr="003B7E30">
        <w:rPr>
          <w:rFonts w:cs="Arial"/>
          <w:b/>
          <w:bCs/>
          <w:sz w:val="18"/>
          <w:szCs w:val="18"/>
        </w:rPr>
        <w:t>Gerência de Pesquisas Temáticas</w:t>
      </w:r>
    </w:p>
    <w:p w14:paraId="1361F754" w14:textId="77777777" w:rsidR="00E4417B" w:rsidRPr="003B7E30" w:rsidRDefault="00E4417B"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 xml:space="preserve">Flávio Jose Marques Peixoto </w:t>
      </w:r>
    </w:p>
    <w:p w14:paraId="305A078A" w14:textId="77777777" w:rsidR="00E4417B" w:rsidRPr="003B7E30" w:rsidRDefault="00E4417B" w:rsidP="00E4417B">
      <w:pPr>
        <w:pStyle w:val="06equipenivel3"/>
      </w:pPr>
      <w:r w:rsidRPr="003B7E30">
        <w:t>Gerência de Métodos</w:t>
      </w:r>
    </w:p>
    <w:p w14:paraId="08E0118D" w14:textId="77777777" w:rsidR="00E4417B" w:rsidRPr="003B7E30" w:rsidRDefault="00E4417B"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 xml:space="preserve">Adriana Bandeira Moraes </w:t>
      </w:r>
    </w:p>
    <w:p w14:paraId="170E0E97" w14:textId="77777777" w:rsidR="00E4417B" w:rsidRPr="003B7E30" w:rsidRDefault="00E4417B"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85" w:line="260" w:lineRule="atLeast"/>
        <w:ind w:left="227" w:firstLine="0"/>
        <w:textAlignment w:val="baseline"/>
        <w:rPr>
          <w:rFonts w:cs="Arial"/>
          <w:b/>
          <w:bCs/>
          <w:sz w:val="18"/>
          <w:szCs w:val="18"/>
        </w:rPr>
      </w:pPr>
      <w:r w:rsidRPr="003B7E30">
        <w:rPr>
          <w:rFonts w:cs="Arial"/>
          <w:b/>
          <w:bCs/>
          <w:sz w:val="18"/>
          <w:szCs w:val="18"/>
        </w:rPr>
        <w:t>Gerência de Análise e Disseminação</w:t>
      </w:r>
    </w:p>
    <w:p w14:paraId="11526B75" w14:textId="3F5D03E1" w:rsidR="00E4417B" w:rsidRPr="000C7776" w:rsidRDefault="00993412"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0C7776">
        <w:rPr>
          <w:rFonts w:cs="Arial"/>
          <w:sz w:val="16"/>
          <w:szCs w:val="16"/>
        </w:rPr>
        <w:t>Marcelo Miranda Freire de Melo</w:t>
      </w:r>
      <w:r w:rsidR="00E4417B" w:rsidRPr="000C7776">
        <w:rPr>
          <w:rFonts w:cs="Arial"/>
          <w:sz w:val="16"/>
          <w:szCs w:val="16"/>
        </w:rPr>
        <w:t xml:space="preserve"> </w:t>
      </w:r>
    </w:p>
    <w:p w14:paraId="21F12E9D" w14:textId="77777777" w:rsidR="00E4417B" w:rsidRPr="003B7E30" w:rsidRDefault="00E4417B" w:rsidP="00E4417B">
      <w:pPr>
        <w:pStyle w:val="06equipenivel4"/>
      </w:pPr>
      <w:r w:rsidRPr="003B7E30">
        <w:t>Planejamento, Análise e Disseminação</w:t>
      </w:r>
    </w:p>
    <w:p w14:paraId="61636A4D" w14:textId="77777777" w:rsidR="00E4417B" w:rsidRPr="003B7E30" w:rsidRDefault="00E4417B"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Alexandre Belisario Duarte Leite de Andrade</w:t>
      </w:r>
    </w:p>
    <w:p w14:paraId="3DF1EFA1" w14:textId="77777777" w:rsidR="00E4417B" w:rsidRDefault="00E4417B"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Aline Visconti Rodrigues</w:t>
      </w:r>
    </w:p>
    <w:p w14:paraId="0582BD4C" w14:textId="77777777" w:rsidR="00E4417B" w:rsidRPr="003B7E30" w:rsidRDefault="00E4417B"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 xml:space="preserve">Fernanda de Vilhena Cornelio Silva </w:t>
      </w:r>
    </w:p>
    <w:p w14:paraId="03A4BCDE" w14:textId="77777777" w:rsidR="00E4417B" w:rsidRPr="003B7E30" w:rsidRDefault="00E4417B"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Filippe Gustavo Correia de Sousa Reis</w:t>
      </w:r>
    </w:p>
    <w:p w14:paraId="61EE4339" w14:textId="77777777" w:rsidR="00E4417B" w:rsidRPr="003B7E30" w:rsidRDefault="00E4417B"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Flávio José Marques Peixoto</w:t>
      </w:r>
    </w:p>
    <w:p w14:paraId="043B9D60" w14:textId="3864993B" w:rsidR="003B7E30" w:rsidRPr="003B7E30" w:rsidRDefault="003B7E30"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Guilherme Jorge da Silva</w:t>
      </w:r>
    </w:p>
    <w:p w14:paraId="2A950509" w14:textId="07F2C7F0" w:rsidR="003B7E30" w:rsidRPr="003B7E30" w:rsidRDefault="003B7E30"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Leandro Dias Gomes de Carvalho</w:t>
      </w:r>
    </w:p>
    <w:p w14:paraId="5DBC96C3" w14:textId="77626304" w:rsidR="003B7E30" w:rsidRPr="003B7E30" w:rsidRDefault="003B7E30"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Leonardo Mangia Rodrigues</w:t>
      </w:r>
    </w:p>
    <w:p w14:paraId="6187DC47" w14:textId="77777777" w:rsidR="00F7113F" w:rsidRPr="003B7E30" w:rsidRDefault="00F7113F" w:rsidP="00F7113F">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Pr>
          <w:rFonts w:cs="Arial"/>
          <w:sz w:val="16"/>
          <w:szCs w:val="16"/>
        </w:rPr>
        <w:t>Liliane Nascimento Corrêa Brigeiro</w:t>
      </w:r>
    </w:p>
    <w:p w14:paraId="6AC6B34F" w14:textId="77777777" w:rsidR="00E4417B" w:rsidRDefault="00E4417B"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Marcia França Ribeiro</w:t>
      </w:r>
    </w:p>
    <w:p w14:paraId="63D9CDCA" w14:textId="77777777" w:rsidR="00E4417B" w:rsidRPr="00897B30" w:rsidRDefault="00E4417B"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897B30">
        <w:rPr>
          <w:rFonts w:cs="Arial"/>
          <w:sz w:val="16"/>
          <w:szCs w:val="16"/>
        </w:rPr>
        <w:t>Pedro de Assis Coelho da Rocha</w:t>
      </w:r>
    </w:p>
    <w:p w14:paraId="35B8B465" w14:textId="77777777" w:rsidR="00E4417B" w:rsidRPr="003B7E30" w:rsidRDefault="00E4417B"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Pétala Rodrigues de Oliveira</w:t>
      </w:r>
    </w:p>
    <w:p w14:paraId="09ED63C2" w14:textId="77777777" w:rsidR="00E4417B" w:rsidRPr="003B7E30" w:rsidRDefault="00E4417B" w:rsidP="00E4417B">
      <w:pPr>
        <w:pStyle w:val="06equipenivel4"/>
      </w:pPr>
      <w:r w:rsidRPr="003B7E30">
        <w:t>Coleta e Apuração</w:t>
      </w:r>
    </w:p>
    <w:p w14:paraId="7318AD84" w14:textId="77777777" w:rsidR="00E4417B" w:rsidRPr="003B7E30" w:rsidRDefault="00E4417B"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Aline Visconti Rodrigues</w:t>
      </w:r>
    </w:p>
    <w:p w14:paraId="055F0426" w14:textId="77777777" w:rsidR="003B7E30" w:rsidRPr="003B7E30" w:rsidRDefault="003B7E30" w:rsidP="003B7E30">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Celestino José Rodrigues Costa</w:t>
      </w:r>
    </w:p>
    <w:p w14:paraId="14C588F5" w14:textId="77777777" w:rsidR="00E4417B" w:rsidRPr="003B7E30" w:rsidRDefault="00E4417B"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 xml:space="preserve">Fernanda de Vilhena Cornelio Silva </w:t>
      </w:r>
    </w:p>
    <w:p w14:paraId="7923D6F9" w14:textId="77777777" w:rsidR="00E4417B" w:rsidRPr="003B7E30" w:rsidRDefault="00E4417B"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Filippe Gustavo Correia de Sousa Reis</w:t>
      </w:r>
    </w:p>
    <w:p w14:paraId="6EFB0298" w14:textId="77777777" w:rsidR="00E4417B" w:rsidRPr="003B7E30" w:rsidRDefault="00E4417B"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Flávio José Marques Peixoto</w:t>
      </w:r>
    </w:p>
    <w:p w14:paraId="018761E6" w14:textId="77777777" w:rsidR="003B7E30" w:rsidRDefault="003B7E30" w:rsidP="003B7E30">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Guilherme Jorge da Silva</w:t>
      </w:r>
    </w:p>
    <w:p w14:paraId="3FC01DB9" w14:textId="77777777" w:rsidR="003B7E30" w:rsidRDefault="003B7E30" w:rsidP="003B7E30">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Leonardo Mangia Rodrigues</w:t>
      </w:r>
    </w:p>
    <w:p w14:paraId="516E9D27" w14:textId="52764605" w:rsidR="00F7113F" w:rsidRPr="003B7E30" w:rsidRDefault="00F7113F" w:rsidP="003B7E30">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Pr>
          <w:rFonts w:cs="Arial"/>
          <w:sz w:val="16"/>
          <w:szCs w:val="16"/>
        </w:rPr>
        <w:t>Liliane Nascimento Corrêa Brigeiro</w:t>
      </w:r>
    </w:p>
    <w:p w14:paraId="6F64CFE8" w14:textId="77777777" w:rsidR="00E4417B" w:rsidRDefault="00E4417B"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Marcia França Ribeiro</w:t>
      </w:r>
    </w:p>
    <w:p w14:paraId="7BD0BE17" w14:textId="77777777" w:rsidR="004401FC" w:rsidRPr="00897B30" w:rsidRDefault="004401FC" w:rsidP="004401FC">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897B30">
        <w:rPr>
          <w:rFonts w:cs="Arial"/>
          <w:sz w:val="16"/>
          <w:szCs w:val="16"/>
        </w:rPr>
        <w:t>Pedro de Assis Coelho da Rocha</w:t>
      </w:r>
    </w:p>
    <w:p w14:paraId="1219794F" w14:textId="77777777" w:rsidR="004401FC" w:rsidRPr="003B7E30" w:rsidRDefault="004401FC" w:rsidP="004401FC">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Pétala Rodrigues de Oliveira</w:t>
      </w:r>
    </w:p>
    <w:p w14:paraId="77712AEE" w14:textId="77777777" w:rsidR="00E4417B" w:rsidRPr="003B7E30" w:rsidRDefault="00E4417B" w:rsidP="00E4417B">
      <w:pPr>
        <w:pStyle w:val="06equipenivel4"/>
      </w:pPr>
      <w:r w:rsidRPr="003B7E30">
        <w:t>Tabulação e suporte metodológico</w:t>
      </w:r>
    </w:p>
    <w:p w14:paraId="4B88F4C1" w14:textId="77777777" w:rsidR="00E4417B" w:rsidRPr="003B7E30" w:rsidRDefault="00E4417B"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Adriana Bandeira Moraes</w:t>
      </w:r>
    </w:p>
    <w:p w14:paraId="60227989" w14:textId="77777777" w:rsidR="00E4417B" w:rsidRPr="003B7E30" w:rsidRDefault="00E4417B"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Aline Visconti Rodrigues</w:t>
      </w:r>
    </w:p>
    <w:p w14:paraId="259D6C6A" w14:textId="77777777" w:rsidR="00E4417B" w:rsidRDefault="00E4417B"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Breno Tiago Novello Trotta de Oliveira</w:t>
      </w:r>
    </w:p>
    <w:p w14:paraId="0BBD178B" w14:textId="77777777" w:rsidR="00E4417B" w:rsidRPr="003B7E30" w:rsidRDefault="00E4417B"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Filippe Gustavo Correia de Sousa Reis</w:t>
      </w:r>
    </w:p>
    <w:p w14:paraId="11EE0F13" w14:textId="77777777" w:rsidR="003B7E30" w:rsidRPr="003B7E30" w:rsidRDefault="003B7E30" w:rsidP="003B7E30">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Leandro Dias Gomes de Carvalho</w:t>
      </w:r>
    </w:p>
    <w:p w14:paraId="6FDD452D" w14:textId="77777777" w:rsidR="003B7E30" w:rsidRPr="003B7E30" w:rsidRDefault="003B7E30" w:rsidP="003B7E30">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Leandro Vitral Andraos</w:t>
      </w:r>
    </w:p>
    <w:p w14:paraId="703CF7A6" w14:textId="77777777" w:rsidR="00E4417B" w:rsidRDefault="00E4417B"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3B7E30">
        <w:rPr>
          <w:rFonts w:cs="Arial"/>
          <w:sz w:val="16"/>
          <w:szCs w:val="16"/>
        </w:rPr>
        <w:t>Luisa Grilo de Abreu</w:t>
      </w:r>
    </w:p>
    <w:p w14:paraId="468A7AC4" w14:textId="49948486" w:rsidR="00E911FA" w:rsidRPr="003B7E30" w:rsidRDefault="00E911FA"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Pr>
          <w:rFonts w:cs="Arial"/>
          <w:sz w:val="16"/>
          <w:szCs w:val="16"/>
        </w:rPr>
        <w:lastRenderedPageBreak/>
        <w:t>Maria Eduarda Campello Gallo</w:t>
      </w:r>
    </w:p>
    <w:p w14:paraId="01E5C15B" w14:textId="77777777" w:rsidR="00E4417B" w:rsidRPr="003B7E30" w:rsidRDefault="00E4417B" w:rsidP="00E4417B">
      <w:pPr>
        <w:pStyle w:val="06equipenivel1"/>
      </w:pPr>
      <w:r w:rsidRPr="003B7E30">
        <w:t>Colaboradores</w:t>
      </w:r>
      <w:bookmarkStart w:id="51" w:name="_Hlk37249790"/>
      <w:bookmarkEnd w:id="51"/>
      <w:r w:rsidRPr="003B7E30">
        <w:t xml:space="preserve"> internos</w:t>
      </w:r>
    </w:p>
    <w:p w14:paraId="66376A3E" w14:textId="77777777" w:rsidR="00E4417B" w:rsidRPr="003B7E30" w:rsidRDefault="00E4417B" w:rsidP="00E4417B">
      <w:pPr>
        <w:pStyle w:val="06equipenivel1"/>
      </w:pPr>
      <w:r w:rsidRPr="003B7E30">
        <w:t xml:space="preserve">Diretoria de Pesquisas </w:t>
      </w:r>
    </w:p>
    <w:p w14:paraId="76F3B07A" w14:textId="77777777" w:rsidR="00E4417B" w:rsidRPr="003B7E30" w:rsidRDefault="00E4417B" w:rsidP="00E4417B">
      <w:pPr>
        <w:pStyle w:val="06equipenivel2"/>
      </w:pPr>
      <w:r w:rsidRPr="003B7E30">
        <w:t>Coordenação de Métodos e Qualidade</w:t>
      </w:r>
    </w:p>
    <w:p w14:paraId="05B26084" w14:textId="77777777" w:rsidR="00E911FA" w:rsidRPr="00E911FA" w:rsidRDefault="00E911FA" w:rsidP="00E911FA">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60" w:after="60"/>
        <w:ind w:left="454" w:firstLine="0"/>
        <w:textAlignment w:val="baseline"/>
        <w:rPr>
          <w:rFonts w:cs="Arial"/>
          <w:sz w:val="16"/>
          <w:szCs w:val="16"/>
        </w:rPr>
      </w:pPr>
      <w:r w:rsidRPr="00E911FA">
        <w:rPr>
          <w:rFonts w:cs="Arial"/>
          <w:sz w:val="16"/>
          <w:szCs w:val="16"/>
        </w:rPr>
        <w:t xml:space="preserve">Marcus Vinicius Morais Fernandes </w:t>
      </w:r>
    </w:p>
    <w:p w14:paraId="37EC246E" w14:textId="561F3147" w:rsidR="00E4417B" w:rsidRPr="003B7E30" w:rsidRDefault="00E4417B" w:rsidP="00E4417B">
      <w:pPr>
        <w:pStyle w:val="06equipenivel3"/>
      </w:pPr>
      <w:r w:rsidRPr="003B7E30">
        <w:t>Gerência de Metodologia Estatística</w:t>
      </w:r>
    </w:p>
    <w:p w14:paraId="793E6B4C" w14:textId="47AC4E2D" w:rsidR="00E4417B" w:rsidRPr="003B7E30" w:rsidRDefault="00B6241C"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lang w:val="en-US"/>
        </w:rPr>
      </w:pPr>
      <w:r>
        <w:rPr>
          <w:rFonts w:cs="Arial"/>
          <w:sz w:val="16"/>
          <w:szCs w:val="16"/>
          <w:lang w:val="en-US"/>
        </w:rPr>
        <w:t>Debora Ferreira de Souza</w:t>
      </w:r>
    </w:p>
    <w:p w14:paraId="6AA72C8E" w14:textId="77777777" w:rsidR="00E4417B" w:rsidRPr="00B6241C" w:rsidRDefault="00E4417B"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57" w:line="220" w:lineRule="atLeast"/>
        <w:ind w:left="454" w:firstLine="0"/>
        <w:textAlignment w:val="baseline"/>
        <w:rPr>
          <w:rFonts w:cs="Arial"/>
          <w:sz w:val="16"/>
          <w:szCs w:val="16"/>
        </w:rPr>
      </w:pPr>
      <w:r w:rsidRPr="00B6241C">
        <w:rPr>
          <w:rFonts w:cs="Arial"/>
          <w:sz w:val="16"/>
          <w:szCs w:val="16"/>
        </w:rPr>
        <w:t>André Wallace Nery da Costa</w:t>
      </w:r>
    </w:p>
    <w:p w14:paraId="2A653DCC" w14:textId="77777777" w:rsidR="00E4417B" w:rsidRPr="003B7E30" w:rsidRDefault="00E4417B" w:rsidP="00E4417B">
      <w:pPr>
        <w:pStyle w:val="06equipenivel3"/>
      </w:pPr>
      <w:r w:rsidRPr="003B7E30">
        <w:t>Gerência de Regulação Estatística</w:t>
      </w:r>
    </w:p>
    <w:p w14:paraId="09007868" w14:textId="77777777" w:rsidR="00E4417B" w:rsidRPr="003B7E30" w:rsidRDefault="00E4417B" w:rsidP="00E4417B">
      <w:pPr>
        <w:numPr>
          <w:ilvl w:val="0"/>
          <w:numId w:val="20"/>
        </w:numPr>
        <w:tabs>
          <w:tab w:val="clear" w:pos="0"/>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autoSpaceDE w:val="0"/>
        <w:autoSpaceDN w:val="0"/>
        <w:adjustRightInd w:val="0"/>
        <w:spacing w:before="60" w:after="60"/>
        <w:ind w:left="454" w:firstLine="0"/>
        <w:textAlignment w:val="baseline"/>
        <w:rPr>
          <w:rFonts w:cs="Arial"/>
          <w:sz w:val="16"/>
          <w:szCs w:val="16"/>
        </w:rPr>
      </w:pPr>
      <w:r w:rsidRPr="003B7E30">
        <w:rPr>
          <w:rFonts w:cs="Arial"/>
          <w:sz w:val="16"/>
          <w:szCs w:val="16"/>
        </w:rPr>
        <w:t>Marcos Paulo Soares de Freitas</w:t>
      </w:r>
    </w:p>
    <w:p w14:paraId="7217D138" w14:textId="77777777" w:rsidR="00E4417B" w:rsidRPr="003B7E30" w:rsidRDefault="00E4417B" w:rsidP="0CA8B73A">
      <w:pPr>
        <w:pStyle w:val="06equipenivel2"/>
        <w:ind w:left="284"/>
      </w:pPr>
      <w:bookmarkStart w:id="52" w:name="_Hlk120461476"/>
      <w:r>
        <w:t>Coordenação da Central de Entrevistas Telefônicas Assistidas por Computador</w:t>
      </w:r>
    </w:p>
    <w:p w14:paraId="16C24E54" w14:textId="77777777" w:rsidR="00E4417B" w:rsidRPr="003B7E30" w:rsidRDefault="00E4417B" w:rsidP="0CA8B73A">
      <w:pPr>
        <w:pStyle w:val="06equipenomes"/>
        <w:ind w:left="568"/>
      </w:pPr>
      <w:r>
        <w:t>Andrea da Cruz Leonel Salvador</w:t>
      </w:r>
    </w:p>
    <w:p w14:paraId="37439F18" w14:textId="77777777" w:rsidR="00E4417B" w:rsidRPr="001E5378" w:rsidRDefault="00E4417B" w:rsidP="0CA8B73A">
      <w:pPr>
        <w:pStyle w:val="06equipenivel4"/>
        <w:ind w:left="454"/>
      </w:pPr>
      <w:r>
        <w:t>Supervisão de pesquisa</w:t>
      </w:r>
    </w:p>
    <w:p w14:paraId="2264037D" w14:textId="77777777" w:rsidR="008F58AC" w:rsidRPr="008F58AC" w:rsidRDefault="008F58AC" w:rsidP="0CA8B73A">
      <w:pPr>
        <w:pStyle w:val="06equipenomes"/>
        <w:ind w:left="568"/>
      </w:pPr>
      <w:proofErr w:type="spellStart"/>
      <w:r>
        <w:t>Elica</w:t>
      </w:r>
      <w:proofErr w:type="spellEnd"/>
      <w:r>
        <w:t xml:space="preserve"> Santana Leitão</w:t>
      </w:r>
    </w:p>
    <w:p w14:paraId="71E686B5" w14:textId="77777777" w:rsidR="008F58AC" w:rsidRPr="008F58AC" w:rsidRDefault="008F58AC" w:rsidP="0CA8B73A">
      <w:pPr>
        <w:pStyle w:val="06equipenomes"/>
        <w:ind w:left="568"/>
      </w:pPr>
      <w:r>
        <w:t>Felipe Afonso Pine</w:t>
      </w:r>
    </w:p>
    <w:p w14:paraId="33CAC5B7" w14:textId="77777777" w:rsidR="008F58AC" w:rsidRPr="008F58AC" w:rsidRDefault="008F58AC" w:rsidP="0CA8B73A">
      <w:pPr>
        <w:pStyle w:val="06equipenomes"/>
        <w:ind w:left="568"/>
      </w:pPr>
      <w:r>
        <w:t>Fernando Cesar Mesquita da Silva</w:t>
      </w:r>
    </w:p>
    <w:p w14:paraId="050FCFFB" w14:textId="77777777" w:rsidR="008F58AC" w:rsidRPr="008F58AC" w:rsidRDefault="008F58AC" w:rsidP="0CA8B73A">
      <w:pPr>
        <w:pStyle w:val="06equipenomes"/>
        <w:ind w:left="568"/>
      </w:pPr>
      <w:r>
        <w:t xml:space="preserve">Flavia </w:t>
      </w:r>
      <w:proofErr w:type="spellStart"/>
      <w:r>
        <w:t>Bioni</w:t>
      </w:r>
      <w:proofErr w:type="spellEnd"/>
      <w:r>
        <w:t xml:space="preserve"> </w:t>
      </w:r>
      <w:proofErr w:type="spellStart"/>
      <w:r>
        <w:t>Salabert</w:t>
      </w:r>
      <w:proofErr w:type="spellEnd"/>
    </w:p>
    <w:p w14:paraId="4AAA8322" w14:textId="77777777" w:rsidR="008F58AC" w:rsidRPr="008F58AC" w:rsidRDefault="008F58AC" w:rsidP="0CA8B73A">
      <w:pPr>
        <w:pStyle w:val="06equipenomes"/>
        <w:ind w:left="568"/>
      </w:pPr>
      <w:r>
        <w:t>Luciano Evangelista Candido</w:t>
      </w:r>
    </w:p>
    <w:p w14:paraId="0A759CFA" w14:textId="77777777" w:rsidR="008F58AC" w:rsidRPr="008F58AC" w:rsidRDefault="008F58AC" w:rsidP="0CA8B73A">
      <w:pPr>
        <w:pStyle w:val="06equipenomes"/>
        <w:ind w:left="568"/>
      </w:pPr>
      <w:r>
        <w:t>Luiz Carlos Marques Ferreira</w:t>
      </w:r>
    </w:p>
    <w:p w14:paraId="5D13CC54" w14:textId="77777777" w:rsidR="008F58AC" w:rsidRPr="008F58AC" w:rsidRDefault="008F58AC" w:rsidP="0CA8B73A">
      <w:pPr>
        <w:pStyle w:val="06equipenomes"/>
        <w:ind w:left="568"/>
      </w:pPr>
      <w:r>
        <w:t>Luiz Philippe Gonçalves de Oliveira Figueiredo</w:t>
      </w:r>
    </w:p>
    <w:p w14:paraId="5B92A47B" w14:textId="77777777" w:rsidR="008F58AC" w:rsidRPr="008F58AC" w:rsidRDefault="008F58AC" w:rsidP="0CA8B73A">
      <w:pPr>
        <w:pStyle w:val="06equipenomes"/>
        <w:ind w:left="568"/>
      </w:pPr>
      <w:r>
        <w:t>Mauro Eduardo Pereira De Mattos</w:t>
      </w:r>
    </w:p>
    <w:p w14:paraId="23BCE717" w14:textId="77777777" w:rsidR="008F58AC" w:rsidRPr="008F58AC" w:rsidRDefault="008F58AC" w:rsidP="0CA8B73A">
      <w:pPr>
        <w:pStyle w:val="06equipenomes"/>
        <w:ind w:left="568"/>
      </w:pPr>
      <w:r>
        <w:t>Nonato Fontenele Cavalcanti</w:t>
      </w:r>
    </w:p>
    <w:p w14:paraId="20FA201E" w14:textId="77777777" w:rsidR="008F58AC" w:rsidRPr="008F58AC" w:rsidRDefault="008F58AC" w:rsidP="0CA8B73A">
      <w:pPr>
        <w:pStyle w:val="06equipenomes"/>
        <w:ind w:left="568"/>
      </w:pPr>
      <w:r>
        <w:t>Rodrigo Costa Ney</w:t>
      </w:r>
    </w:p>
    <w:p w14:paraId="36AEF2AB" w14:textId="77777777" w:rsidR="008F58AC" w:rsidRPr="008F58AC" w:rsidRDefault="008F58AC" w:rsidP="0CA8B73A">
      <w:pPr>
        <w:pStyle w:val="06equipenomes"/>
        <w:ind w:left="568"/>
      </w:pPr>
      <w:r>
        <w:t>Sarah Ferreira Lucena</w:t>
      </w:r>
    </w:p>
    <w:p w14:paraId="70A066CE" w14:textId="77777777" w:rsidR="008F58AC" w:rsidRPr="008F58AC" w:rsidRDefault="008F58AC" w:rsidP="0CA8B73A">
      <w:pPr>
        <w:pStyle w:val="06equipenomes"/>
        <w:ind w:left="568"/>
      </w:pPr>
      <w:r>
        <w:t>Tiago Henrique de Pinho Marques França</w:t>
      </w:r>
    </w:p>
    <w:p w14:paraId="5494E120" w14:textId="77777777" w:rsidR="008F58AC" w:rsidRPr="008F58AC" w:rsidRDefault="008F58AC" w:rsidP="0CA8B73A">
      <w:pPr>
        <w:pStyle w:val="06equipenomes"/>
        <w:ind w:left="568"/>
      </w:pPr>
      <w:r>
        <w:t>Valeria Borges Bittencourt Ferreira</w:t>
      </w:r>
    </w:p>
    <w:p w14:paraId="6E8D5EDD" w14:textId="77777777" w:rsidR="008F58AC" w:rsidRPr="008F58AC" w:rsidRDefault="008F58AC" w:rsidP="0CA8B73A">
      <w:pPr>
        <w:pStyle w:val="06equipenomes"/>
        <w:ind w:left="568"/>
      </w:pPr>
      <w:r>
        <w:t>Victor Paganini Pires</w:t>
      </w:r>
    </w:p>
    <w:p w14:paraId="407D471C" w14:textId="77777777" w:rsidR="008F58AC" w:rsidRPr="008F58AC" w:rsidRDefault="008F58AC" w:rsidP="0CA8B73A">
      <w:pPr>
        <w:pStyle w:val="06equipenomes"/>
        <w:ind w:left="568"/>
      </w:pPr>
      <w:r>
        <w:t xml:space="preserve">Yasmin </w:t>
      </w:r>
      <w:proofErr w:type="spellStart"/>
      <w:r>
        <w:t>Pellegrine</w:t>
      </w:r>
      <w:proofErr w:type="spellEnd"/>
      <w:r>
        <w:t xml:space="preserve"> Lima</w:t>
      </w:r>
    </w:p>
    <w:p w14:paraId="45690659" w14:textId="77777777" w:rsidR="00E4417B" w:rsidRPr="001E5378" w:rsidRDefault="00E4417B" w:rsidP="0CA8B73A">
      <w:pPr>
        <w:pStyle w:val="06equipenivel4"/>
        <w:ind w:left="454"/>
      </w:pPr>
      <w:r>
        <w:t>Coleta de informações</w:t>
      </w:r>
    </w:p>
    <w:p w14:paraId="6BE44EAC" w14:textId="77777777" w:rsidR="00126D79" w:rsidRPr="00126D79" w:rsidRDefault="00126D79" w:rsidP="0CA8B73A">
      <w:pPr>
        <w:pStyle w:val="06equipenomes"/>
        <w:ind w:left="568"/>
      </w:pPr>
      <w:bookmarkStart w:id="53" w:name="_Hlk219494278"/>
      <w:r>
        <w:t>Aline Helena Antonio</w:t>
      </w:r>
    </w:p>
    <w:p w14:paraId="30AAFFE0" w14:textId="77777777" w:rsidR="00126D79" w:rsidRPr="00126D79" w:rsidRDefault="00126D79" w:rsidP="0CA8B73A">
      <w:pPr>
        <w:pStyle w:val="06equipenomes"/>
        <w:ind w:left="568"/>
      </w:pPr>
      <w:r>
        <w:t>Amanda Francisca Silva Do Amaral</w:t>
      </w:r>
    </w:p>
    <w:p w14:paraId="2B27085F" w14:textId="77777777" w:rsidR="00126D79" w:rsidRPr="00126D79" w:rsidRDefault="00126D79" w:rsidP="0CA8B73A">
      <w:pPr>
        <w:pStyle w:val="06equipenomes"/>
        <w:ind w:left="568"/>
      </w:pPr>
      <w:r>
        <w:t>Andrey Alan Ferraz de Albuquerque</w:t>
      </w:r>
    </w:p>
    <w:p w14:paraId="1378EFBE" w14:textId="77777777" w:rsidR="00126D79" w:rsidRPr="00126D79" w:rsidRDefault="00126D79" w:rsidP="0CA8B73A">
      <w:pPr>
        <w:pStyle w:val="06equipenomes"/>
        <w:ind w:left="568"/>
      </w:pPr>
      <w:r>
        <w:t xml:space="preserve">Anna </w:t>
      </w:r>
      <w:proofErr w:type="spellStart"/>
      <w:r>
        <w:t>Lyvia</w:t>
      </w:r>
      <w:proofErr w:type="spellEnd"/>
      <w:r>
        <w:t xml:space="preserve"> De Souza Costa</w:t>
      </w:r>
    </w:p>
    <w:p w14:paraId="21920D96" w14:textId="77777777" w:rsidR="00126D79" w:rsidRPr="00126D79" w:rsidRDefault="00126D79" w:rsidP="0CA8B73A">
      <w:pPr>
        <w:pStyle w:val="06equipenomes"/>
        <w:ind w:left="568"/>
      </w:pPr>
      <w:r>
        <w:t>Beatriz Thompson Penna Cavalleiro</w:t>
      </w:r>
    </w:p>
    <w:p w14:paraId="7B200ADB" w14:textId="77777777" w:rsidR="00126D79" w:rsidRPr="00126D79" w:rsidRDefault="00126D79" w:rsidP="0CA8B73A">
      <w:pPr>
        <w:pStyle w:val="06equipenomes"/>
        <w:ind w:left="568"/>
      </w:pPr>
      <w:r>
        <w:t>Cristiane Bernardina Nascimento De Souza Chagas</w:t>
      </w:r>
    </w:p>
    <w:p w14:paraId="174D6BD2" w14:textId="77777777" w:rsidR="00126D79" w:rsidRPr="00126D79" w:rsidRDefault="00126D79" w:rsidP="0CA8B73A">
      <w:pPr>
        <w:pStyle w:val="06equipenomes"/>
        <w:ind w:left="568"/>
      </w:pPr>
      <w:r>
        <w:t>Damiana Alves De Souza</w:t>
      </w:r>
    </w:p>
    <w:p w14:paraId="102E1F4C" w14:textId="77777777" w:rsidR="00126D79" w:rsidRPr="00126D79" w:rsidRDefault="00126D79" w:rsidP="0CA8B73A">
      <w:pPr>
        <w:pStyle w:val="06equipenomes"/>
        <w:ind w:left="568"/>
      </w:pPr>
      <w:r>
        <w:t>Debora Gonçalves Lima</w:t>
      </w:r>
    </w:p>
    <w:p w14:paraId="54736F70" w14:textId="77777777" w:rsidR="00126D79" w:rsidRPr="00126D79" w:rsidRDefault="00126D79" w:rsidP="0CA8B73A">
      <w:pPr>
        <w:pStyle w:val="06equipenomes"/>
        <w:ind w:left="568"/>
      </w:pPr>
      <w:r>
        <w:t>Denise De Moraes Santanna</w:t>
      </w:r>
    </w:p>
    <w:p w14:paraId="6B870ACE" w14:textId="77777777" w:rsidR="00126D79" w:rsidRPr="00126D79" w:rsidRDefault="00126D79" w:rsidP="0CA8B73A">
      <w:pPr>
        <w:pStyle w:val="06equipenomes"/>
        <w:ind w:left="568"/>
      </w:pPr>
      <w:r>
        <w:t>Douglas Sancler Da Silva Pereira Ferreira</w:t>
      </w:r>
    </w:p>
    <w:p w14:paraId="36B668FD" w14:textId="77777777" w:rsidR="00126D79" w:rsidRPr="00126D79" w:rsidRDefault="00126D79" w:rsidP="0CA8B73A">
      <w:pPr>
        <w:pStyle w:val="06equipenomes"/>
        <w:ind w:left="568"/>
      </w:pPr>
      <w:r>
        <w:t>Fabio Do Amaral Castelhano</w:t>
      </w:r>
    </w:p>
    <w:p w14:paraId="0EE677F9" w14:textId="77777777" w:rsidR="00126D79" w:rsidRPr="00126D79" w:rsidRDefault="00126D79" w:rsidP="0CA8B73A">
      <w:pPr>
        <w:pStyle w:val="06equipenomes"/>
        <w:ind w:left="568"/>
      </w:pPr>
      <w:r>
        <w:t>Fernando Monteiro do Monte</w:t>
      </w:r>
    </w:p>
    <w:p w14:paraId="3A953891" w14:textId="77777777" w:rsidR="00126D79" w:rsidRPr="00126D79" w:rsidRDefault="00126D79" w:rsidP="0CA8B73A">
      <w:pPr>
        <w:pStyle w:val="06equipenomes"/>
        <w:ind w:left="568"/>
      </w:pPr>
      <w:r>
        <w:t>Flavia Da Silva Santos</w:t>
      </w:r>
    </w:p>
    <w:p w14:paraId="09A7D37E" w14:textId="77777777" w:rsidR="00126D79" w:rsidRPr="00126D79" w:rsidRDefault="00126D79" w:rsidP="0CA8B73A">
      <w:pPr>
        <w:pStyle w:val="06equipenomes"/>
        <w:ind w:left="568"/>
      </w:pPr>
      <w:r>
        <w:t>Helena Cristina De Souza Neres</w:t>
      </w:r>
    </w:p>
    <w:p w14:paraId="066940D3" w14:textId="77777777" w:rsidR="00126D79" w:rsidRPr="00126D79" w:rsidRDefault="00126D79" w:rsidP="0CA8B73A">
      <w:pPr>
        <w:pStyle w:val="06equipenomes"/>
        <w:ind w:left="568"/>
      </w:pPr>
      <w:r>
        <w:t>Iara Henrique Da Silva</w:t>
      </w:r>
    </w:p>
    <w:p w14:paraId="0EE88D09" w14:textId="77777777" w:rsidR="00126D79" w:rsidRPr="00126D79" w:rsidRDefault="00126D79" w:rsidP="0CA8B73A">
      <w:pPr>
        <w:pStyle w:val="06equipenomes"/>
        <w:ind w:left="568"/>
      </w:pPr>
      <w:r>
        <w:t xml:space="preserve">Jean Carlos </w:t>
      </w:r>
      <w:proofErr w:type="spellStart"/>
      <w:r>
        <w:t>Geffer</w:t>
      </w:r>
      <w:proofErr w:type="spellEnd"/>
      <w:r>
        <w:t xml:space="preserve"> da Silva</w:t>
      </w:r>
    </w:p>
    <w:p w14:paraId="0A775675" w14:textId="77777777" w:rsidR="00126D79" w:rsidRPr="00126D79" w:rsidRDefault="00126D79" w:rsidP="0CA8B73A">
      <w:pPr>
        <w:pStyle w:val="06equipenomes"/>
        <w:ind w:left="568"/>
      </w:pPr>
      <w:r>
        <w:t>Jucilene Neves de Pontes</w:t>
      </w:r>
    </w:p>
    <w:p w14:paraId="1F3C8539" w14:textId="77777777" w:rsidR="00126D79" w:rsidRPr="00126D79" w:rsidRDefault="00126D79" w:rsidP="0CA8B73A">
      <w:pPr>
        <w:pStyle w:val="06equipenomes"/>
        <w:ind w:left="568"/>
      </w:pPr>
      <w:r>
        <w:t>Karen Cristina Oliveira Da Silva</w:t>
      </w:r>
    </w:p>
    <w:p w14:paraId="6FCF9074" w14:textId="77777777" w:rsidR="00126D79" w:rsidRPr="00126D79" w:rsidRDefault="00126D79" w:rsidP="0CA8B73A">
      <w:pPr>
        <w:pStyle w:val="06equipenomes"/>
        <w:ind w:left="568"/>
      </w:pPr>
      <w:r>
        <w:t>Lilian Da Silva Marinho Lopes</w:t>
      </w:r>
    </w:p>
    <w:p w14:paraId="08E5AD8D" w14:textId="77777777" w:rsidR="00126D79" w:rsidRPr="00126D79" w:rsidRDefault="00126D79" w:rsidP="0CA8B73A">
      <w:pPr>
        <w:pStyle w:val="06equipenomes"/>
        <w:ind w:left="568"/>
      </w:pPr>
      <w:r>
        <w:t>Lúcia Barbosa Vilas</w:t>
      </w:r>
    </w:p>
    <w:p w14:paraId="6E3FB3FD" w14:textId="77777777" w:rsidR="00126D79" w:rsidRPr="00126D79" w:rsidRDefault="00126D79" w:rsidP="0CA8B73A">
      <w:pPr>
        <w:pStyle w:val="06equipenomes"/>
        <w:ind w:left="568"/>
      </w:pPr>
      <w:r>
        <w:t>Luciene Regina Da Silva Carvalho</w:t>
      </w:r>
    </w:p>
    <w:p w14:paraId="1CE8F2D7" w14:textId="77777777" w:rsidR="00126D79" w:rsidRPr="00126D79" w:rsidRDefault="00126D79" w:rsidP="0CA8B73A">
      <w:pPr>
        <w:pStyle w:val="06equipenomes"/>
        <w:ind w:left="568"/>
      </w:pPr>
      <w:r>
        <w:t>Luzimar Gomes De Lima</w:t>
      </w:r>
    </w:p>
    <w:p w14:paraId="2FB8D462" w14:textId="77777777" w:rsidR="00126D79" w:rsidRPr="00126D79" w:rsidRDefault="00126D79" w:rsidP="0CA8B73A">
      <w:pPr>
        <w:pStyle w:val="06equipenomes"/>
        <w:ind w:left="568"/>
      </w:pPr>
      <w:r>
        <w:lastRenderedPageBreak/>
        <w:t>Maria Eduarda Alves Barreto</w:t>
      </w:r>
    </w:p>
    <w:p w14:paraId="60B888DE" w14:textId="77777777" w:rsidR="00126D79" w:rsidRPr="00126D79" w:rsidRDefault="00126D79" w:rsidP="0CA8B73A">
      <w:pPr>
        <w:pStyle w:val="06equipenomes"/>
        <w:ind w:left="568"/>
      </w:pPr>
      <w:r>
        <w:t xml:space="preserve">Mariana Marques Da </w:t>
      </w:r>
      <w:proofErr w:type="spellStart"/>
      <w:r>
        <w:t>Conceicao</w:t>
      </w:r>
      <w:proofErr w:type="spellEnd"/>
    </w:p>
    <w:p w14:paraId="2267A19D" w14:textId="77777777" w:rsidR="00126D79" w:rsidRPr="00126D79" w:rsidRDefault="00126D79" w:rsidP="0CA8B73A">
      <w:pPr>
        <w:pStyle w:val="06equipenomes"/>
        <w:ind w:left="568"/>
      </w:pPr>
      <w:r>
        <w:t>Matheus Felipe Dos Santos</w:t>
      </w:r>
    </w:p>
    <w:p w14:paraId="7CAFCC43" w14:textId="77777777" w:rsidR="00126D79" w:rsidRPr="00126D79" w:rsidRDefault="00126D79" w:rsidP="0CA8B73A">
      <w:pPr>
        <w:pStyle w:val="06equipenomes"/>
        <w:ind w:left="568"/>
      </w:pPr>
      <w:proofErr w:type="spellStart"/>
      <w:r>
        <w:t>Patricia</w:t>
      </w:r>
      <w:proofErr w:type="spellEnd"/>
      <w:r>
        <w:t xml:space="preserve"> Raposo Alves Da Costa</w:t>
      </w:r>
    </w:p>
    <w:p w14:paraId="7F3C2A6F" w14:textId="77777777" w:rsidR="00126D79" w:rsidRPr="00126D79" w:rsidRDefault="00126D79" w:rsidP="0CA8B73A">
      <w:pPr>
        <w:pStyle w:val="06equipenomes"/>
        <w:ind w:left="568"/>
      </w:pPr>
      <w:r>
        <w:t>Priscila Souza Da Silva</w:t>
      </w:r>
    </w:p>
    <w:p w14:paraId="4234ED85" w14:textId="77777777" w:rsidR="00126D79" w:rsidRPr="00126D79" w:rsidRDefault="00126D79" w:rsidP="0CA8B73A">
      <w:pPr>
        <w:pStyle w:val="06equipenomes"/>
        <w:ind w:left="568"/>
      </w:pPr>
      <w:r>
        <w:t>Queila da Costa Marinho de Natividade</w:t>
      </w:r>
    </w:p>
    <w:p w14:paraId="0388D146" w14:textId="77777777" w:rsidR="00126D79" w:rsidRPr="00126D79" w:rsidRDefault="00126D79" w:rsidP="0CA8B73A">
      <w:pPr>
        <w:pStyle w:val="06equipenomes"/>
        <w:ind w:left="568"/>
      </w:pPr>
      <w:r>
        <w:t>Raquel Lopes</w:t>
      </w:r>
    </w:p>
    <w:p w14:paraId="32D1289F" w14:textId="77777777" w:rsidR="00126D79" w:rsidRPr="00126D79" w:rsidRDefault="00126D79" w:rsidP="0CA8B73A">
      <w:pPr>
        <w:pStyle w:val="06equipenomes"/>
        <w:ind w:left="568"/>
      </w:pPr>
      <w:r>
        <w:t>Regina Lucia Jorge</w:t>
      </w:r>
    </w:p>
    <w:p w14:paraId="1D102C76" w14:textId="77777777" w:rsidR="00126D79" w:rsidRPr="00126D79" w:rsidRDefault="00126D79" w:rsidP="0CA8B73A">
      <w:pPr>
        <w:pStyle w:val="06equipenomes"/>
        <w:ind w:left="568"/>
      </w:pPr>
      <w:r>
        <w:t xml:space="preserve">Renan Rocha </w:t>
      </w:r>
      <w:proofErr w:type="spellStart"/>
      <w:r>
        <w:t>Trezze</w:t>
      </w:r>
      <w:proofErr w:type="spellEnd"/>
    </w:p>
    <w:p w14:paraId="10867666" w14:textId="77777777" w:rsidR="00126D79" w:rsidRPr="00126D79" w:rsidRDefault="00126D79" w:rsidP="0CA8B73A">
      <w:pPr>
        <w:pStyle w:val="06equipenomes"/>
        <w:ind w:left="568"/>
      </w:pPr>
      <w:r>
        <w:t>Rodolpho Peixoto Bomfim</w:t>
      </w:r>
    </w:p>
    <w:p w14:paraId="1178DE21" w14:textId="77777777" w:rsidR="00126D79" w:rsidRPr="00126D79" w:rsidRDefault="00126D79" w:rsidP="0CA8B73A">
      <w:pPr>
        <w:pStyle w:val="06equipenomes"/>
        <w:ind w:left="568"/>
      </w:pPr>
      <w:r>
        <w:t>Rosane Guedes Pereira</w:t>
      </w:r>
    </w:p>
    <w:p w14:paraId="64EE5EDE" w14:textId="77777777" w:rsidR="00126D79" w:rsidRPr="00126D79" w:rsidRDefault="00126D79" w:rsidP="0CA8B73A">
      <w:pPr>
        <w:pStyle w:val="06equipenomes"/>
        <w:ind w:left="568"/>
      </w:pPr>
      <w:proofErr w:type="spellStart"/>
      <w:r>
        <w:t>Shana</w:t>
      </w:r>
      <w:proofErr w:type="spellEnd"/>
      <w:r>
        <w:t xml:space="preserve"> Dos Santos Ferreira</w:t>
      </w:r>
    </w:p>
    <w:p w14:paraId="27BA6469" w14:textId="77777777" w:rsidR="00126D79" w:rsidRPr="00126D79" w:rsidRDefault="00126D79" w:rsidP="0CA8B73A">
      <w:pPr>
        <w:pStyle w:val="06equipenomes"/>
        <w:ind w:left="568"/>
      </w:pPr>
      <w:proofErr w:type="spellStart"/>
      <w:r>
        <w:t>Shayana</w:t>
      </w:r>
      <w:proofErr w:type="spellEnd"/>
      <w:r>
        <w:t xml:space="preserve"> Da </w:t>
      </w:r>
      <w:proofErr w:type="spellStart"/>
      <w:r>
        <w:t>Conceicao</w:t>
      </w:r>
      <w:proofErr w:type="spellEnd"/>
      <w:r>
        <w:t xml:space="preserve"> Silva</w:t>
      </w:r>
    </w:p>
    <w:p w14:paraId="34AAC9FD" w14:textId="77777777" w:rsidR="00126D79" w:rsidRPr="00126D79" w:rsidRDefault="00126D79" w:rsidP="0CA8B73A">
      <w:pPr>
        <w:pStyle w:val="06equipenomes"/>
        <w:ind w:left="568"/>
      </w:pPr>
      <w:r>
        <w:t xml:space="preserve">Silvania </w:t>
      </w:r>
      <w:proofErr w:type="spellStart"/>
      <w:r>
        <w:t>Alberiz</w:t>
      </w:r>
      <w:proofErr w:type="spellEnd"/>
      <w:r>
        <w:t xml:space="preserve"> Augusto</w:t>
      </w:r>
    </w:p>
    <w:p w14:paraId="1713D172" w14:textId="77777777" w:rsidR="00126D79" w:rsidRPr="00126D79" w:rsidRDefault="00126D79" w:rsidP="0CA8B73A">
      <w:pPr>
        <w:pStyle w:val="06equipenomes"/>
        <w:ind w:left="568"/>
      </w:pPr>
      <w:proofErr w:type="spellStart"/>
      <w:r>
        <w:t>Thaiani</w:t>
      </w:r>
      <w:proofErr w:type="spellEnd"/>
      <w:r>
        <w:t xml:space="preserve"> Paula Fabricio</w:t>
      </w:r>
    </w:p>
    <w:p w14:paraId="6E56B06B" w14:textId="77777777" w:rsidR="00126D79" w:rsidRPr="00126D79" w:rsidRDefault="00126D79" w:rsidP="0CA8B73A">
      <w:pPr>
        <w:pStyle w:val="06equipenomes"/>
        <w:ind w:left="568"/>
      </w:pPr>
      <w:proofErr w:type="spellStart"/>
      <w:r>
        <w:t>Wallinson</w:t>
      </w:r>
      <w:proofErr w:type="spellEnd"/>
      <w:r>
        <w:t xml:space="preserve"> Ferreira Honorato Costa</w:t>
      </w:r>
    </w:p>
    <w:p w14:paraId="0EBAE6F2" w14:textId="77777777" w:rsidR="00126D79" w:rsidRPr="00126D79" w:rsidRDefault="00126D79" w:rsidP="0CA8B73A">
      <w:pPr>
        <w:pStyle w:val="06equipenomes"/>
        <w:ind w:left="568"/>
      </w:pPr>
      <w:r>
        <w:t>William Antonio Almeida De Queiroz</w:t>
      </w:r>
    </w:p>
    <w:p w14:paraId="333A7EF2" w14:textId="77777777" w:rsidR="00126D79" w:rsidRPr="00126D79" w:rsidRDefault="00126D79" w:rsidP="0CA8B73A">
      <w:pPr>
        <w:pStyle w:val="06equipenomes"/>
        <w:ind w:left="568"/>
      </w:pPr>
      <w:r>
        <w:t xml:space="preserve">Yuri Magalhaes </w:t>
      </w:r>
      <w:proofErr w:type="spellStart"/>
      <w:r>
        <w:t>Hersen</w:t>
      </w:r>
      <w:proofErr w:type="spellEnd"/>
      <w:r>
        <w:t xml:space="preserve"> de Andrade</w:t>
      </w:r>
    </w:p>
    <w:bookmarkEnd w:id="53"/>
    <w:p w14:paraId="6ADB3BD9" w14:textId="77777777" w:rsidR="00126D79" w:rsidRDefault="00126D79" w:rsidP="008940B4">
      <w:pPr>
        <w:pStyle w:val="06equipenomes"/>
      </w:pPr>
    </w:p>
    <w:bookmarkEnd w:id="52"/>
    <w:p w14:paraId="29754B93" w14:textId="6A886FD7" w:rsidR="00E4417B" w:rsidRPr="001E5378" w:rsidRDefault="00E4417B" w:rsidP="00E4417B">
      <w:pPr>
        <w:pStyle w:val="06equipenivel2"/>
      </w:pPr>
      <w:r w:rsidRPr="001E5378">
        <w:t xml:space="preserve">Coordenação de Cadastros e Classificação </w:t>
      </w:r>
    </w:p>
    <w:p w14:paraId="3C08592A" w14:textId="77777777" w:rsidR="00E4417B" w:rsidRPr="001E5378" w:rsidRDefault="00E4417B" w:rsidP="00E4417B">
      <w:pPr>
        <w:pStyle w:val="06equipenomes"/>
      </w:pPr>
      <w:r w:rsidRPr="001E5378">
        <w:t>Fabiano da Silva Giovanini</w:t>
      </w:r>
    </w:p>
    <w:p w14:paraId="27518710" w14:textId="77777777" w:rsidR="00E4417B" w:rsidRPr="001E5378" w:rsidRDefault="00E4417B" w:rsidP="00E4417B">
      <w:pPr>
        <w:pStyle w:val="06equipenomes"/>
      </w:pPr>
      <w:r w:rsidRPr="001E5378">
        <w:t>Francisco de Souza Marta</w:t>
      </w:r>
    </w:p>
    <w:p w14:paraId="772E6E96" w14:textId="77777777" w:rsidR="00E4417B" w:rsidRDefault="00E4417B" w:rsidP="00E4417B">
      <w:pPr>
        <w:pStyle w:val="06equipenomes"/>
      </w:pPr>
      <w:r w:rsidRPr="001E5378">
        <w:t>Vinicius Mendonça Fonseca</w:t>
      </w:r>
    </w:p>
    <w:p w14:paraId="4F21D0C9" w14:textId="77777777" w:rsidR="00FE0A61" w:rsidRPr="004034E7" w:rsidRDefault="00FE0A61" w:rsidP="00FE0A61">
      <w:pPr>
        <w:pStyle w:val="06equipenivel1"/>
      </w:pPr>
      <w:r w:rsidRPr="004034E7">
        <w:t>Supervisores e Equipes da Pesquisa nas Superintendências Estaduais </w:t>
      </w:r>
    </w:p>
    <w:p w14:paraId="5F538E2D" w14:textId="77777777" w:rsidR="00FE0A61" w:rsidRPr="004034E7"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RO - Ramon Dell Armelina Rocha</w:t>
      </w:r>
      <w:r w:rsidRPr="004034E7">
        <w:rPr>
          <w:rStyle w:val="eop"/>
          <w:rFonts w:ascii="Arial" w:hAnsi="Arial" w:cs="Arial"/>
          <w:color w:val="000000"/>
          <w:sz w:val="16"/>
          <w:szCs w:val="16"/>
        </w:rPr>
        <w:t> </w:t>
      </w:r>
    </w:p>
    <w:p w14:paraId="2382486A" w14:textId="77777777" w:rsidR="00FE0A61" w:rsidRPr="004034E7"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AC - Andressa Nascimento da Silva</w:t>
      </w:r>
      <w:r w:rsidRPr="004034E7">
        <w:rPr>
          <w:rStyle w:val="eop"/>
          <w:rFonts w:ascii="Arial" w:hAnsi="Arial" w:cs="Arial"/>
          <w:color w:val="000000"/>
          <w:sz w:val="16"/>
          <w:szCs w:val="16"/>
        </w:rPr>
        <w:t> </w:t>
      </w:r>
    </w:p>
    <w:p w14:paraId="5820CBD8" w14:textId="1FC44F52" w:rsidR="00FE0A61" w:rsidRPr="004034E7"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 xml:space="preserve">AM – </w:t>
      </w:r>
      <w:proofErr w:type="spellStart"/>
      <w:r w:rsidRPr="004034E7">
        <w:rPr>
          <w:rStyle w:val="normaltextrun"/>
          <w:rFonts w:ascii="Arial" w:hAnsi="Arial" w:cs="Arial"/>
          <w:sz w:val="16"/>
          <w:szCs w:val="16"/>
        </w:rPr>
        <w:t>Riter</w:t>
      </w:r>
      <w:proofErr w:type="spellEnd"/>
      <w:r w:rsidRPr="004034E7">
        <w:rPr>
          <w:rStyle w:val="normaltextrun"/>
          <w:rFonts w:ascii="Arial" w:hAnsi="Arial" w:cs="Arial"/>
          <w:sz w:val="16"/>
          <w:szCs w:val="16"/>
        </w:rPr>
        <w:t xml:space="preserve"> Lucas Miranda Garcia e Paulo Augusto de Menezes Sarmento</w:t>
      </w:r>
      <w:r w:rsidRPr="004034E7">
        <w:rPr>
          <w:rStyle w:val="eop"/>
          <w:rFonts w:ascii="Arial" w:hAnsi="Arial" w:cs="Arial"/>
          <w:color w:val="000000"/>
          <w:sz w:val="16"/>
          <w:szCs w:val="16"/>
        </w:rPr>
        <w:t> </w:t>
      </w:r>
    </w:p>
    <w:p w14:paraId="7D39064A" w14:textId="77777777" w:rsidR="00FE0A61" w:rsidRPr="004034E7"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RR - Ângela Patrícia de Lima e Souza</w:t>
      </w:r>
      <w:r w:rsidRPr="004034E7">
        <w:rPr>
          <w:rStyle w:val="eop"/>
          <w:rFonts w:ascii="Arial" w:hAnsi="Arial" w:cs="Arial"/>
          <w:color w:val="000000"/>
          <w:sz w:val="16"/>
          <w:szCs w:val="16"/>
        </w:rPr>
        <w:t> </w:t>
      </w:r>
    </w:p>
    <w:p w14:paraId="0FB34982" w14:textId="6A84F90B" w:rsidR="00FE0A61" w:rsidRPr="004034E7"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 xml:space="preserve">PA - </w:t>
      </w:r>
      <w:proofErr w:type="spellStart"/>
      <w:r w:rsidRPr="004034E7">
        <w:rPr>
          <w:rStyle w:val="normaltextrun"/>
          <w:rFonts w:ascii="Arial" w:hAnsi="Arial" w:cs="Arial"/>
          <w:sz w:val="16"/>
          <w:szCs w:val="16"/>
        </w:rPr>
        <w:t>Cleize</w:t>
      </w:r>
      <w:proofErr w:type="spellEnd"/>
      <w:r w:rsidRPr="004034E7">
        <w:rPr>
          <w:rStyle w:val="normaltextrun"/>
          <w:rFonts w:ascii="Arial" w:hAnsi="Arial" w:cs="Arial"/>
          <w:sz w:val="16"/>
          <w:szCs w:val="16"/>
        </w:rPr>
        <w:t xml:space="preserve"> Maria Freitas de Castro e Enilson Sardinha Costa </w:t>
      </w:r>
      <w:r w:rsidRPr="004034E7">
        <w:rPr>
          <w:rStyle w:val="eop"/>
          <w:rFonts w:ascii="Arial" w:hAnsi="Arial" w:cs="Arial"/>
          <w:color w:val="000000"/>
          <w:sz w:val="16"/>
          <w:szCs w:val="16"/>
        </w:rPr>
        <w:t> </w:t>
      </w:r>
    </w:p>
    <w:p w14:paraId="6C17C72E" w14:textId="77777777" w:rsidR="00FE0A61" w:rsidRPr="004034E7"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AP - Ezequiel de Amorim Brito </w:t>
      </w:r>
      <w:r w:rsidRPr="004034E7">
        <w:rPr>
          <w:rStyle w:val="eop"/>
          <w:rFonts w:ascii="Arial" w:hAnsi="Arial" w:cs="Arial"/>
          <w:color w:val="000000"/>
          <w:sz w:val="16"/>
          <w:szCs w:val="16"/>
        </w:rPr>
        <w:t> </w:t>
      </w:r>
    </w:p>
    <w:p w14:paraId="67413070" w14:textId="77777777" w:rsidR="00FE0A61" w:rsidRPr="004034E7"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 xml:space="preserve">TO - </w:t>
      </w:r>
      <w:proofErr w:type="spellStart"/>
      <w:r w:rsidRPr="004034E7">
        <w:rPr>
          <w:rStyle w:val="normaltextrun"/>
          <w:rFonts w:ascii="Arial" w:hAnsi="Arial" w:cs="Arial"/>
          <w:sz w:val="16"/>
          <w:szCs w:val="16"/>
        </w:rPr>
        <w:t>Angela</w:t>
      </w:r>
      <w:proofErr w:type="spellEnd"/>
      <w:r w:rsidRPr="004034E7">
        <w:rPr>
          <w:rStyle w:val="normaltextrun"/>
          <w:rFonts w:ascii="Arial" w:hAnsi="Arial" w:cs="Arial"/>
          <w:sz w:val="16"/>
          <w:szCs w:val="16"/>
        </w:rPr>
        <w:t xml:space="preserve"> Brito Anes</w:t>
      </w:r>
      <w:r w:rsidRPr="004034E7">
        <w:rPr>
          <w:rStyle w:val="eop"/>
          <w:rFonts w:ascii="Arial" w:hAnsi="Arial" w:cs="Arial"/>
          <w:color w:val="000000"/>
          <w:sz w:val="16"/>
          <w:szCs w:val="16"/>
        </w:rPr>
        <w:t> </w:t>
      </w:r>
    </w:p>
    <w:p w14:paraId="4AEC14ED" w14:textId="77777777" w:rsidR="00FE0A61" w:rsidRPr="004034E7"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MA - Zilmar Alves Ferreira</w:t>
      </w:r>
      <w:r w:rsidRPr="004034E7">
        <w:rPr>
          <w:rStyle w:val="eop"/>
          <w:rFonts w:ascii="Arial" w:hAnsi="Arial" w:cs="Arial"/>
          <w:color w:val="000000"/>
          <w:sz w:val="16"/>
          <w:szCs w:val="16"/>
        </w:rPr>
        <w:t> </w:t>
      </w:r>
    </w:p>
    <w:p w14:paraId="5DEB9293" w14:textId="11FECD2C" w:rsidR="00FE0A61" w:rsidRPr="004034E7"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 xml:space="preserve">PI - Miriam </w:t>
      </w:r>
      <w:proofErr w:type="spellStart"/>
      <w:r w:rsidRPr="004034E7">
        <w:rPr>
          <w:rStyle w:val="normaltextrun"/>
          <w:rFonts w:ascii="Arial" w:hAnsi="Arial" w:cs="Arial"/>
          <w:sz w:val="16"/>
          <w:szCs w:val="16"/>
        </w:rPr>
        <w:t>Elionora</w:t>
      </w:r>
      <w:proofErr w:type="spellEnd"/>
      <w:r w:rsidRPr="004034E7">
        <w:rPr>
          <w:rStyle w:val="normaltextrun"/>
          <w:rFonts w:ascii="Arial" w:hAnsi="Arial" w:cs="Arial"/>
          <w:sz w:val="16"/>
          <w:szCs w:val="16"/>
        </w:rPr>
        <w:t xml:space="preserve"> de Nazaré de Oliveira Borges</w:t>
      </w:r>
      <w:r w:rsidR="009713D0" w:rsidRPr="004034E7">
        <w:rPr>
          <w:rStyle w:val="normaltextrun"/>
          <w:rFonts w:ascii="Arial" w:hAnsi="Arial" w:cs="Arial"/>
          <w:sz w:val="16"/>
          <w:szCs w:val="16"/>
        </w:rPr>
        <w:t xml:space="preserve"> e Francisco das Chagas Sotero</w:t>
      </w:r>
      <w:r w:rsidRPr="004034E7">
        <w:rPr>
          <w:rStyle w:val="eop"/>
          <w:rFonts w:ascii="Arial" w:hAnsi="Arial" w:cs="Arial"/>
          <w:color w:val="000000"/>
          <w:sz w:val="16"/>
          <w:szCs w:val="16"/>
        </w:rPr>
        <w:t> </w:t>
      </w:r>
    </w:p>
    <w:p w14:paraId="3163005F" w14:textId="19DA5525" w:rsidR="00FE0A61" w:rsidRPr="004034E7"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 xml:space="preserve">CE </w:t>
      </w:r>
      <w:r w:rsidR="009713D0" w:rsidRPr="004034E7">
        <w:rPr>
          <w:rStyle w:val="normaltextrun"/>
          <w:rFonts w:ascii="Arial" w:hAnsi="Arial" w:cs="Arial"/>
          <w:sz w:val="16"/>
          <w:szCs w:val="16"/>
        </w:rPr>
        <w:t>-</w:t>
      </w:r>
      <w:r w:rsidRPr="004034E7">
        <w:rPr>
          <w:rStyle w:val="normaltextrun"/>
          <w:rFonts w:ascii="Arial" w:hAnsi="Arial" w:cs="Arial"/>
          <w:sz w:val="16"/>
          <w:szCs w:val="16"/>
        </w:rPr>
        <w:t xml:space="preserve"> </w:t>
      </w:r>
      <w:r w:rsidR="009713D0" w:rsidRPr="004034E7">
        <w:rPr>
          <w:rStyle w:val="normaltextrun"/>
          <w:rFonts w:ascii="Arial" w:hAnsi="Arial" w:cs="Arial"/>
          <w:sz w:val="16"/>
          <w:szCs w:val="16"/>
        </w:rPr>
        <w:t>Denny Bezerra Alcântara</w:t>
      </w:r>
      <w:r w:rsidRPr="004034E7">
        <w:rPr>
          <w:rStyle w:val="normaltextrun"/>
          <w:rFonts w:ascii="Arial" w:hAnsi="Arial" w:cs="Arial"/>
          <w:sz w:val="16"/>
          <w:szCs w:val="16"/>
        </w:rPr>
        <w:t> </w:t>
      </w:r>
      <w:r w:rsidR="009713D0" w:rsidRPr="004034E7">
        <w:rPr>
          <w:rStyle w:val="eop"/>
          <w:rFonts w:ascii="Arial" w:hAnsi="Arial" w:cs="Arial"/>
          <w:color w:val="000000"/>
          <w:sz w:val="16"/>
          <w:szCs w:val="16"/>
        </w:rPr>
        <w:t>e Daniele Viana de Araújo</w:t>
      </w:r>
    </w:p>
    <w:p w14:paraId="3E1216BA" w14:textId="2AA82508" w:rsidR="00FE0A61" w:rsidRPr="004034E7"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 xml:space="preserve">RN - </w:t>
      </w:r>
      <w:proofErr w:type="spellStart"/>
      <w:r w:rsidR="009713D0" w:rsidRPr="004034E7">
        <w:rPr>
          <w:rFonts w:ascii="Arial" w:hAnsi="Arial" w:cs="Arial"/>
          <w:sz w:val="16"/>
          <w:szCs w:val="16"/>
        </w:rPr>
        <w:t>Luis</w:t>
      </w:r>
      <w:proofErr w:type="spellEnd"/>
      <w:r w:rsidR="009713D0" w:rsidRPr="004034E7">
        <w:rPr>
          <w:rFonts w:ascii="Arial" w:hAnsi="Arial" w:cs="Arial"/>
          <w:sz w:val="16"/>
          <w:szCs w:val="16"/>
        </w:rPr>
        <w:t xml:space="preserve"> Fernando Ventura da Conceição</w:t>
      </w:r>
    </w:p>
    <w:p w14:paraId="56FEABB8" w14:textId="77777777" w:rsidR="00FE0A61" w:rsidRPr="004034E7"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PB - João Lira Braga Neto</w:t>
      </w:r>
      <w:r w:rsidRPr="004034E7">
        <w:rPr>
          <w:rStyle w:val="eop"/>
          <w:rFonts w:ascii="Arial" w:hAnsi="Arial" w:cs="Arial"/>
          <w:color w:val="000000"/>
          <w:sz w:val="16"/>
          <w:szCs w:val="16"/>
        </w:rPr>
        <w:t> </w:t>
      </w:r>
    </w:p>
    <w:p w14:paraId="030E9CFF" w14:textId="35206076" w:rsidR="00FE0A61" w:rsidRPr="004034E7"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PE -</w:t>
      </w:r>
      <w:r w:rsidR="009713D0" w:rsidRPr="004034E7">
        <w:rPr>
          <w:rFonts w:ascii="Calibri" w:hAnsi="Calibri" w:cs="Calibri"/>
          <w:color w:val="444444"/>
          <w:sz w:val="22"/>
          <w:szCs w:val="22"/>
          <w:shd w:val="clear" w:color="auto" w:fill="FFFFFF"/>
        </w:rPr>
        <w:t xml:space="preserve"> </w:t>
      </w:r>
      <w:r w:rsidR="009713D0" w:rsidRPr="004034E7">
        <w:rPr>
          <w:rFonts w:ascii="Arial" w:hAnsi="Arial" w:cs="Arial"/>
          <w:sz w:val="16"/>
          <w:szCs w:val="16"/>
        </w:rPr>
        <w:t xml:space="preserve">Marcelo Medeiros Galvão, </w:t>
      </w:r>
      <w:proofErr w:type="spellStart"/>
      <w:r w:rsidR="009713D0" w:rsidRPr="004034E7">
        <w:rPr>
          <w:rFonts w:ascii="Arial" w:hAnsi="Arial" w:cs="Arial"/>
          <w:sz w:val="16"/>
          <w:szCs w:val="16"/>
        </w:rPr>
        <w:t>Nielton</w:t>
      </w:r>
      <w:proofErr w:type="spellEnd"/>
      <w:r w:rsidR="009713D0" w:rsidRPr="004034E7">
        <w:rPr>
          <w:rFonts w:ascii="Arial" w:hAnsi="Arial" w:cs="Arial"/>
          <w:sz w:val="16"/>
          <w:szCs w:val="16"/>
        </w:rPr>
        <w:t xml:space="preserve"> Cleiton F</w:t>
      </w:r>
      <w:r w:rsidR="00583A4A" w:rsidRPr="004034E7">
        <w:rPr>
          <w:rFonts w:ascii="Arial" w:hAnsi="Arial" w:cs="Arial"/>
          <w:sz w:val="16"/>
          <w:szCs w:val="16"/>
        </w:rPr>
        <w:t>.</w:t>
      </w:r>
      <w:r w:rsidR="009713D0" w:rsidRPr="004034E7">
        <w:rPr>
          <w:rFonts w:ascii="Arial" w:hAnsi="Arial" w:cs="Arial"/>
          <w:sz w:val="16"/>
          <w:szCs w:val="16"/>
        </w:rPr>
        <w:t xml:space="preserve"> Pereira</w:t>
      </w:r>
      <w:r w:rsidR="00583A4A" w:rsidRPr="004034E7">
        <w:rPr>
          <w:rStyle w:val="normaltextrun"/>
          <w:rFonts w:ascii="Arial" w:hAnsi="Arial" w:cs="Arial"/>
          <w:sz w:val="16"/>
          <w:szCs w:val="16"/>
        </w:rPr>
        <w:t xml:space="preserve">, </w:t>
      </w:r>
      <w:r w:rsidRPr="004034E7">
        <w:rPr>
          <w:rStyle w:val="normaltextrun"/>
          <w:rFonts w:ascii="Arial" w:hAnsi="Arial" w:cs="Arial"/>
          <w:sz w:val="16"/>
          <w:szCs w:val="16"/>
        </w:rPr>
        <w:t>Romero Galvão Maia</w:t>
      </w:r>
      <w:r w:rsidRPr="004034E7">
        <w:rPr>
          <w:rStyle w:val="eop"/>
          <w:rFonts w:ascii="Arial" w:hAnsi="Arial" w:cs="Arial"/>
          <w:color w:val="000000"/>
          <w:sz w:val="16"/>
          <w:szCs w:val="16"/>
        </w:rPr>
        <w:t> </w:t>
      </w:r>
      <w:r w:rsidR="00583A4A" w:rsidRPr="004034E7">
        <w:rPr>
          <w:rStyle w:val="eop"/>
          <w:rFonts w:ascii="Arial" w:hAnsi="Arial" w:cs="Arial"/>
          <w:color w:val="000000"/>
          <w:sz w:val="16"/>
          <w:szCs w:val="16"/>
        </w:rPr>
        <w:t xml:space="preserve">e </w:t>
      </w:r>
      <w:proofErr w:type="spellStart"/>
      <w:r w:rsidR="00583A4A" w:rsidRPr="004034E7">
        <w:rPr>
          <w:rStyle w:val="eop"/>
          <w:rFonts w:ascii="Arial" w:hAnsi="Arial" w:cs="Arial"/>
          <w:color w:val="000000"/>
          <w:sz w:val="16"/>
          <w:szCs w:val="16"/>
        </w:rPr>
        <w:t>Dinilson</w:t>
      </w:r>
      <w:proofErr w:type="spellEnd"/>
      <w:r w:rsidR="00583A4A" w:rsidRPr="004034E7">
        <w:rPr>
          <w:rStyle w:val="eop"/>
          <w:rFonts w:ascii="Arial" w:hAnsi="Arial" w:cs="Arial"/>
          <w:color w:val="000000"/>
          <w:sz w:val="16"/>
          <w:szCs w:val="16"/>
        </w:rPr>
        <w:t xml:space="preserve"> P. Junior</w:t>
      </w:r>
    </w:p>
    <w:p w14:paraId="62A98C5F" w14:textId="6A6FB510" w:rsidR="00FE0A61" w:rsidRPr="004034E7"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 xml:space="preserve">AL - </w:t>
      </w:r>
      <w:proofErr w:type="spellStart"/>
      <w:r w:rsidRPr="004034E7">
        <w:rPr>
          <w:rStyle w:val="normaltextrun"/>
          <w:rFonts w:ascii="Arial" w:hAnsi="Arial" w:cs="Arial"/>
          <w:sz w:val="16"/>
          <w:szCs w:val="16"/>
        </w:rPr>
        <w:t>Evande</w:t>
      </w:r>
      <w:proofErr w:type="spellEnd"/>
      <w:r w:rsidRPr="004034E7">
        <w:rPr>
          <w:rStyle w:val="normaltextrun"/>
          <w:rFonts w:ascii="Arial" w:hAnsi="Arial" w:cs="Arial"/>
          <w:sz w:val="16"/>
          <w:szCs w:val="16"/>
        </w:rPr>
        <w:t xml:space="preserve"> Praxedes da Silva</w:t>
      </w:r>
      <w:r w:rsidRPr="004034E7">
        <w:rPr>
          <w:rStyle w:val="eop"/>
          <w:rFonts w:ascii="Arial" w:hAnsi="Arial" w:cs="Arial"/>
          <w:color w:val="000000"/>
          <w:sz w:val="16"/>
          <w:szCs w:val="16"/>
        </w:rPr>
        <w:t> </w:t>
      </w:r>
    </w:p>
    <w:p w14:paraId="1D7AF906" w14:textId="5B1E50FC" w:rsidR="00FE0A61" w:rsidRPr="004034E7"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 xml:space="preserve">SE - </w:t>
      </w:r>
      <w:proofErr w:type="spellStart"/>
      <w:r w:rsidRPr="004034E7">
        <w:rPr>
          <w:rStyle w:val="normaltextrun"/>
          <w:rFonts w:ascii="Arial" w:hAnsi="Arial" w:cs="Arial"/>
          <w:sz w:val="16"/>
          <w:szCs w:val="16"/>
        </w:rPr>
        <w:t>Rosinadja</w:t>
      </w:r>
      <w:proofErr w:type="spellEnd"/>
      <w:r w:rsidRPr="004034E7">
        <w:rPr>
          <w:rStyle w:val="normaltextrun"/>
          <w:rFonts w:ascii="Arial" w:hAnsi="Arial" w:cs="Arial"/>
          <w:sz w:val="16"/>
          <w:szCs w:val="16"/>
        </w:rPr>
        <w:t xml:space="preserve"> Batista dos Santos Morato </w:t>
      </w:r>
      <w:r w:rsidR="00583A4A" w:rsidRPr="004034E7">
        <w:rPr>
          <w:rStyle w:val="normaltextrun"/>
          <w:rFonts w:ascii="Arial" w:hAnsi="Arial" w:cs="Arial"/>
          <w:sz w:val="16"/>
          <w:szCs w:val="16"/>
        </w:rPr>
        <w:t xml:space="preserve">e </w:t>
      </w:r>
      <w:r w:rsidR="00583A4A" w:rsidRPr="004034E7">
        <w:rPr>
          <w:rFonts w:ascii="Arial" w:hAnsi="Arial" w:cs="Arial"/>
          <w:sz w:val="16"/>
          <w:szCs w:val="16"/>
        </w:rPr>
        <w:t>Jean Marcel Hora Alves</w:t>
      </w:r>
    </w:p>
    <w:p w14:paraId="11B023DD" w14:textId="04D9F6BF" w:rsidR="00FE0A61" w:rsidRPr="004034E7"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BA - Bruno G</w:t>
      </w:r>
      <w:r w:rsidR="00583A4A" w:rsidRPr="004034E7">
        <w:rPr>
          <w:rStyle w:val="normaltextrun"/>
          <w:rFonts w:ascii="Arial" w:hAnsi="Arial" w:cs="Arial"/>
          <w:sz w:val="16"/>
          <w:szCs w:val="16"/>
        </w:rPr>
        <w:t xml:space="preserve">. </w:t>
      </w:r>
      <w:r w:rsidRPr="004034E7">
        <w:rPr>
          <w:rStyle w:val="normaltextrun"/>
          <w:rFonts w:ascii="Arial" w:hAnsi="Arial" w:cs="Arial"/>
          <w:sz w:val="16"/>
          <w:szCs w:val="16"/>
        </w:rPr>
        <w:t>Cabral</w:t>
      </w:r>
      <w:r w:rsidRPr="004034E7">
        <w:rPr>
          <w:rStyle w:val="eop"/>
          <w:rFonts w:ascii="Arial" w:hAnsi="Arial" w:cs="Arial"/>
          <w:color w:val="000000"/>
          <w:sz w:val="16"/>
          <w:szCs w:val="16"/>
        </w:rPr>
        <w:t> </w:t>
      </w:r>
      <w:r w:rsidR="009713D0" w:rsidRPr="004034E7">
        <w:rPr>
          <w:rStyle w:val="eop"/>
          <w:rFonts w:ascii="Arial" w:hAnsi="Arial" w:cs="Arial"/>
          <w:color w:val="000000"/>
          <w:sz w:val="16"/>
          <w:szCs w:val="16"/>
        </w:rPr>
        <w:t xml:space="preserve">e </w:t>
      </w:r>
      <w:r w:rsidR="009713D0" w:rsidRPr="004034E7">
        <w:rPr>
          <w:rFonts w:ascii="Arial" w:hAnsi="Arial" w:cs="Arial"/>
          <w:color w:val="000000"/>
          <w:sz w:val="16"/>
          <w:szCs w:val="16"/>
        </w:rPr>
        <w:t>João Alberto L</w:t>
      </w:r>
      <w:r w:rsidR="00583A4A" w:rsidRPr="004034E7">
        <w:rPr>
          <w:rFonts w:ascii="Arial" w:hAnsi="Arial" w:cs="Arial"/>
          <w:color w:val="000000"/>
          <w:sz w:val="16"/>
          <w:szCs w:val="16"/>
        </w:rPr>
        <w:t>.</w:t>
      </w:r>
      <w:r w:rsidR="009713D0" w:rsidRPr="004034E7">
        <w:rPr>
          <w:rFonts w:ascii="Arial" w:hAnsi="Arial" w:cs="Arial"/>
          <w:color w:val="000000"/>
          <w:sz w:val="16"/>
          <w:szCs w:val="16"/>
        </w:rPr>
        <w:t xml:space="preserve"> Sobrinho</w:t>
      </w:r>
      <w:r w:rsidR="00583A4A" w:rsidRPr="004034E7">
        <w:rPr>
          <w:rFonts w:ascii="Arial" w:hAnsi="Arial" w:cs="Arial"/>
          <w:color w:val="000000"/>
          <w:sz w:val="16"/>
          <w:szCs w:val="16"/>
        </w:rPr>
        <w:t>, Leonardo Pereira da Conceição e Tiago A. Cruz</w:t>
      </w:r>
    </w:p>
    <w:p w14:paraId="2D5C901B" w14:textId="15988835" w:rsidR="00FE0A61" w:rsidRPr="004034E7"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MG - Alessandra Coelho de Oliveira</w:t>
      </w:r>
      <w:r w:rsidR="00583A4A" w:rsidRPr="004034E7">
        <w:rPr>
          <w:rStyle w:val="normaltextrun"/>
          <w:rFonts w:ascii="Arial" w:hAnsi="Arial" w:cs="Arial"/>
          <w:sz w:val="16"/>
          <w:szCs w:val="16"/>
        </w:rPr>
        <w:t xml:space="preserve">, </w:t>
      </w:r>
      <w:r w:rsidRPr="004034E7">
        <w:rPr>
          <w:rStyle w:val="normaltextrun"/>
          <w:rFonts w:ascii="Arial" w:hAnsi="Arial" w:cs="Arial"/>
          <w:sz w:val="16"/>
          <w:szCs w:val="16"/>
        </w:rPr>
        <w:t xml:space="preserve"> Daniel Marcos Resende Dutra</w:t>
      </w:r>
      <w:r w:rsidRPr="004034E7">
        <w:rPr>
          <w:rStyle w:val="eop"/>
          <w:rFonts w:ascii="Arial" w:hAnsi="Arial" w:cs="Arial"/>
          <w:color w:val="000000"/>
          <w:sz w:val="16"/>
          <w:szCs w:val="16"/>
        </w:rPr>
        <w:t> </w:t>
      </w:r>
      <w:r w:rsidR="00583A4A" w:rsidRPr="004034E7">
        <w:rPr>
          <w:rStyle w:val="eop"/>
          <w:rFonts w:ascii="Arial" w:hAnsi="Arial" w:cs="Arial"/>
          <w:color w:val="000000"/>
          <w:sz w:val="16"/>
          <w:szCs w:val="16"/>
        </w:rPr>
        <w:t>e Selma Evangelista Jeronimo</w:t>
      </w:r>
    </w:p>
    <w:p w14:paraId="531125D6" w14:textId="77777777" w:rsidR="00FE0A61" w:rsidRPr="004034E7"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ES - Christiane dos Anjos Brandao</w:t>
      </w:r>
      <w:r w:rsidRPr="004034E7">
        <w:rPr>
          <w:rStyle w:val="eop"/>
          <w:rFonts w:ascii="Arial" w:hAnsi="Arial" w:cs="Arial"/>
          <w:color w:val="000000"/>
          <w:sz w:val="16"/>
          <w:szCs w:val="16"/>
        </w:rPr>
        <w:t> </w:t>
      </w:r>
    </w:p>
    <w:p w14:paraId="53E56E43" w14:textId="52D35F22" w:rsidR="00FE0A61" w:rsidRPr="004034E7"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RJ - Nathália de Freitas R</w:t>
      </w:r>
      <w:r w:rsidR="004034E7">
        <w:rPr>
          <w:rStyle w:val="normaltextrun"/>
          <w:rFonts w:ascii="Arial" w:hAnsi="Arial" w:cs="Arial"/>
          <w:sz w:val="16"/>
          <w:szCs w:val="16"/>
        </w:rPr>
        <w:t>.</w:t>
      </w:r>
      <w:r w:rsidRPr="004034E7">
        <w:rPr>
          <w:rStyle w:val="normaltextrun"/>
          <w:rFonts w:ascii="Arial" w:hAnsi="Arial" w:cs="Arial"/>
          <w:sz w:val="16"/>
          <w:szCs w:val="16"/>
        </w:rPr>
        <w:t xml:space="preserve"> Pereira</w:t>
      </w:r>
      <w:r w:rsidRPr="004034E7">
        <w:rPr>
          <w:rStyle w:val="eop"/>
          <w:rFonts w:ascii="Arial" w:hAnsi="Arial" w:cs="Arial"/>
          <w:color w:val="000000"/>
          <w:sz w:val="16"/>
          <w:szCs w:val="16"/>
        </w:rPr>
        <w:t> </w:t>
      </w:r>
      <w:r w:rsidR="009713D0" w:rsidRPr="004034E7">
        <w:rPr>
          <w:rStyle w:val="eop"/>
          <w:rFonts w:ascii="Arial" w:hAnsi="Arial" w:cs="Arial"/>
          <w:color w:val="000000"/>
          <w:sz w:val="16"/>
          <w:szCs w:val="16"/>
        </w:rPr>
        <w:t xml:space="preserve">e </w:t>
      </w:r>
      <w:r w:rsidR="009713D0" w:rsidRPr="004034E7">
        <w:rPr>
          <w:rFonts w:ascii="Arial" w:hAnsi="Arial" w:cs="Arial"/>
          <w:color w:val="000000"/>
          <w:sz w:val="16"/>
          <w:szCs w:val="16"/>
        </w:rPr>
        <w:t>Deborah de Oliveira L</w:t>
      </w:r>
      <w:r w:rsidR="004034E7">
        <w:rPr>
          <w:rFonts w:ascii="Arial" w:hAnsi="Arial" w:cs="Arial"/>
          <w:color w:val="000000"/>
          <w:sz w:val="16"/>
          <w:szCs w:val="16"/>
        </w:rPr>
        <w:t>.</w:t>
      </w:r>
      <w:r w:rsidR="009713D0" w:rsidRPr="004034E7">
        <w:rPr>
          <w:rFonts w:ascii="Arial" w:hAnsi="Arial" w:cs="Arial"/>
          <w:color w:val="000000"/>
          <w:sz w:val="16"/>
          <w:szCs w:val="16"/>
        </w:rPr>
        <w:t xml:space="preserve"> da Silva</w:t>
      </w:r>
    </w:p>
    <w:p w14:paraId="23C3F348" w14:textId="3A2D8826" w:rsidR="00FE0A61" w:rsidRPr="004034E7"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 xml:space="preserve">SP - Ricardo </w:t>
      </w:r>
      <w:proofErr w:type="spellStart"/>
      <w:r w:rsidRPr="004034E7">
        <w:rPr>
          <w:rStyle w:val="normaltextrun"/>
          <w:rFonts w:ascii="Arial" w:hAnsi="Arial" w:cs="Arial"/>
          <w:sz w:val="16"/>
          <w:szCs w:val="16"/>
        </w:rPr>
        <w:t>Yoshiyuki</w:t>
      </w:r>
      <w:proofErr w:type="spellEnd"/>
      <w:r w:rsidRPr="004034E7">
        <w:rPr>
          <w:rStyle w:val="normaltextrun"/>
          <w:rFonts w:ascii="Arial" w:hAnsi="Arial" w:cs="Arial"/>
          <w:sz w:val="16"/>
          <w:szCs w:val="16"/>
        </w:rPr>
        <w:t xml:space="preserve"> Hirata </w:t>
      </w:r>
    </w:p>
    <w:p w14:paraId="2F58DD0F" w14:textId="7C93B235" w:rsidR="00FE0A61" w:rsidRPr="004034E7"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 xml:space="preserve">SC - Felipe </w:t>
      </w:r>
      <w:proofErr w:type="spellStart"/>
      <w:r w:rsidRPr="004034E7">
        <w:rPr>
          <w:rStyle w:val="normaltextrun"/>
          <w:rFonts w:ascii="Arial" w:hAnsi="Arial" w:cs="Arial"/>
          <w:sz w:val="16"/>
          <w:szCs w:val="16"/>
        </w:rPr>
        <w:t>Wolk</w:t>
      </w:r>
      <w:proofErr w:type="spellEnd"/>
      <w:r w:rsidRPr="004034E7">
        <w:rPr>
          <w:rStyle w:val="normaltextrun"/>
          <w:rFonts w:ascii="Arial" w:hAnsi="Arial" w:cs="Arial"/>
          <w:sz w:val="16"/>
          <w:szCs w:val="16"/>
        </w:rPr>
        <w:t xml:space="preserve"> Teixeira</w:t>
      </w:r>
      <w:r w:rsidR="00583A4A" w:rsidRPr="004034E7">
        <w:rPr>
          <w:rStyle w:val="eop"/>
          <w:rFonts w:ascii="Arial" w:hAnsi="Arial" w:cs="Arial"/>
          <w:color w:val="000000"/>
          <w:sz w:val="16"/>
          <w:szCs w:val="16"/>
        </w:rPr>
        <w:t>,</w:t>
      </w:r>
      <w:r w:rsidR="00583A4A" w:rsidRPr="004034E7">
        <w:t xml:space="preserve"> </w:t>
      </w:r>
      <w:r w:rsidR="00583A4A" w:rsidRPr="004034E7">
        <w:rPr>
          <w:rStyle w:val="eop"/>
          <w:rFonts w:ascii="Arial" w:hAnsi="Arial" w:cs="Arial"/>
          <w:color w:val="000000"/>
          <w:sz w:val="16"/>
          <w:szCs w:val="16"/>
        </w:rPr>
        <w:t xml:space="preserve">Gabriel Pereira, Eric Schmitt Reinhardt </w:t>
      </w:r>
    </w:p>
    <w:p w14:paraId="7F25625C" w14:textId="2B34E936" w:rsidR="00FE0A61" w:rsidRPr="004034E7"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 xml:space="preserve">RS - </w:t>
      </w:r>
      <w:r w:rsidR="009713D0" w:rsidRPr="004034E7">
        <w:rPr>
          <w:rFonts w:ascii="Arial" w:hAnsi="Arial" w:cs="Arial"/>
          <w:sz w:val="16"/>
          <w:szCs w:val="16"/>
        </w:rPr>
        <w:t>Luciano Moraes Braga</w:t>
      </w:r>
      <w:r w:rsidRPr="004034E7">
        <w:rPr>
          <w:rStyle w:val="tabchar"/>
          <w:rFonts w:ascii="Calibri" w:hAnsi="Calibri" w:cs="Calibri"/>
          <w:color w:val="000000"/>
          <w:sz w:val="16"/>
          <w:szCs w:val="16"/>
        </w:rPr>
        <w:tab/>
      </w:r>
      <w:r w:rsidRPr="004034E7">
        <w:rPr>
          <w:rStyle w:val="eop"/>
          <w:rFonts w:ascii="Arial" w:hAnsi="Arial" w:cs="Arial"/>
          <w:color w:val="000000"/>
          <w:sz w:val="16"/>
          <w:szCs w:val="16"/>
        </w:rPr>
        <w:t> </w:t>
      </w:r>
    </w:p>
    <w:p w14:paraId="583B626D" w14:textId="5EEE4D2C" w:rsidR="00FE0A61" w:rsidRPr="004034E7"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 xml:space="preserve">MS - </w:t>
      </w:r>
      <w:r w:rsidR="009713D0" w:rsidRPr="004034E7">
        <w:rPr>
          <w:rFonts w:ascii="Arial" w:hAnsi="Arial" w:cs="Arial"/>
          <w:sz w:val="16"/>
          <w:szCs w:val="16"/>
        </w:rPr>
        <w:t xml:space="preserve">Nilson de Souza Batista e </w:t>
      </w:r>
      <w:r w:rsidRPr="004034E7">
        <w:rPr>
          <w:rStyle w:val="normaltextrun"/>
          <w:rFonts w:ascii="Arial" w:hAnsi="Arial" w:cs="Arial"/>
          <w:sz w:val="16"/>
          <w:szCs w:val="16"/>
        </w:rPr>
        <w:t>Juliano Alves de Lima</w:t>
      </w:r>
      <w:r w:rsidRPr="004034E7">
        <w:rPr>
          <w:rStyle w:val="eop"/>
          <w:rFonts w:ascii="Arial" w:hAnsi="Arial" w:cs="Arial"/>
          <w:color w:val="000000"/>
          <w:sz w:val="16"/>
          <w:szCs w:val="16"/>
        </w:rPr>
        <w:t> </w:t>
      </w:r>
    </w:p>
    <w:p w14:paraId="793BC4F0" w14:textId="77777777" w:rsidR="00FE0A61" w:rsidRPr="004034E7"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MT - Nilson Santana Filho</w:t>
      </w:r>
      <w:r w:rsidRPr="004034E7">
        <w:rPr>
          <w:rStyle w:val="eop"/>
          <w:rFonts w:ascii="Arial" w:hAnsi="Arial" w:cs="Arial"/>
          <w:color w:val="000000"/>
          <w:sz w:val="16"/>
          <w:szCs w:val="16"/>
        </w:rPr>
        <w:t> </w:t>
      </w:r>
    </w:p>
    <w:p w14:paraId="04FF271F" w14:textId="77777777" w:rsidR="00FE0A61" w:rsidRPr="004034E7"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GO - Bruna Ferreira Silva</w:t>
      </w:r>
      <w:r w:rsidRPr="004034E7">
        <w:rPr>
          <w:rStyle w:val="eop"/>
          <w:rFonts w:ascii="Arial" w:hAnsi="Arial" w:cs="Arial"/>
          <w:color w:val="000000"/>
          <w:sz w:val="16"/>
          <w:szCs w:val="16"/>
        </w:rPr>
        <w:t> </w:t>
      </w:r>
    </w:p>
    <w:p w14:paraId="4B8C9485" w14:textId="31D86EC7" w:rsidR="00FE0A61" w:rsidRDefault="00FE0A61" w:rsidP="009713D0">
      <w:pPr>
        <w:pStyle w:val="paragraph"/>
        <w:spacing w:before="60" w:beforeAutospacing="0" w:after="60" w:afterAutospacing="0"/>
        <w:ind w:left="448"/>
        <w:textAlignment w:val="baseline"/>
        <w:rPr>
          <w:rFonts w:ascii="Segoe UI" w:hAnsi="Segoe UI" w:cs="Segoe UI"/>
          <w:color w:val="000000"/>
          <w:sz w:val="18"/>
          <w:szCs w:val="18"/>
        </w:rPr>
      </w:pPr>
      <w:r w:rsidRPr="004034E7">
        <w:rPr>
          <w:rStyle w:val="normaltextrun"/>
          <w:rFonts w:ascii="Arial" w:hAnsi="Arial" w:cs="Arial"/>
          <w:sz w:val="16"/>
          <w:szCs w:val="16"/>
        </w:rPr>
        <w:t xml:space="preserve">DF - </w:t>
      </w:r>
      <w:r w:rsidR="009713D0" w:rsidRPr="004034E7">
        <w:rPr>
          <w:rFonts w:ascii="Arial" w:hAnsi="Arial" w:cs="Arial"/>
          <w:sz w:val="16"/>
          <w:szCs w:val="16"/>
        </w:rPr>
        <w:t>Pedro Henrique Veloso Pires</w:t>
      </w:r>
    </w:p>
    <w:p w14:paraId="4B555951" w14:textId="77777777" w:rsidR="00E4417B" w:rsidRPr="00FE0A61" w:rsidRDefault="00E4417B" w:rsidP="00E4417B">
      <w:pPr>
        <w:pStyle w:val="06equipenivel1"/>
      </w:pPr>
      <w:bookmarkStart w:id="54" w:name="_Hlk120461294"/>
      <w:r w:rsidRPr="00FE0A61">
        <w:t xml:space="preserve">Diretoria de Tecnologia da Informação </w:t>
      </w:r>
    </w:p>
    <w:p w14:paraId="245056C3" w14:textId="77777777" w:rsidR="00E4417B" w:rsidRPr="00FE0A61" w:rsidRDefault="00E4417B" w:rsidP="00E4417B">
      <w:pPr>
        <w:pStyle w:val="06equipenivel2"/>
      </w:pPr>
      <w:r w:rsidRPr="00FE0A61">
        <w:t>Coordenação de Atendimento e Desenvolvimento de Sistemas</w:t>
      </w:r>
    </w:p>
    <w:p w14:paraId="391D449E" w14:textId="77777777" w:rsidR="00E4417B" w:rsidRPr="00FE0A61" w:rsidRDefault="00E4417B" w:rsidP="00E4417B">
      <w:pPr>
        <w:pStyle w:val="06equipenomes"/>
      </w:pPr>
      <w:r w:rsidRPr="00FE0A61">
        <w:t>Marcio Tadeu Medeiros Vieira</w:t>
      </w:r>
    </w:p>
    <w:p w14:paraId="32DE29B5" w14:textId="77777777" w:rsidR="00E4417B" w:rsidRPr="00FE0A61" w:rsidRDefault="00E4417B" w:rsidP="00E4417B">
      <w:pPr>
        <w:pStyle w:val="06equipenivel3"/>
      </w:pPr>
      <w:r w:rsidRPr="00FE0A61">
        <w:lastRenderedPageBreak/>
        <w:t>Gerência de Aplicações de Pesquisas Econômicas e Agropecuárias</w:t>
      </w:r>
    </w:p>
    <w:p w14:paraId="0FF2C319" w14:textId="77777777" w:rsidR="00E4417B" w:rsidRPr="00FE0A61" w:rsidRDefault="00E4417B" w:rsidP="00E4417B">
      <w:pPr>
        <w:pStyle w:val="06equipenomes"/>
      </w:pPr>
      <w:r w:rsidRPr="00FE0A61">
        <w:t>Beatriz Alves de Maria Leite</w:t>
      </w:r>
    </w:p>
    <w:p w14:paraId="11B432ED" w14:textId="77777777" w:rsidR="00427113" w:rsidRPr="00427113" w:rsidRDefault="00E4417B" w:rsidP="00427113">
      <w:pPr>
        <w:pStyle w:val="06equipenomes"/>
      </w:pPr>
      <w:r w:rsidRPr="00427113">
        <w:t>Edno Vicente da Silva</w:t>
      </w:r>
      <w:bookmarkEnd w:id="54"/>
    </w:p>
    <w:p w14:paraId="745A4006" w14:textId="77777777" w:rsidR="00427113" w:rsidRPr="00427113" w:rsidRDefault="00427113" w:rsidP="00427113">
      <w:pPr>
        <w:pStyle w:val="06equipenomes"/>
      </w:pPr>
      <w:r w:rsidRPr="00427113">
        <w:t>Gleison de Sousa Ribeiro</w:t>
      </w:r>
    </w:p>
    <w:p w14:paraId="36D8F950" w14:textId="1ECE8893" w:rsidR="00427113" w:rsidRPr="00427113" w:rsidRDefault="00427113" w:rsidP="00427113">
      <w:pPr>
        <w:pStyle w:val="06equipenomes"/>
      </w:pPr>
      <w:r w:rsidRPr="00427113">
        <w:t xml:space="preserve">Matheus </w:t>
      </w:r>
      <w:proofErr w:type="spellStart"/>
      <w:r w:rsidRPr="00427113">
        <w:t>Pergoraro</w:t>
      </w:r>
      <w:proofErr w:type="spellEnd"/>
    </w:p>
    <w:p w14:paraId="40B35A4E" w14:textId="77777777" w:rsidR="00E4417B" w:rsidRPr="00B33BB8" w:rsidRDefault="00E4417B" w:rsidP="00E4417B">
      <w:pPr>
        <w:pStyle w:val="06equipenivel1"/>
        <w:rPr>
          <w:sz w:val="21"/>
          <w:szCs w:val="21"/>
        </w:rPr>
      </w:pPr>
      <w:r w:rsidRPr="00B33BB8">
        <w:rPr>
          <w:sz w:val="21"/>
          <w:szCs w:val="21"/>
        </w:rPr>
        <w:t>Centro de Documentação e Disseminação de Informações</w:t>
      </w:r>
    </w:p>
    <w:p w14:paraId="3B9C301D" w14:textId="77777777" w:rsidR="00E4417B" w:rsidRPr="00B33BB8" w:rsidRDefault="00E4417B" w:rsidP="00E4417B">
      <w:pPr>
        <w:pStyle w:val="06equipenivel2"/>
      </w:pPr>
      <w:r w:rsidRPr="00B33BB8">
        <w:t>Coordenação de Produção Editorial e Gráfica</w:t>
      </w:r>
    </w:p>
    <w:p w14:paraId="71EE90D7" w14:textId="03CFCD98" w:rsidR="00E4417B" w:rsidRPr="00B33BB8" w:rsidRDefault="00897B30" w:rsidP="00E4417B">
      <w:pPr>
        <w:pStyle w:val="06equipenomes"/>
        <w:rPr>
          <w:color w:val="auto"/>
        </w:rPr>
      </w:pPr>
      <w:r>
        <w:rPr>
          <w:color w:val="auto"/>
        </w:rPr>
        <w:t>Mauro Emilio Araujo</w:t>
      </w:r>
    </w:p>
    <w:p w14:paraId="68376CCF" w14:textId="77777777" w:rsidR="00E4417B" w:rsidRPr="00B33BB8" w:rsidRDefault="00E4417B" w:rsidP="00E4417B">
      <w:pPr>
        <w:pStyle w:val="06equipenivel3"/>
        <w:rPr>
          <w:color w:val="auto"/>
        </w:rPr>
      </w:pPr>
      <w:r w:rsidRPr="00B33BB8">
        <w:rPr>
          <w:color w:val="auto"/>
        </w:rPr>
        <w:t>Gerência de Sistematização de Conteúdos Informacionais</w:t>
      </w:r>
    </w:p>
    <w:p w14:paraId="5FEAFA7A" w14:textId="189EC11F" w:rsidR="00897B30" w:rsidRDefault="00897B30" w:rsidP="00897B30">
      <w:pPr>
        <w:pStyle w:val="06equipenomes"/>
        <w:rPr>
          <w:color w:val="auto"/>
        </w:rPr>
      </w:pPr>
      <w:r>
        <w:rPr>
          <w:color w:val="auto"/>
        </w:rPr>
        <w:t>Jose Marcio Batista Rangel</w:t>
      </w:r>
    </w:p>
    <w:p w14:paraId="31561FD6" w14:textId="6C3C49E0" w:rsidR="00E4417B" w:rsidRPr="00B33BB8" w:rsidRDefault="00E4417B" w:rsidP="00E4417B">
      <w:pPr>
        <w:pStyle w:val="06equipenivel4"/>
        <w:rPr>
          <w:color w:val="auto"/>
        </w:rPr>
      </w:pPr>
      <w:r w:rsidRPr="00B33BB8">
        <w:rPr>
          <w:color w:val="auto"/>
        </w:rPr>
        <w:t>Elaboração de quartas capas</w:t>
      </w:r>
    </w:p>
    <w:p w14:paraId="50101807" w14:textId="39BD4D6F" w:rsidR="00E4417B" w:rsidRPr="00B33BB8" w:rsidRDefault="00E15AB2" w:rsidP="00E4417B">
      <w:pPr>
        <w:pStyle w:val="06equipenomes"/>
        <w:spacing w:after="120"/>
        <w:rPr>
          <w:color w:val="auto"/>
        </w:rPr>
      </w:pPr>
      <w:r>
        <w:rPr>
          <w:color w:val="auto"/>
        </w:rPr>
        <w:t>Camila Ermida Pinto</w:t>
      </w:r>
    </w:p>
    <w:p w14:paraId="1476A2BB" w14:textId="2BEA328F" w:rsidR="00E4417B" w:rsidRPr="00A360F2" w:rsidRDefault="00E4417B" w:rsidP="00E4417B">
      <w:pPr>
        <w:pStyle w:val="06equipenivel1"/>
        <w:rPr>
          <w:sz w:val="21"/>
          <w:szCs w:val="21"/>
        </w:rPr>
      </w:pPr>
      <w:bookmarkStart w:id="55" w:name="_Hlk144282414"/>
      <w:r w:rsidRPr="00A360F2">
        <w:rPr>
          <w:sz w:val="21"/>
          <w:szCs w:val="21"/>
        </w:rPr>
        <w:t>Colaboradores externos</w:t>
      </w:r>
    </w:p>
    <w:p w14:paraId="264D9FC6" w14:textId="77777777" w:rsidR="00E4417B" w:rsidRPr="00A360F2" w:rsidRDefault="00E4417B" w:rsidP="00E4417B">
      <w:pPr>
        <w:pStyle w:val="06equipenivel1"/>
      </w:pPr>
      <w:r w:rsidRPr="00A360F2">
        <w:t>Agência Brasileira de Desenvolvimento Industrial</w:t>
      </w:r>
    </w:p>
    <w:p w14:paraId="0AF73F7B" w14:textId="58B0624A" w:rsidR="00E4417B" w:rsidRPr="00A360F2" w:rsidRDefault="00E4417B" w:rsidP="00E4417B">
      <w:pPr>
        <w:pStyle w:val="06equipenivel1"/>
        <w:rPr>
          <w:sz w:val="19"/>
          <w:szCs w:val="19"/>
        </w:rPr>
      </w:pPr>
      <w:r w:rsidRPr="00A360F2">
        <w:rPr>
          <w:sz w:val="18"/>
          <w:szCs w:val="18"/>
        </w:rPr>
        <w:t xml:space="preserve"> </w:t>
      </w:r>
      <w:r w:rsidRPr="00A360F2">
        <w:rPr>
          <w:sz w:val="19"/>
          <w:szCs w:val="19"/>
        </w:rPr>
        <w:t xml:space="preserve">Diretoria de </w:t>
      </w:r>
      <w:r w:rsidR="00F14630" w:rsidRPr="00A360F2">
        <w:rPr>
          <w:sz w:val="19"/>
          <w:szCs w:val="19"/>
        </w:rPr>
        <w:t>Economia Sustentável e Inovação</w:t>
      </w:r>
      <w:r w:rsidRPr="00A360F2">
        <w:rPr>
          <w:sz w:val="19"/>
          <w:szCs w:val="19"/>
        </w:rPr>
        <w:t xml:space="preserve"> </w:t>
      </w:r>
    </w:p>
    <w:p w14:paraId="14CF2EEF" w14:textId="77777777" w:rsidR="00F14630" w:rsidRPr="00A360F2" w:rsidRDefault="00F14630" w:rsidP="00F14630">
      <w:pPr>
        <w:pStyle w:val="06equipenomes"/>
      </w:pPr>
      <w:r w:rsidRPr="00A360F2">
        <w:t>Cynthia Araújo Nascimento Mattos</w:t>
      </w:r>
    </w:p>
    <w:p w14:paraId="6B483A13" w14:textId="1BB1104F" w:rsidR="00F14630" w:rsidRPr="00A360F2" w:rsidRDefault="00F14630" w:rsidP="00F14630">
      <w:pPr>
        <w:pStyle w:val="06equipenomes"/>
      </w:pPr>
      <w:r w:rsidRPr="00A360F2">
        <w:t>Simone Uderman</w:t>
      </w:r>
    </w:p>
    <w:p w14:paraId="071896FD" w14:textId="77777777" w:rsidR="00E4417B" w:rsidRPr="004034E7" w:rsidRDefault="00E4417B" w:rsidP="00E4417B">
      <w:pPr>
        <w:pStyle w:val="06equipenivel1"/>
      </w:pPr>
      <w:r w:rsidRPr="004034E7">
        <w:t>Universidade Federal do Rio de Janeiro</w:t>
      </w:r>
    </w:p>
    <w:p w14:paraId="55652055" w14:textId="77777777" w:rsidR="00E4417B" w:rsidRPr="004034E7" w:rsidRDefault="00E4417B" w:rsidP="00E4417B">
      <w:pPr>
        <w:pStyle w:val="06equipenivel2"/>
        <w:rPr>
          <w:szCs w:val="19"/>
        </w:rPr>
      </w:pPr>
      <w:r w:rsidRPr="004034E7">
        <w:rPr>
          <w:szCs w:val="19"/>
        </w:rPr>
        <w:t>Instituto de Economia</w:t>
      </w:r>
    </w:p>
    <w:p w14:paraId="23962E1A" w14:textId="77777777" w:rsidR="00E4417B" w:rsidRPr="004034E7" w:rsidRDefault="00E4417B" w:rsidP="00E4417B">
      <w:pPr>
        <w:pStyle w:val="06equipenomes"/>
      </w:pPr>
      <w:r w:rsidRPr="004034E7">
        <w:t>João Carlos Ferraz</w:t>
      </w:r>
    </w:p>
    <w:p w14:paraId="53737163" w14:textId="77777777" w:rsidR="00E4417B" w:rsidRPr="004034E7" w:rsidRDefault="00E4417B" w:rsidP="00E4417B">
      <w:pPr>
        <w:pStyle w:val="06equipenomes"/>
      </w:pPr>
      <w:r w:rsidRPr="004034E7">
        <w:t>Marina Szapiro</w:t>
      </w:r>
    </w:p>
    <w:p w14:paraId="0ED1C9EB" w14:textId="77777777" w:rsidR="00E4417B" w:rsidRPr="004034E7" w:rsidRDefault="00E4417B" w:rsidP="00E4417B">
      <w:pPr>
        <w:pStyle w:val="06equipenomes"/>
      </w:pPr>
      <w:r w:rsidRPr="004034E7">
        <w:t>Carolina Dias</w:t>
      </w:r>
    </w:p>
    <w:p w14:paraId="213C05E1" w14:textId="77777777" w:rsidR="00E4417B" w:rsidRPr="004034E7" w:rsidRDefault="00E4417B" w:rsidP="00E4417B">
      <w:pPr>
        <w:pStyle w:val="06equipenivel1"/>
      </w:pPr>
      <w:r w:rsidRPr="004034E7">
        <w:t>Universidade Federal Fluminense</w:t>
      </w:r>
    </w:p>
    <w:p w14:paraId="02BBAF1D" w14:textId="77777777" w:rsidR="00E4417B" w:rsidRDefault="00E4417B" w:rsidP="00E4417B">
      <w:pPr>
        <w:pStyle w:val="06equipenomes"/>
      </w:pPr>
      <w:r w:rsidRPr="004034E7">
        <w:t>Jorge Nogueira de Paiva Britto</w:t>
      </w:r>
    </w:p>
    <w:bookmarkEnd w:id="55"/>
    <w:p w14:paraId="24D01617" w14:textId="77777777" w:rsidR="00D568E7" w:rsidRDefault="00D568E7" w:rsidP="00E4417B">
      <w:pPr>
        <w:pStyle w:val="06equipenivel1"/>
      </w:pPr>
    </w:p>
    <w:sectPr w:rsidR="00D568E7" w:rsidSect="00516AF1">
      <w:headerReference w:type="even" r:id="rId54"/>
      <w:headerReference w:type="default" r:id="rId55"/>
      <w:footerReference w:type="even" r:id="rId56"/>
      <w:footerReference w:type="default" r:id="rId57"/>
      <w:headerReference w:type="first" r:id="rId58"/>
      <w:footerReference w:type="first" r:id="rId59"/>
      <w:pgSz w:w="11906" w:h="16838"/>
      <w:pgMar w:top="1418" w:right="1985" w:bottom="1985" w:left="1985" w:header="170" w:footer="454" w:gutter="0"/>
      <w:pgNumType w:start="4"/>
      <w:cols w:space="720"/>
      <w:formProt w:val="0"/>
      <w:docGrid w:linePitch="326" w:charSpace="819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334198A" w14:textId="77777777" w:rsidR="00600659" w:rsidRDefault="00600659">
      <w:r>
        <w:separator/>
      </w:r>
    </w:p>
  </w:endnote>
  <w:endnote w:type="continuationSeparator" w:id="0">
    <w:p w14:paraId="1B9F9501" w14:textId="77777777" w:rsidR="00600659" w:rsidRDefault="00600659">
      <w:r>
        <w:continuationSeparator/>
      </w:r>
    </w:p>
  </w:endnote>
  <w:endnote w:type="continuationNotice" w:id="1">
    <w:p w14:paraId="0286255A" w14:textId="77777777" w:rsidR="00600659" w:rsidRDefault="0060065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Univers LT Std 55">
    <w:altName w:val="Calibri"/>
    <w:panose1 w:val="020B0603020202020204"/>
    <w:charset w:val="00"/>
    <w:family w:val="swiss"/>
    <w:notTrueType/>
    <w:pitch w:val="variable"/>
    <w:sig w:usb0="800000AF" w:usb1="4000204A" w:usb2="00000000" w:usb3="00000000" w:csb0="00000001" w:csb1="00000000"/>
  </w:font>
  <w:font w:name="Univers LT Std 45 Light">
    <w:altName w:val="Calibri"/>
    <w:panose1 w:val="020B0403020202020204"/>
    <w:charset w:val="00"/>
    <w:family w:val="swiss"/>
    <w:notTrueType/>
    <w:pitch w:val="variable"/>
    <w:sig w:usb0="800000AF" w:usb1="4000204A"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Univers 45 Light">
    <w:altName w:val="Cambria"/>
    <w:charset w:val="00"/>
    <w:family w:val="roman"/>
    <w:pitch w:val="default"/>
  </w:font>
  <w:font w:name="Segoe UI">
    <w:panose1 w:val="020B0502040204020203"/>
    <w:charset w:val="00"/>
    <w:family w:val="swiss"/>
    <w:pitch w:val="variable"/>
    <w:sig w:usb0="E4002EFF" w:usb1="C000E47F" w:usb2="00000009" w:usb3="00000000" w:csb0="000001FF" w:csb1="00000000"/>
  </w:font>
  <w:font w:name="Liberation Sans">
    <w:panose1 w:val="020B0604020202020204"/>
    <w:charset w:val="00"/>
    <w:family w:val="swiss"/>
    <w:pitch w:val="variable"/>
    <w:sig w:usb0="E0000AFF" w:usb1="500078FF" w:usb2="00000021" w:usb3="00000000" w:csb0="000001BF" w:csb1="00000000"/>
  </w:font>
  <w:font w:name="Microsoft YaHei">
    <w:panose1 w:val="020B0503020204020204"/>
    <w:charset w:val="86"/>
    <w:family w:val="swiss"/>
    <w:pitch w:val="variable"/>
    <w:sig w:usb0="80000287" w:usb1="2ACF3C50" w:usb2="00000016" w:usb3="00000000" w:csb0="0004001F" w:csb1="00000000"/>
  </w:font>
  <w:font w:name="Lucida Sans">
    <w:charset w:val="00"/>
    <w:family w:val="swiss"/>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Univers">
    <w:panose1 w:val="020B0603020202030204"/>
    <w:charset w:val="00"/>
    <w:family w:val="swiss"/>
    <w:pitch w:val="variable"/>
    <w:sig w:usb0="80000287" w:usb1="00000000" w:usb2="00000000" w:usb3="00000000" w:csb0="0000001F" w:csb1="00000000"/>
  </w:font>
  <w:font w:name="Univers 55">
    <w:altName w:val="Cambria"/>
    <w:charset w:val="00"/>
    <w:family w:val="roman"/>
    <w:pitch w:val="default"/>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Helvetica Neue">
    <w:altName w:val="Sylfaen"/>
    <w:charset w:val="00"/>
    <w:family w:val="auto"/>
    <w:pitch w:val="variable"/>
    <w:sig w:usb0="E50002FF" w:usb1="500079DB" w:usb2="00000010" w:usb3="00000000" w:csb0="00000001" w:csb1="00000000"/>
  </w:font>
  <w:font w:name="Arial Unicode MS">
    <w:panose1 w:val="020B0604020202020204"/>
    <w:charset w:val="00"/>
    <w:family w:val="roman"/>
    <w:pitch w:val="variable"/>
    <w:sig w:usb0="00000003" w:usb1="00000000" w:usb2="00000000" w:usb3="00000000" w:csb0="00000001" w:csb1="00000000"/>
  </w:font>
  <w:font w:name="Univers55">
    <w:altName w:val="Times New Roman"/>
    <w:panose1 w:val="00000000000000000000"/>
    <w:charset w:val="00"/>
    <w:family w:val="roman"/>
    <w:notTrueType/>
    <w:pitch w:val="default"/>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094070113"/>
      <w:docPartObj>
        <w:docPartGallery w:val="Page Numbers (Top of Page)"/>
        <w:docPartUnique/>
      </w:docPartObj>
    </w:sdtPr>
    <w:sdtContent>
      <w:p w14:paraId="40834D91" w14:textId="77777777" w:rsidR="00D568E7" w:rsidRDefault="00000000"/>
    </w:sdtContent>
  </w:sdt>
  <w:p w14:paraId="08439323" w14:textId="77777777" w:rsidR="00D568E7" w:rsidRDefault="00D568E7"/>
  <w:p w14:paraId="237068ED" w14:textId="77777777" w:rsidR="00D568E7" w:rsidRDefault="00D568E7"/>
  <w:p w14:paraId="2A762351" w14:textId="77777777" w:rsidR="00D568E7" w:rsidRDefault="00D568E7"/>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0A0C23" w14:textId="77777777" w:rsidR="00D568E7" w:rsidRDefault="00D568E7"/>
  <w:tbl>
    <w:tblPr>
      <w:tblStyle w:val="Tabelacomgrade"/>
      <w:tblW w:w="8080" w:type="dxa"/>
      <w:jc w:val="center"/>
      <w:tblLayout w:type="fixed"/>
      <w:tblLook w:val="04A0" w:firstRow="1" w:lastRow="0" w:firstColumn="1" w:lastColumn="0" w:noHBand="0" w:noVBand="1"/>
    </w:tblPr>
    <w:tblGrid>
      <w:gridCol w:w="6354"/>
      <w:gridCol w:w="1726"/>
    </w:tblGrid>
    <w:tr w:rsidR="00D568E7" w14:paraId="43BE2E78" w14:textId="77777777">
      <w:trPr>
        <w:jc w:val="center"/>
      </w:trPr>
      <w:tc>
        <w:tcPr>
          <w:tcW w:w="6353" w:type="dxa"/>
          <w:tcBorders>
            <w:top w:val="nil"/>
            <w:left w:val="nil"/>
            <w:bottom w:val="nil"/>
            <w:right w:val="nil"/>
          </w:tcBorders>
        </w:tcPr>
        <w:p w14:paraId="09808232" w14:textId="01710C6D" w:rsidR="00D568E7" w:rsidRDefault="00A51541">
          <w:pPr>
            <w:spacing w:line="276" w:lineRule="auto"/>
            <w:rPr>
              <w:rFonts w:cs="Arial"/>
              <w:color w:val="808080" w:themeColor="background1" w:themeShade="80"/>
              <w:sz w:val="16"/>
              <w:szCs w:val="17"/>
            </w:rPr>
          </w:pPr>
          <w:r>
            <w:rPr>
              <w:rFonts w:cs="Arial"/>
              <w:color w:val="808080" w:themeColor="background1" w:themeShade="80"/>
              <w:sz w:val="16"/>
              <w:szCs w:val="17"/>
            </w:rPr>
            <w:t>Pesquisa de Inovação Semestral 202</w:t>
          </w:r>
          <w:r w:rsidR="005A64F1">
            <w:rPr>
              <w:rFonts w:cs="Arial"/>
              <w:color w:val="808080" w:themeColor="background1" w:themeShade="80"/>
              <w:sz w:val="16"/>
              <w:szCs w:val="17"/>
            </w:rPr>
            <w:t>4</w:t>
          </w:r>
          <w:r>
            <w:rPr>
              <w:rFonts w:cs="Arial"/>
              <w:color w:val="808080" w:themeColor="background1" w:themeShade="80"/>
              <w:sz w:val="16"/>
              <w:szCs w:val="17"/>
            </w:rPr>
            <w:t xml:space="preserve">: Indicadores </w:t>
          </w:r>
          <w:r w:rsidR="001510B8">
            <w:rPr>
              <w:rFonts w:cs="Arial"/>
              <w:color w:val="808080" w:themeColor="background1" w:themeShade="80"/>
              <w:sz w:val="16"/>
              <w:szCs w:val="17"/>
            </w:rPr>
            <w:t>básicos</w:t>
          </w:r>
        </w:p>
      </w:tc>
      <w:tc>
        <w:tcPr>
          <w:tcW w:w="1726" w:type="dxa"/>
          <w:vMerge w:val="restart"/>
          <w:tcBorders>
            <w:top w:val="nil"/>
            <w:left w:val="nil"/>
            <w:bottom w:val="nil"/>
            <w:right w:val="nil"/>
          </w:tcBorders>
        </w:tcPr>
        <w:p w14:paraId="220F65B9" w14:textId="77777777" w:rsidR="00D568E7" w:rsidRDefault="00D85A16">
          <w:pPr>
            <w:spacing w:line="276" w:lineRule="auto"/>
            <w:rPr>
              <w:rFonts w:cs="Arial"/>
              <w:b/>
              <w:color w:val="808080" w:themeColor="background1" w:themeShade="80"/>
              <w:sz w:val="17"/>
              <w:szCs w:val="17"/>
            </w:rPr>
          </w:pPr>
          <w:r>
            <w:rPr>
              <w:noProof/>
            </w:rPr>
            <w:drawing>
              <wp:inline distT="0" distB="0" distL="0" distR="0" wp14:anchorId="4D196A1F" wp14:editId="630901EC">
                <wp:extent cx="561975" cy="114300"/>
                <wp:effectExtent l="0" t="0" r="0" b="0"/>
                <wp:docPr id="5" name="Imagem 2" descr="logorod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Imagem 2" descr="logorodape"/>
                        <pic:cNvPicPr>
                          <a:picLocks noChangeAspect="1" noChangeArrowheads="1"/>
                        </pic:cNvPicPr>
                      </pic:nvPicPr>
                      <pic:blipFill>
                        <a:blip r:embed="rId1"/>
                        <a:stretch>
                          <a:fillRect/>
                        </a:stretch>
                      </pic:blipFill>
                      <pic:spPr bwMode="auto">
                        <a:xfrm>
                          <a:off x="0" y="0"/>
                          <a:ext cx="561975" cy="114300"/>
                        </a:xfrm>
                        <a:prstGeom prst="rect">
                          <a:avLst/>
                        </a:prstGeom>
                      </pic:spPr>
                    </pic:pic>
                  </a:graphicData>
                </a:graphic>
              </wp:inline>
            </w:drawing>
          </w:r>
          <w:r>
            <w:rPr>
              <w:rFonts w:cs="Arial"/>
              <w:b/>
              <w:color w:val="808080" w:themeColor="background1" w:themeShade="80"/>
              <w:sz w:val="17"/>
              <w:szCs w:val="17"/>
            </w:rPr>
            <w:t xml:space="preserve">       </w:t>
          </w:r>
          <w:r>
            <w:rPr>
              <w:rFonts w:cs="Arial"/>
              <w:b/>
              <w:bCs/>
              <w:color w:val="808080" w:themeColor="background1" w:themeShade="80"/>
              <w:szCs w:val="17"/>
            </w:rPr>
            <w:fldChar w:fldCharType="begin"/>
          </w:r>
          <w:r>
            <w:rPr>
              <w:rFonts w:cs="Arial"/>
              <w:b/>
              <w:bCs/>
              <w:color w:val="808080"/>
              <w:szCs w:val="17"/>
            </w:rPr>
            <w:instrText>PAGE</w:instrText>
          </w:r>
          <w:r>
            <w:rPr>
              <w:rFonts w:cs="Arial"/>
              <w:b/>
              <w:bCs/>
              <w:color w:val="808080"/>
              <w:szCs w:val="17"/>
            </w:rPr>
            <w:fldChar w:fldCharType="separate"/>
          </w:r>
          <w:r>
            <w:rPr>
              <w:rFonts w:cs="Arial"/>
              <w:b/>
              <w:bCs/>
              <w:color w:val="808080"/>
              <w:szCs w:val="17"/>
            </w:rPr>
            <w:t>13</w:t>
          </w:r>
          <w:r>
            <w:rPr>
              <w:rFonts w:cs="Arial"/>
              <w:b/>
              <w:bCs/>
              <w:color w:val="808080"/>
              <w:szCs w:val="17"/>
            </w:rPr>
            <w:fldChar w:fldCharType="end"/>
          </w:r>
        </w:p>
      </w:tc>
    </w:tr>
    <w:tr w:rsidR="00D568E7" w14:paraId="3E17B583" w14:textId="77777777">
      <w:trPr>
        <w:jc w:val="center"/>
      </w:trPr>
      <w:tc>
        <w:tcPr>
          <w:tcW w:w="6353" w:type="dxa"/>
          <w:tcBorders>
            <w:top w:val="nil"/>
            <w:left w:val="nil"/>
            <w:bottom w:val="nil"/>
            <w:right w:val="nil"/>
          </w:tcBorders>
        </w:tcPr>
        <w:p w14:paraId="72097746" w14:textId="77777777" w:rsidR="00D568E7" w:rsidRDefault="00D568E7">
          <w:pPr>
            <w:spacing w:line="276" w:lineRule="auto"/>
            <w:rPr>
              <w:rFonts w:cs="Arial"/>
              <w:b/>
              <w:color w:val="808080" w:themeColor="background1" w:themeShade="80"/>
              <w:sz w:val="16"/>
              <w:szCs w:val="17"/>
            </w:rPr>
          </w:pPr>
        </w:p>
      </w:tc>
      <w:tc>
        <w:tcPr>
          <w:tcW w:w="1726" w:type="dxa"/>
          <w:vMerge/>
          <w:tcBorders>
            <w:top w:val="nil"/>
            <w:left w:val="nil"/>
            <w:bottom w:val="nil"/>
            <w:right w:val="nil"/>
          </w:tcBorders>
        </w:tcPr>
        <w:p w14:paraId="7031B5C8" w14:textId="77777777" w:rsidR="00D568E7" w:rsidRDefault="00D568E7">
          <w:pPr>
            <w:spacing w:line="276" w:lineRule="auto"/>
            <w:rPr>
              <w:rFonts w:cs="Arial"/>
              <w:b/>
              <w:color w:val="808080" w:themeColor="background1" w:themeShade="80"/>
              <w:sz w:val="17"/>
              <w:szCs w:val="17"/>
            </w:rPr>
          </w:pPr>
        </w:p>
      </w:tc>
    </w:tr>
  </w:tbl>
  <w:p w14:paraId="2E9B462C" w14:textId="77777777" w:rsidR="00D568E7" w:rsidRDefault="00D568E7"/>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CE447A" w14:textId="77777777" w:rsidR="00D568E7" w:rsidRDefault="00D568E7"/>
  <w:tbl>
    <w:tblPr>
      <w:tblStyle w:val="Tabelacomgrade"/>
      <w:tblW w:w="8080" w:type="dxa"/>
      <w:jc w:val="center"/>
      <w:tblLayout w:type="fixed"/>
      <w:tblLook w:val="04A0" w:firstRow="1" w:lastRow="0" w:firstColumn="1" w:lastColumn="0" w:noHBand="0" w:noVBand="1"/>
    </w:tblPr>
    <w:tblGrid>
      <w:gridCol w:w="6354"/>
      <w:gridCol w:w="1726"/>
    </w:tblGrid>
    <w:tr w:rsidR="00D568E7" w14:paraId="0747E470" w14:textId="77777777">
      <w:trPr>
        <w:jc w:val="center"/>
      </w:trPr>
      <w:tc>
        <w:tcPr>
          <w:tcW w:w="6353" w:type="dxa"/>
          <w:tcBorders>
            <w:top w:val="nil"/>
            <w:left w:val="nil"/>
            <w:bottom w:val="nil"/>
            <w:right w:val="nil"/>
          </w:tcBorders>
        </w:tcPr>
        <w:p w14:paraId="4825A8AD" w14:textId="77777777" w:rsidR="00D568E7" w:rsidRDefault="00D85A16">
          <w:pPr>
            <w:spacing w:line="276" w:lineRule="auto"/>
            <w:rPr>
              <w:rFonts w:cs="Arial"/>
              <w:color w:val="808080" w:themeColor="background1" w:themeShade="80"/>
              <w:sz w:val="16"/>
              <w:szCs w:val="17"/>
            </w:rPr>
          </w:pPr>
          <w:r>
            <w:rPr>
              <w:rFonts w:cs="Arial"/>
              <w:color w:val="808080" w:themeColor="background1" w:themeShade="80"/>
              <w:sz w:val="16"/>
              <w:szCs w:val="17"/>
              <w:highlight w:val="yellow"/>
            </w:rPr>
            <w:t>Nome do estudo/pesquisa (duas linhas disponíveis)</w:t>
          </w:r>
        </w:p>
      </w:tc>
      <w:tc>
        <w:tcPr>
          <w:tcW w:w="1726" w:type="dxa"/>
          <w:vMerge w:val="restart"/>
          <w:tcBorders>
            <w:top w:val="nil"/>
            <w:left w:val="nil"/>
            <w:bottom w:val="nil"/>
            <w:right w:val="nil"/>
          </w:tcBorders>
        </w:tcPr>
        <w:p w14:paraId="67C4E311" w14:textId="77777777" w:rsidR="00D568E7" w:rsidRDefault="00D85A16">
          <w:pPr>
            <w:spacing w:line="276" w:lineRule="auto"/>
            <w:rPr>
              <w:rFonts w:cs="Arial"/>
              <w:b/>
              <w:color w:val="808080" w:themeColor="background1" w:themeShade="80"/>
              <w:sz w:val="17"/>
              <w:szCs w:val="17"/>
            </w:rPr>
          </w:pPr>
          <w:r>
            <w:rPr>
              <w:noProof/>
            </w:rPr>
            <w:drawing>
              <wp:inline distT="0" distB="0" distL="0" distR="0" wp14:anchorId="6B9BB2B1" wp14:editId="4F232916">
                <wp:extent cx="561975" cy="114300"/>
                <wp:effectExtent l="0" t="0" r="0" b="0"/>
                <wp:docPr id="6" name="Imagem 2" descr="logorod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Imagem 2" descr="logorodape"/>
                        <pic:cNvPicPr>
                          <a:picLocks noChangeAspect="1" noChangeArrowheads="1"/>
                        </pic:cNvPicPr>
                      </pic:nvPicPr>
                      <pic:blipFill>
                        <a:blip r:embed="rId1"/>
                        <a:stretch>
                          <a:fillRect/>
                        </a:stretch>
                      </pic:blipFill>
                      <pic:spPr bwMode="auto">
                        <a:xfrm>
                          <a:off x="0" y="0"/>
                          <a:ext cx="561975" cy="114300"/>
                        </a:xfrm>
                        <a:prstGeom prst="rect">
                          <a:avLst/>
                        </a:prstGeom>
                      </pic:spPr>
                    </pic:pic>
                  </a:graphicData>
                </a:graphic>
              </wp:inline>
            </w:drawing>
          </w:r>
          <w:r>
            <w:rPr>
              <w:rFonts w:cs="Arial"/>
              <w:b/>
              <w:color w:val="808080" w:themeColor="background1" w:themeShade="80"/>
              <w:sz w:val="17"/>
              <w:szCs w:val="17"/>
            </w:rPr>
            <w:t xml:space="preserve">       </w:t>
          </w:r>
          <w:r>
            <w:rPr>
              <w:rFonts w:cs="Arial"/>
              <w:b/>
              <w:bCs/>
              <w:color w:val="808080" w:themeColor="background1" w:themeShade="80"/>
              <w:szCs w:val="17"/>
            </w:rPr>
            <w:fldChar w:fldCharType="begin"/>
          </w:r>
          <w:r>
            <w:rPr>
              <w:rFonts w:cs="Arial"/>
              <w:b/>
              <w:bCs/>
              <w:color w:val="808080"/>
              <w:szCs w:val="17"/>
            </w:rPr>
            <w:instrText>PAGE</w:instrText>
          </w:r>
          <w:r>
            <w:rPr>
              <w:rFonts w:cs="Arial"/>
              <w:b/>
              <w:bCs/>
              <w:color w:val="808080"/>
              <w:szCs w:val="17"/>
            </w:rPr>
            <w:fldChar w:fldCharType="separate"/>
          </w:r>
          <w:r>
            <w:rPr>
              <w:rFonts w:cs="Arial"/>
              <w:b/>
              <w:bCs/>
              <w:color w:val="808080"/>
              <w:szCs w:val="17"/>
            </w:rPr>
            <w:t>13</w:t>
          </w:r>
          <w:r>
            <w:rPr>
              <w:rFonts w:cs="Arial"/>
              <w:b/>
              <w:bCs/>
              <w:color w:val="808080"/>
              <w:szCs w:val="17"/>
            </w:rPr>
            <w:fldChar w:fldCharType="end"/>
          </w:r>
        </w:p>
      </w:tc>
    </w:tr>
    <w:tr w:rsidR="00D568E7" w14:paraId="400EB0C1" w14:textId="77777777">
      <w:trPr>
        <w:jc w:val="center"/>
      </w:trPr>
      <w:tc>
        <w:tcPr>
          <w:tcW w:w="6353" w:type="dxa"/>
          <w:tcBorders>
            <w:top w:val="nil"/>
            <w:left w:val="nil"/>
            <w:bottom w:val="nil"/>
            <w:right w:val="nil"/>
          </w:tcBorders>
        </w:tcPr>
        <w:p w14:paraId="6C134752" w14:textId="77777777" w:rsidR="00D568E7" w:rsidRDefault="00D568E7">
          <w:pPr>
            <w:spacing w:line="276" w:lineRule="auto"/>
            <w:rPr>
              <w:rFonts w:cs="Arial"/>
              <w:b/>
              <w:color w:val="808080" w:themeColor="background1" w:themeShade="80"/>
              <w:sz w:val="16"/>
              <w:szCs w:val="17"/>
            </w:rPr>
          </w:pPr>
        </w:p>
      </w:tc>
      <w:tc>
        <w:tcPr>
          <w:tcW w:w="1726" w:type="dxa"/>
          <w:vMerge/>
          <w:tcBorders>
            <w:top w:val="nil"/>
            <w:left w:val="nil"/>
            <w:bottom w:val="nil"/>
            <w:right w:val="nil"/>
          </w:tcBorders>
        </w:tcPr>
        <w:p w14:paraId="3AA3FC31" w14:textId="77777777" w:rsidR="00D568E7" w:rsidRDefault="00D568E7">
          <w:pPr>
            <w:spacing w:line="276" w:lineRule="auto"/>
            <w:rPr>
              <w:rFonts w:cs="Arial"/>
              <w:b/>
              <w:color w:val="808080" w:themeColor="background1" w:themeShade="80"/>
              <w:sz w:val="17"/>
              <w:szCs w:val="17"/>
            </w:rPr>
          </w:pPr>
        </w:p>
      </w:tc>
    </w:tr>
  </w:tbl>
  <w:p w14:paraId="0E9FA47F" w14:textId="77777777" w:rsidR="00D568E7" w:rsidRDefault="00D568E7"/>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CBDEA29" w14:textId="77777777" w:rsidR="00600659" w:rsidRDefault="00600659">
      <w:pPr>
        <w:rPr>
          <w:sz w:val="12"/>
        </w:rPr>
      </w:pPr>
      <w:r>
        <w:separator/>
      </w:r>
    </w:p>
  </w:footnote>
  <w:footnote w:type="continuationSeparator" w:id="0">
    <w:p w14:paraId="3CD07E6E" w14:textId="77777777" w:rsidR="00600659" w:rsidRDefault="00600659">
      <w:pPr>
        <w:rPr>
          <w:sz w:val="12"/>
        </w:rPr>
      </w:pPr>
      <w:r>
        <w:continuationSeparator/>
      </w:r>
    </w:p>
  </w:footnote>
  <w:footnote w:type="continuationNotice" w:id="1">
    <w:p w14:paraId="7DE27C60" w14:textId="77777777" w:rsidR="00600659" w:rsidRDefault="00600659"/>
  </w:footnote>
  <w:footnote w:id="2">
    <w:p w14:paraId="564784BA" w14:textId="77777777" w:rsidR="000B6C9A" w:rsidRPr="005013BD" w:rsidRDefault="000B6C9A" w:rsidP="000B6C9A">
      <w:pPr>
        <w:pStyle w:val="30chamada"/>
        <w:rPr>
          <w:rFonts w:ascii="Arial" w:hAnsi="Arial" w:cs="Arial"/>
          <w:sz w:val="17"/>
          <w:szCs w:val="17"/>
        </w:rPr>
      </w:pPr>
      <w:r w:rsidRPr="00F6288B">
        <w:rPr>
          <w:rStyle w:val="Caracteresdenotaderodap"/>
          <w:rFonts w:ascii="Arial" w:hAnsi="Arial" w:cs="Arial"/>
          <w:sz w:val="17"/>
          <w:szCs w:val="17"/>
        </w:rPr>
        <w:footnoteRef/>
      </w:r>
      <w:r w:rsidRPr="00F6288B">
        <w:rPr>
          <w:rFonts w:ascii="Arial" w:eastAsia="Univers55" w:hAnsi="Arial" w:cs="Arial"/>
          <w:sz w:val="17"/>
          <w:szCs w:val="17"/>
        </w:rPr>
        <w:t xml:space="preserve"> https://ec.europa.eu/eurostat/cache/metadata/en/inn_cis11_esms.htm</w:t>
      </w:r>
    </w:p>
  </w:footnote>
  <w:footnote w:id="3">
    <w:p w14:paraId="1CCD0858" w14:textId="77777777" w:rsidR="000B6C9A" w:rsidRPr="00ED0B3C" w:rsidRDefault="000B6C9A" w:rsidP="000B6C9A">
      <w:pPr>
        <w:pStyle w:val="30chamada"/>
        <w:rPr>
          <w:rStyle w:val="Caracteresdenotaderodap"/>
          <w:rFonts w:ascii="Arial" w:hAnsi="Arial" w:cs="Arial"/>
          <w:sz w:val="17"/>
          <w:szCs w:val="17"/>
        </w:rPr>
      </w:pPr>
      <w:r w:rsidRPr="00ED0B3C">
        <w:rPr>
          <w:rStyle w:val="Caracteresdenotaderodap"/>
          <w:rFonts w:ascii="Arial" w:hAnsi="Arial" w:cs="Arial"/>
          <w:sz w:val="17"/>
          <w:szCs w:val="17"/>
        </w:rPr>
        <w:footnoteRef/>
      </w:r>
      <w:r w:rsidRPr="00ED0B3C">
        <w:rPr>
          <w:rStyle w:val="Caracteresdenotaderodap"/>
          <w:rFonts w:ascii="Arial" w:hAnsi="Arial" w:cs="Arial"/>
          <w:sz w:val="17"/>
          <w:szCs w:val="17"/>
        </w:rPr>
        <w:t xml:space="preserve"> O questionário utilizado nessa edição da </w:t>
      </w:r>
      <w:r w:rsidR="00FC4A54" w:rsidRPr="00ED0B3C">
        <w:rPr>
          <w:rStyle w:val="Caracteresdenotaderodap"/>
          <w:rFonts w:ascii="Arial" w:hAnsi="Arial" w:cs="Arial"/>
          <w:smallCaps/>
          <w:sz w:val="20"/>
          <w:szCs w:val="17"/>
        </w:rPr>
        <w:t>PINTEC</w:t>
      </w:r>
      <w:r w:rsidRPr="00ED0B3C">
        <w:rPr>
          <w:rStyle w:val="Caracteresdenotaderodap"/>
          <w:rFonts w:ascii="Arial" w:hAnsi="Arial" w:cs="Arial"/>
          <w:sz w:val="17"/>
          <w:szCs w:val="17"/>
        </w:rPr>
        <w:t xml:space="preserve"> Semestral está disponível no endereço:</w:t>
      </w:r>
    </w:p>
    <w:p w14:paraId="00C5D03E" w14:textId="77777777" w:rsidR="000B6C9A" w:rsidRPr="00ED0B3C" w:rsidRDefault="000B6C9A" w:rsidP="000B6C9A">
      <w:pPr>
        <w:pStyle w:val="30chamada"/>
        <w:rPr>
          <w:rStyle w:val="Caracteresdenotaderodap"/>
          <w:rFonts w:ascii="Arial" w:hAnsi="Arial" w:cs="Arial"/>
          <w:sz w:val="17"/>
          <w:szCs w:val="17"/>
        </w:rPr>
      </w:pPr>
      <w:r w:rsidRPr="00ED0B3C">
        <w:rPr>
          <w:rStyle w:val="Caracteresdenotaderodap"/>
          <w:rFonts w:ascii="Arial" w:hAnsi="Arial" w:cs="Arial"/>
          <w:sz w:val="17"/>
          <w:szCs w:val="17"/>
        </w:rPr>
        <w:t>&lt;https://www.ibge.gov.br/estatisticas/investigacoes-experimentais/estatisticas-experimentais/35867-</w:t>
      </w:r>
    </w:p>
    <w:p w14:paraId="10BBB116" w14:textId="3FD29DCF" w:rsidR="000B6C9A" w:rsidRDefault="000B6C9A" w:rsidP="000B6C9A">
      <w:pPr>
        <w:pStyle w:val="30chamada"/>
      </w:pPr>
      <w:r w:rsidRPr="00ED0B3C">
        <w:rPr>
          <w:rStyle w:val="Caracteresdenotaderodap"/>
          <w:rFonts w:ascii="Arial" w:hAnsi="Arial" w:cs="Arial"/>
          <w:sz w:val="17"/>
          <w:szCs w:val="17"/>
        </w:rPr>
        <w:t>pesquisa-de-inovacao-semestral.html?=&amp;t=conceitos-e-metodos&gt;</w:t>
      </w:r>
    </w:p>
  </w:footnote>
  <w:footnote w:id="4">
    <w:p w14:paraId="1F3876B0" w14:textId="77777777" w:rsidR="00BA5D81" w:rsidRDefault="00BA5D81" w:rsidP="00BA5D81">
      <w:pPr>
        <w:pStyle w:val="Textodenotaderodap"/>
        <w:jc w:val="both"/>
      </w:pPr>
      <w:r w:rsidRPr="008800A5">
        <w:rPr>
          <w:rFonts w:cs="Arial"/>
          <w:sz w:val="17"/>
          <w:szCs w:val="17"/>
          <w:vertAlign w:val="superscript"/>
        </w:rPr>
        <w:footnoteRef/>
      </w:r>
      <w:r w:rsidRPr="008800A5">
        <w:rPr>
          <w:rFonts w:cs="Arial"/>
          <w:color w:val="000000"/>
          <w:sz w:val="17"/>
          <w:szCs w:val="17"/>
        </w:rPr>
        <w:t xml:space="preserve"> Segundo as recomendações dispostas no Manual de Oslo (OCDE/Eurostat, 2018), a amostra deve ser ajustada regularmente para considerar as empresas que entraram ou saíram do cadastro de seleção anterior devido a alteração da atividade econômica, a alteração do porte (nessa pesquisa, definido em termos do total de pessoas ocupadas), além de nascimentos e mortes (que podem ocorrer também por fusão ou cisão), bem como a evolução das taxas de não resposta.</w:t>
      </w:r>
    </w:p>
  </w:footnote>
  <w:footnote w:id="5">
    <w:p w14:paraId="7E31B8E3" w14:textId="77777777" w:rsidR="00BC2A3C" w:rsidRDefault="00BC2A3C" w:rsidP="00BC2A3C">
      <w:pPr>
        <w:pStyle w:val="Textodenotaderodap"/>
      </w:pPr>
      <w:r w:rsidRPr="008800A5">
        <w:rPr>
          <w:rStyle w:val="Refdenotaderodap"/>
          <w:rFonts w:cs="Arial"/>
          <w:sz w:val="17"/>
          <w:szCs w:val="17"/>
        </w:rPr>
        <w:footnoteRef/>
      </w:r>
      <w:r w:rsidRPr="008800A5">
        <w:rPr>
          <w:rFonts w:cs="Arial"/>
          <w:sz w:val="17"/>
          <w:szCs w:val="17"/>
        </w:rPr>
        <w:t xml:space="preserve"> </w:t>
      </w:r>
      <w:r w:rsidRPr="00A90F4C">
        <w:rPr>
          <w:sz w:val="17"/>
          <w:szCs w:val="17"/>
        </w:rPr>
        <w:t xml:space="preserve">Conforme descrito em IBGE (2021), na seção </w:t>
      </w:r>
      <w:r w:rsidRPr="00A90F4C">
        <w:rPr>
          <w:i/>
          <w:sz w:val="17"/>
          <w:szCs w:val="17"/>
        </w:rPr>
        <w:t>Notas técnicas – Informações Gerais</w:t>
      </w:r>
      <w:r w:rsidRPr="00A90F4C">
        <w:rPr>
          <w:sz w:val="17"/>
          <w:szCs w:val="17"/>
        </w:rPr>
        <w:t>.</w:t>
      </w:r>
    </w:p>
  </w:footnote>
  <w:footnote w:id="6">
    <w:p w14:paraId="3336DD96" w14:textId="77777777" w:rsidR="00BC2A3C" w:rsidRDefault="00BC2A3C" w:rsidP="00BC2A3C">
      <w:pPr>
        <w:pStyle w:val="Textodenotaderodap"/>
      </w:pPr>
      <w:r w:rsidRPr="008800A5">
        <w:rPr>
          <w:rStyle w:val="Refdenotaderodap"/>
          <w:rFonts w:cs="Arial"/>
          <w:sz w:val="17"/>
          <w:szCs w:val="17"/>
        </w:rPr>
        <w:footnoteRef/>
      </w:r>
      <w:r w:rsidRPr="008800A5">
        <w:rPr>
          <w:rFonts w:cs="Arial"/>
          <w:sz w:val="17"/>
          <w:szCs w:val="17"/>
        </w:rPr>
        <w:t xml:space="preserve"> A metodologia para identificação de unidades (empresas e outras organizações) ativas no CEMPRE, está descrita em IBGE (2021), na seção </w:t>
      </w:r>
      <w:r w:rsidRPr="008800A5">
        <w:rPr>
          <w:rFonts w:cs="Arial"/>
          <w:i/>
          <w:iCs/>
          <w:sz w:val="17"/>
          <w:szCs w:val="17"/>
        </w:rPr>
        <w:t>Notas técnicas – Critérios para seleção das unidades ativas</w:t>
      </w:r>
      <w:r w:rsidRPr="008800A5">
        <w:rPr>
          <w:rFonts w:cs="Arial"/>
          <w:sz w:val="17"/>
          <w:szCs w:val="17"/>
        </w:rPr>
        <w:t>.</w:t>
      </w:r>
    </w:p>
  </w:footnote>
  <w:footnote w:id="7">
    <w:p w14:paraId="2A9F3F7E" w14:textId="77777777" w:rsidR="009B05A8" w:rsidRDefault="009B05A8" w:rsidP="009B05A8">
      <w:pPr>
        <w:pStyle w:val="Textodenotaderodap"/>
      </w:pPr>
      <w:r w:rsidRPr="00A02CD7">
        <w:rPr>
          <w:rFonts w:cs="Arial"/>
          <w:color w:val="000000"/>
          <w:sz w:val="17"/>
          <w:szCs w:val="17"/>
          <w:vertAlign w:val="superscript"/>
          <w:lang w:eastAsia="zh-CN"/>
        </w:rPr>
        <w:footnoteRef/>
      </w:r>
      <w:r w:rsidRPr="00814198">
        <w:rPr>
          <w:rFonts w:cs="Arial"/>
          <w:color w:val="000000"/>
          <w:sz w:val="17"/>
          <w:szCs w:val="17"/>
          <w:lang w:eastAsia="zh-CN"/>
        </w:rPr>
        <w:t xml:space="preserve"> Detalhes em IBGE (2020), na seção Aspectos da amostragem – Desenho amostral.</w:t>
      </w:r>
    </w:p>
  </w:footnote>
  <w:footnote w:id="8">
    <w:p w14:paraId="3A5382AB" w14:textId="77777777" w:rsidR="009B05A8" w:rsidRDefault="009B05A8" w:rsidP="009B05A8">
      <w:r w:rsidRPr="00A02CD7">
        <w:rPr>
          <w:rFonts w:cs="Arial"/>
          <w:sz w:val="17"/>
          <w:szCs w:val="17"/>
          <w:vertAlign w:val="superscript"/>
        </w:rPr>
        <w:footnoteRef/>
      </w:r>
      <w:r w:rsidRPr="00814198">
        <w:rPr>
          <w:rFonts w:cs="Arial"/>
          <w:sz w:val="17"/>
          <w:szCs w:val="17"/>
        </w:rPr>
        <w:t xml:space="preserve"> O método está implementado no pacote </w:t>
      </w:r>
      <w:r w:rsidRPr="00814198">
        <w:rPr>
          <w:rFonts w:cs="Arial"/>
          <w:i/>
          <w:iCs/>
          <w:sz w:val="17"/>
          <w:szCs w:val="17"/>
        </w:rPr>
        <w:t>stratification</w:t>
      </w:r>
      <w:r w:rsidRPr="00814198">
        <w:rPr>
          <w:rFonts w:cs="Arial"/>
          <w:sz w:val="17"/>
          <w:szCs w:val="17"/>
        </w:rPr>
        <w:t xml:space="preserve"> do </w:t>
      </w:r>
      <w:r w:rsidRPr="00814198">
        <w:rPr>
          <w:rFonts w:cs="Arial"/>
          <w:i/>
          <w:iCs/>
          <w:sz w:val="17"/>
          <w:szCs w:val="17"/>
        </w:rPr>
        <w:t>software</w:t>
      </w:r>
      <w:r w:rsidRPr="00814198">
        <w:rPr>
          <w:rFonts w:cs="Arial"/>
          <w:sz w:val="17"/>
          <w:szCs w:val="17"/>
        </w:rPr>
        <w:t xml:space="preserve"> R, como descrito em Baillargeon e Rivest (2011). Detalhes em Lavallée e Hidiroglou (1988) e Rivest (2002).</w:t>
      </w:r>
    </w:p>
  </w:footnote>
  <w:footnote w:id="9">
    <w:p w14:paraId="162E614B" w14:textId="30B39A84" w:rsidR="005428C2" w:rsidRPr="009E0C1B" w:rsidRDefault="005428C2" w:rsidP="00902BF3">
      <w:pPr>
        <w:pStyle w:val="Textodenotaderodap"/>
        <w:jc w:val="both"/>
        <w:rPr>
          <w:rFonts w:cs="Arial"/>
          <w:szCs w:val="18"/>
        </w:rPr>
      </w:pPr>
      <w:r w:rsidRPr="00527ED9">
        <w:rPr>
          <w:rStyle w:val="Refdenotaderodap"/>
          <w:rFonts w:cs="Arial"/>
          <w:szCs w:val="18"/>
        </w:rPr>
        <w:footnoteRef/>
      </w:r>
      <w:r w:rsidRPr="00527ED9">
        <w:rPr>
          <w:rFonts w:cs="Arial"/>
          <w:szCs w:val="18"/>
        </w:rPr>
        <w:t xml:space="preserve"> Banco Central do Brasil.</w:t>
      </w:r>
      <w:r w:rsidR="008008AE" w:rsidRPr="00527ED9">
        <w:rPr>
          <w:rFonts w:cs="Arial"/>
          <w:szCs w:val="18"/>
        </w:rPr>
        <w:t xml:space="preserve"> Disponível em:</w:t>
      </w:r>
      <w:r w:rsidRPr="00527ED9">
        <w:rPr>
          <w:rFonts w:cs="Arial"/>
          <w:szCs w:val="18"/>
        </w:rPr>
        <w:t xml:space="preserve"> </w:t>
      </w:r>
      <w:hyperlink r:id="rId1" w:history="1">
        <w:r w:rsidRPr="00527ED9">
          <w:rPr>
            <w:rStyle w:val="Hyperlink"/>
            <w:rFonts w:cs="Arial"/>
            <w:color w:val="auto"/>
            <w:szCs w:val="18"/>
          </w:rPr>
          <w:t>https://www.bcb.gov.br/controleinflacao/metainflacao</w:t>
        </w:r>
      </w:hyperlink>
      <w:r w:rsidR="008008AE" w:rsidRPr="00527ED9">
        <w:rPr>
          <w:rFonts w:cs="Arial"/>
          <w:szCs w:val="18"/>
        </w:rPr>
        <w:t>. Acesso em 13/02/2026.</w:t>
      </w:r>
    </w:p>
  </w:footnote>
  <w:footnote w:id="10">
    <w:p w14:paraId="3CE66D1D" w14:textId="6A44FB67" w:rsidR="005428C2" w:rsidRPr="009E0C1B" w:rsidRDefault="005428C2" w:rsidP="00902BF3">
      <w:pPr>
        <w:pStyle w:val="Textodenotaderodap"/>
        <w:jc w:val="both"/>
        <w:rPr>
          <w:rFonts w:cs="Arial"/>
          <w:szCs w:val="18"/>
        </w:rPr>
      </w:pPr>
      <w:r w:rsidRPr="009E0C1B">
        <w:rPr>
          <w:rStyle w:val="Refdenotaderodap"/>
          <w:rFonts w:cs="Arial"/>
          <w:szCs w:val="18"/>
        </w:rPr>
        <w:footnoteRef/>
      </w:r>
      <w:r w:rsidRPr="009E0C1B">
        <w:rPr>
          <w:rFonts w:cs="Arial"/>
          <w:szCs w:val="18"/>
        </w:rPr>
        <w:t xml:space="preserve"> </w:t>
      </w:r>
      <w:r w:rsidR="00D17B44" w:rsidRPr="009E0C1B">
        <w:rPr>
          <w:rFonts w:cs="Arial"/>
          <w:szCs w:val="18"/>
        </w:rPr>
        <w:t xml:space="preserve">IPEA. </w:t>
      </w:r>
      <w:r w:rsidR="00483530" w:rsidRPr="009E0C1B">
        <w:rPr>
          <w:rFonts w:cs="Arial"/>
          <w:szCs w:val="18"/>
        </w:rPr>
        <w:t xml:space="preserve">Carta </w:t>
      </w:r>
      <w:r w:rsidR="00342AF8" w:rsidRPr="009E0C1B">
        <w:rPr>
          <w:rFonts w:cs="Arial"/>
          <w:szCs w:val="18"/>
        </w:rPr>
        <w:t>d</w:t>
      </w:r>
      <w:r w:rsidR="00483530" w:rsidRPr="009E0C1B">
        <w:rPr>
          <w:rFonts w:cs="Arial"/>
          <w:szCs w:val="18"/>
        </w:rPr>
        <w:t>e Conjuntura</w:t>
      </w:r>
      <w:r w:rsidR="007D50CB" w:rsidRPr="009E0C1B">
        <w:rPr>
          <w:rFonts w:cs="Arial"/>
          <w:szCs w:val="18"/>
        </w:rPr>
        <w:t xml:space="preserve"> n° </w:t>
      </w:r>
      <w:r w:rsidR="00DD260B" w:rsidRPr="009E0C1B">
        <w:rPr>
          <w:rFonts w:cs="Arial"/>
          <w:szCs w:val="18"/>
        </w:rPr>
        <w:t xml:space="preserve">65, Nota de Conjuntura 29, 4° trimestre de 2024. </w:t>
      </w:r>
      <w:r w:rsidR="00136488" w:rsidRPr="009E0C1B">
        <w:rPr>
          <w:rFonts w:cs="Arial"/>
          <w:szCs w:val="18"/>
        </w:rPr>
        <w:t>Disponível em:</w:t>
      </w:r>
      <w:r w:rsidR="00715667">
        <w:rPr>
          <w:rFonts w:cs="Arial"/>
          <w:szCs w:val="18"/>
        </w:rPr>
        <w:t xml:space="preserve"> </w:t>
      </w:r>
      <w:hyperlink r:id="rId2" w:history="1">
        <w:r w:rsidR="00136488" w:rsidRPr="009E0C1B">
          <w:rPr>
            <w:rStyle w:val="Hyperlink"/>
            <w:rFonts w:cs="Arial"/>
            <w:color w:val="auto"/>
            <w:szCs w:val="18"/>
          </w:rPr>
          <w:t>https://www.ipea.gov.br/cartadeconjuntura/wpcontent/uploads/2024/12/241227_cc_65_nota_29.pdf</w:t>
        </w:r>
      </w:hyperlink>
      <w:r w:rsidR="00136488" w:rsidRPr="009E0C1B">
        <w:rPr>
          <w:rFonts w:cs="Arial"/>
          <w:szCs w:val="18"/>
        </w:rPr>
        <w:t>Acesso em 13/02/2026.</w:t>
      </w:r>
    </w:p>
  </w:footnote>
  <w:footnote w:id="11">
    <w:p w14:paraId="044A859F" w14:textId="00782670" w:rsidR="005428C2" w:rsidRDefault="005428C2" w:rsidP="00902BF3">
      <w:pPr>
        <w:pStyle w:val="Textodenotaderodap"/>
      </w:pPr>
      <w:r w:rsidRPr="009E0C1B">
        <w:rPr>
          <w:rStyle w:val="Refdenotaderodap"/>
          <w:rFonts w:cs="Arial"/>
          <w:szCs w:val="18"/>
        </w:rPr>
        <w:footnoteRef/>
      </w:r>
      <w:r w:rsidRPr="009E0C1B">
        <w:rPr>
          <w:rFonts w:cs="Arial"/>
          <w:szCs w:val="18"/>
        </w:rPr>
        <w:t xml:space="preserve"> Banco Central do Brasil.</w:t>
      </w:r>
      <w:r w:rsidR="008B0BA8" w:rsidRPr="009E0C1B">
        <w:rPr>
          <w:rFonts w:cs="Arial"/>
          <w:szCs w:val="18"/>
        </w:rPr>
        <w:t xml:space="preserve"> Disponível em: </w:t>
      </w:r>
      <w:hyperlink r:id="rId3" w:history="1">
        <w:r w:rsidR="008B0BA8" w:rsidRPr="009E0C1B">
          <w:rPr>
            <w:rStyle w:val="Hyperlink"/>
            <w:rFonts w:cs="Arial"/>
            <w:color w:val="auto"/>
            <w:szCs w:val="18"/>
          </w:rPr>
          <w:t>https://www.bcb.gov.br/controleinflacao/historicotaxasjuros</w:t>
        </w:r>
      </w:hyperlink>
      <w:r w:rsidR="008B0BA8" w:rsidRPr="009E0C1B">
        <w:rPr>
          <w:rFonts w:cs="Arial"/>
          <w:szCs w:val="18"/>
        </w:rPr>
        <w:t xml:space="preserve">. Acesso em: </w:t>
      </w:r>
      <w:r w:rsidR="009E0C1B" w:rsidRPr="009E0C1B">
        <w:rPr>
          <w:rFonts w:cs="Arial"/>
          <w:szCs w:val="18"/>
        </w:rPr>
        <w:t>13/02/2026.</w:t>
      </w:r>
    </w:p>
  </w:footnote>
  <w:footnote w:id="12">
    <w:p w14:paraId="2F24CABE" w14:textId="386DBAF6" w:rsidR="007626DE" w:rsidRPr="001F644E" w:rsidRDefault="007626DE" w:rsidP="0067261D">
      <w:pPr>
        <w:pStyle w:val="Textodenotaderodap"/>
        <w:jc w:val="both"/>
        <w:rPr>
          <w:rFonts w:cs="Arial"/>
          <w:szCs w:val="18"/>
        </w:rPr>
      </w:pPr>
      <w:r w:rsidRPr="001F644E">
        <w:rPr>
          <w:rStyle w:val="Refdenotaderodap"/>
          <w:rFonts w:cs="Arial"/>
          <w:szCs w:val="18"/>
        </w:rPr>
        <w:footnoteRef/>
      </w:r>
      <w:r w:rsidRPr="001F644E">
        <w:rPr>
          <w:rFonts w:cs="Arial"/>
          <w:szCs w:val="18"/>
        </w:rPr>
        <w:t xml:space="preserve"> Os dados de câmbio se referem à média anual do dólar americano de venda medidos em reais e </w:t>
      </w:r>
      <w:r w:rsidRPr="0067261D">
        <w:rPr>
          <w:rFonts w:cs="Arial"/>
          <w:szCs w:val="18"/>
        </w:rPr>
        <w:t xml:space="preserve">divulgados pelo IPEA Data e fornecidos pelo Banco Central do Brasil. Disponível em: </w:t>
      </w:r>
      <w:hyperlink r:id="rId4" w:history="1">
        <w:r w:rsidRPr="0067261D">
          <w:rPr>
            <w:rStyle w:val="Hyperlink"/>
            <w:rFonts w:cs="Arial"/>
            <w:color w:val="auto"/>
            <w:szCs w:val="18"/>
          </w:rPr>
          <w:t>https://www.ipeadata.gov.br/ExibeSerie.aspx?serid=31924</w:t>
        </w:r>
      </w:hyperlink>
      <w:r w:rsidRPr="0067261D">
        <w:rPr>
          <w:rFonts w:cs="Arial"/>
          <w:szCs w:val="18"/>
        </w:rPr>
        <w:t>. Acesso em 13/02/2026.</w:t>
      </w:r>
    </w:p>
  </w:footnote>
  <w:footnote w:id="13">
    <w:p w14:paraId="401D8BFF" w14:textId="1425FD83" w:rsidR="004A37FA" w:rsidRPr="005F29D1" w:rsidRDefault="004A37FA" w:rsidP="0067261D">
      <w:pPr>
        <w:pStyle w:val="Textodenotaderodap"/>
        <w:jc w:val="both"/>
        <w:rPr>
          <w:rFonts w:cs="Arial"/>
          <w:szCs w:val="18"/>
        </w:rPr>
      </w:pPr>
      <w:r w:rsidRPr="005F29D1">
        <w:rPr>
          <w:rStyle w:val="Refdenotaderodap"/>
          <w:rFonts w:cs="Arial"/>
          <w:szCs w:val="18"/>
        </w:rPr>
        <w:footnoteRef/>
      </w:r>
      <w:r w:rsidRPr="005F29D1">
        <w:rPr>
          <w:rFonts w:cs="Arial"/>
          <w:szCs w:val="18"/>
        </w:rPr>
        <w:t xml:space="preserve"> Resultado do Comércio Exterior Brasileiro – Dados Consolidados. Disponível em: </w:t>
      </w:r>
      <w:hyperlink r:id="rId5" w:history="1">
        <w:r w:rsidRPr="005F29D1">
          <w:rPr>
            <w:rStyle w:val="Hyperlink"/>
            <w:rFonts w:cs="Arial"/>
            <w:color w:val="auto"/>
            <w:szCs w:val="18"/>
          </w:rPr>
          <w:t>https://balanca.economia.gov.br/balanca/publicacoes_dados_consolidados/pg.html</w:t>
        </w:r>
      </w:hyperlink>
      <w:r w:rsidRPr="005F29D1">
        <w:rPr>
          <w:rFonts w:cs="Arial"/>
          <w:szCs w:val="18"/>
        </w:rPr>
        <w:t>. Acesso em: 13/02/2026.</w:t>
      </w:r>
    </w:p>
    <w:p w14:paraId="506C2396" w14:textId="4890880F" w:rsidR="004A37FA" w:rsidRDefault="004A37FA">
      <w:pPr>
        <w:pStyle w:val="Textodenotaderodap"/>
      </w:pPr>
    </w:p>
  </w:footnote>
  <w:footnote w:id="14">
    <w:p w14:paraId="1F9C238F" w14:textId="3A619F06" w:rsidR="00D376B8" w:rsidRDefault="00D376B8" w:rsidP="00D376B8">
      <w:pPr>
        <w:pStyle w:val="02corpodetexto"/>
        <w:spacing w:line="240" w:lineRule="auto"/>
        <w:ind w:firstLine="0"/>
      </w:pPr>
      <w:r>
        <w:rPr>
          <w:rStyle w:val="Refdenotaderodap"/>
        </w:rPr>
        <w:footnoteRef/>
      </w:r>
      <w:r>
        <w:t xml:space="preserve"> </w:t>
      </w:r>
      <w:r w:rsidR="005B4408" w:rsidRPr="00CA1A02">
        <w:rPr>
          <w:rFonts w:cs="Times New Roman"/>
          <w:color w:val="auto"/>
          <w:sz w:val="18"/>
        </w:rPr>
        <w:t>Na PINTEC Semestral 2022, a adequabilidade dos instrumento</w:t>
      </w:r>
      <w:r w:rsidR="00F068DE">
        <w:rPr>
          <w:rFonts w:cs="Times New Roman"/>
          <w:color w:val="auto"/>
          <w:sz w:val="18"/>
        </w:rPr>
        <w:t>s</w:t>
      </w:r>
      <w:r w:rsidR="005B4408" w:rsidRPr="00CA1A02">
        <w:rPr>
          <w:rFonts w:cs="Times New Roman"/>
          <w:color w:val="auto"/>
          <w:sz w:val="18"/>
        </w:rPr>
        <w:t xml:space="preserve"> era avaliada </w:t>
      </w:r>
      <w:r w:rsidR="00660AA3" w:rsidRPr="00CA1A02">
        <w:rPr>
          <w:rFonts w:cs="Times New Roman"/>
          <w:color w:val="auto"/>
          <w:sz w:val="18"/>
        </w:rPr>
        <w:t xml:space="preserve">a partir dos níveis </w:t>
      </w:r>
      <w:r w:rsidR="0023559D">
        <w:rPr>
          <w:rFonts w:cs="Times New Roman"/>
          <w:color w:val="auto"/>
          <w:sz w:val="18"/>
        </w:rPr>
        <w:t>a</w:t>
      </w:r>
      <w:r w:rsidR="00CA1A02" w:rsidRPr="00CA1A02">
        <w:rPr>
          <w:rFonts w:cs="Times New Roman"/>
          <w:color w:val="auto"/>
          <w:sz w:val="18"/>
        </w:rPr>
        <w:t>dequ</w:t>
      </w:r>
      <w:r w:rsidR="00771D52">
        <w:rPr>
          <w:rFonts w:cs="Times New Roman"/>
          <w:color w:val="auto"/>
          <w:sz w:val="18"/>
        </w:rPr>
        <w:t>a</w:t>
      </w:r>
      <w:r w:rsidR="00CA1A02" w:rsidRPr="00CA1A02">
        <w:rPr>
          <w:rFonts w:cs="Times New Roman"/>
          <w:color w:val="auto"/>
          <w:sz w:val="18"/>
        </w:rPr>
        <w:t>d</w:t>
      </w:r>
      <w:r w:rsidR="00692354">
        <w:rPr>
          <w:rFonts w:cs="Times New Roman"/>
          <w:color w:val="auto"/>
          <w:sz w:val="18"/>
        </w:rPr>
        <w:t>o</w:t>
      </w:r>
      <w:r w:rsidR="00CA1A02" w:rsidRPr="00CA1A02">
        <w:rPr>
          <w:rFonts w:cs="Times New Roman"/>
          <w:color w:val="auto"/>
          <w:sz w:val="18"/>
        </w:rPr>
        <w:t xml:space="preserve"> e </w:t>
      </w:r>
      <w:r w:rsidR="0023559D">
        <w:rPr>
          <w:rFonts w:cs="Times New Roman"/>
          <w:color w:val="auto"/>
          <w:sz w:val="18"/>
        </w:rPr>
        <w:t>n</w:t>
      </w:r>
      <w:r w:rsidR="00CA1A02" w:rsidRPr="00CA1A02">
        <w:rPr>
          <w:rFonts w:cs="Times New Roman"/>
          <w:color w:val="auto"/>
          <w:sz w:val="18"/>
        </w:rPr>
        <w:t>ão adequad</w:t>
      </w:r>
      <w:r w:rsidR="00692354">
        <w:rPr>
          <w:rFonts w:cs="Times New Roman"/>
          <w:color w:val="auto"/>
          <w:sz w:val="18"/>
        </w:rPr>
        <w:t>o</w:t>
      </w:r>
      <w:r w:rsidR="00CA1A02" w:rsidRPr="00CA1A02">
        <w:rPr>
          <w:rFonts w:cs="Times New Roman"/>
          <w:color w:val="auto"/>
          <w:sz w:val="18"/>
        </w:rPr>
        <w:t>.</w:t>
      </w:r>
      <w:r w:rsidR="00CA1A02" w:rsidRPr="007C70A5">
        <w:rPr>
          <w:rFonts w:cs="Times New Roman"/>
          <w:color w:val="auto"/>
          <w:sz w:val="18"/>
        </w:rPr>
        <w:t xml:space="preserve"> </w:t>
      </w:r>
      <w:r w:rsidR="00301A15" w:rsidRPr="007C70A5">
        <w:rPr>
          <w:rFonts w:cs="Times New Roman"/>
          <w:color w:val="auto"/>
          <w:sz w:val="18"/>
        </w:rPr>
        <w:t xml:space="preserve">Cabe destacar que </w:t>
      </w:r>
      <w:r w:rsidRPr="00F82C8A">
        <w:rPr>
          <w:rFonts w:cs="Times New Roman"/>
          <w:color w:val="auto"/>
          <w:sz w:val="18"/>
        </w:rPr>
        <w:t xml:space="preserve">essa avaliação só pode ser realizada </w:t>
      </w:r>
      <w:r w:rsidR="00301A15">
        <w:rPr>
          <w:rFonts w:cs="Times New Roman"/>
          <w:color w:val="auto"/>
          <w:sz w:val="18"/>
        </w:rPr>
        <w:t>com base</w:t>
      </w:r>
      <w:r w:rsidRPr="00F82C8A">
        <w:rPr>
          <w:rFonts w:cs="Times New Roman"/>
          <w:color w:val="auto"/>
          <w:sz w:val="18"/>
        </w:rPr>
        <w:t xml:space="preserve"> </w:t>
      </w:r>
      <w:r w:rsidR="00301A15">
        <w:rPr>
          <w:rFonts w:cs="Times New Roman"/>
          <w:color w:val="auto"/>
          <w:sz w:val="18"/>
        </w:rPr>
        <w:t>n</w:t>
      </w:r>
      <w:r w:rsidRPr="00F82C8A">
        <w:rPr>
          <w:rFonts w:cs="Times New Roman"/>
          <w:color w:val="auto"/>
          <w:sz w:val="18"/>
        </w:rPr>
        <w:t xml:space="preserve">o cruzamento de cada um dos instrumentos e/ou dos respectivos critérios, não sendo possível uma avaliação das empresas industriais no seu total, uma vez que as empresas </w:t>
      </w:r>
      <w:r w:rsidR="001115A2">
        <w:rPr>
          <w:rFonts w:cs="Times New Roman"/>
          <w:color w:val="auto"/>
          <w:sz w:val="18"/>
        </w:rPr>
        <w:t xml:space="preserve">podem </w:t>
      </w:r>
      <w:r w:rsidRPr="00F82C8A">
        <w:rPr>
          <w:rFonts w:cs="Times New Roman"/>
          <w:color w:val="auto"/>
          <w:sz w:val="18"/>
        </w:rPr>
        <w:t>responde</w:t>
      </w:r>
      <w:r w:rsidR="001115A2">
        <w:rPr>
          <w:rFonts w:cs="Times New Roman"/>
          <w:color w:val="auto"/>
          <w:sz w:val="18"/>
        </w:rPr>
        <w:t>r</w:t>
      </w:r>
      <w:r w:rsidRPr="00F82C8A">
        <w:rPr>
          <w:rFonts w:cs="Times New Roman"/>
          <w:color w:val="auto"/>
          <w:sz w:val="18"/>
        </w:rPr>
        <w:t xml:space="preserve"> </w:t>
      </w:r>
      <w:r w:rsidR="001115A2">
        <w:rPr>
          <w:rFonts w:cs="Times New Roman"/>
          <w:color w:val="auto"/>
          <w:sz w:val="18"/>
        </w:rPr>
        <w:t>a</w:t>
      </w:r>
      <w:r w:rsidRPr="00F82C8A">
        <w:rPr>
          <w:rFonts w:cs="Times New Roman"/>
          <w:color w:val="auto"/>
          <w:sz w:val="18"/>
        </w:rPr>
        <w:t xml:space="preserve"> mais de um instrumento e </w:t>
      </w:r>
      <w:r w:rsidR="007C70A5">
        <w:rPr>
          <w:rFonts w:cs="Times New Roman"/>
          <w:color w:val="auto"/>
          <w:sz w:val="18"/>
        </w:rPr>
        <w:t>aos correspondentes</w:t>
      </w:r>
      <w:r w:rsidRPr="00F82C8A">
        <w:rPr>
          <w:rFonts w:cs="Times New Roman"/>
          <w:color w:val="auto"/>
          <w:sz w:val="18"/>
        </w:rPr>
        <w:t xml:space="preserve"> critérios de avaliação.</w:t>
      </w:r>
      <w:r>
        <w:t xml:space="preserve">  </w:t>
      </w:r>
    </w:p>
    <w:p w14:paraId="440CEB3B" w14:textId="77777777" w:rsidR="00D376B8" w:rsidRDefault="00D376B8" w:rsidP="00D376B8">
      <w:pPr>
        <w:pStyle w:val="Textodenotaderodap"/>
      </w:pPr>
    </w:p>
  </w:footnote>
  <w:footnote w:id="15">
    <w:p w14:paraId="04812A3C" w14:textId="3A6D63F7" w:rsidR="007D3C33" w:rsidRDefault="007D3C33" w:rsidP="007D3C33">
      <w:pPr>
        <w:pStyle w:val="Textodenotaderodap"/>
        <w:jc w:val="both"/>
      </w:pPr>
      <w:r>
        <w:rPr>
          <w:rStyle w:val="Refdenotaderodap"/>
        </w:rPr>
        <w:footnoteRef/>
      </w:r>
      <w:r>
        <w:t xml:space="preserve"> Vale </w:t>
      </w:r>
      <w:r w:rsidR="001D4854">
        <w:t>ressaltar</w:t>
      </w:r>
      <w:r>
        <w:t xml:space="preserve"> que esta dificuldade relacionada ao apoio público não é diretamente comparável ao ano de 2021, onde procurou-se saber se a </w:t>
      </w:r>
      <w:r w:rsidRPr="00FD6CFE">
        <w:rPr>
          <w:i/>
          <w:iCs/>
        </w:rPr>
        <w:t>Escassez de recursos públicos</w:t>
      </w:r>
      <w:r>
        <w:t>, então apontada por 47,7% das empresas inovadoras, representou um obstáculo à realização das atividades inovativas das empresas em 2021.</w:t>
      </w:r>
    </w:p>
  </w:footnote>
  <w:footnote w:id="16">
    <w:p w14:paraId="6252C541" w14:textId="64F41F6F" w:rsidR="008D19E3" w:rsidRDefault="008D19E3" w:rsidP="008D19E3">
      <w:pPr>
        <w:pStyle w:val="Textodenotaderodap"/>
      </w:pPr>
      <w:r>
        <w:rPr>
          <w:rStyle w:val="Refdenotaderodap"/>
        </w:rPr>
        <w:footnoteRef/>
      </w:r>
      <w:r>
        <w:t xml:space="preserve"> </w:t>
      </w:r>
      <w:r w:rsidR="00705A35">
        <w:t>Vale recordar</w:t>
      </w:r>
      <w:r w:rsidRPr="00705A35">
        <w:t xml:space="preserve"> que o período de coleta foi de 0</w:t>
      </w:r>
      <w:r w:rsidR="00705A35" w:rsidRPr="00705A35">
        <w:t>6</w:t>
      </w:r>
      <w:r w:rsidRPr="00705A35">
        <w:t xml:space="preserve"> de agosto a 31 de outubro de 202</w:t>
      </w:r>
      <w:r w:rsidR="00705A35" w:rsidRPr="00705A35">
        <w:t>5</w:t>
      </w:r>
      <w:r w:rsidRPr="00705A35">
        <w:t>.</w:t>
      </w:r>
      <w: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23F7A1" w14:textId="77777777" w:rsidR="00D568E7" w:rsidRDefault="00D568E7">
    <w:pPr>
      <w:pStyle w:val="Cabealho"/>
    </w:pPr>
  </w:p>
  <w:p w14:paraId="72DF9E19" w14:textId="77777777" w:rsidR="00D568E7" w:rsidRDefault="00D568E7"/>
  <w:p w14:paraId="07C11148" w14:textId="77777777" w:rsidR="00D568E7" w:rsidRDefault="00D568E7"/>
  <w:p w14:paraId="14C0B5B9" w14:textId="77777777" w:rsidR="00D568E7" w:rsidRDefault="00D568E7"/>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A757E4" w14:textId="77777777" w:rsidR="00D568E7" w:rsidRDefault="00D568E7"/>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27FB07" w14:textId="77777777" w:rsidR="00D568E7" w:rsidRDefault="00D568E7"/>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1"/>
    <w:multiLevelType w:val="multilevel"/>
    <w:tmpl w:val="00000001"/>
    <w:lvl w:ilvl="0">
      <w:start w:val="1"/>
      <w:numFmt w:val="none"/>
      <w:suff w:val="nothing"/>
      <w:lvlText w:val=""/>
      <w:lvlJc w:val="left"/>
      <w:pPr>
        <w:tabs>
          <w:tab w:val="num" w:pos="0"/>
        </w:tabs>
        <w:ind w:left="432" w:hanging="432"/>
      </w:pPr>
    </w:lvl>
    <w:lvl w:ilvl="1">
      <w:start w:val="1"/>
      <w:numFmt w:val="none"/>
      <w:suff w:val="nothing"/>
      <w:lvlText w:val=""/>
      <w:lvlJc w:val="left"/>
      <w:pPr>
        <w:tabs>
          <w:tab w:val="num" w:pos="0"/>
        </w:tabs>
        <w:ind w:left="576" w:hanging="576"/>
      </w:pPr>
    </w:lvl>
    <w:lvl w:ilvl="2">
      <w:start w:val="1"/>
      <w:numFmt w:val="none"/>
      <w:suff w:val="nothing"/>
      <w:lvlText w:val=""/>
      <w:lvlJc w:val="left"/>
      <w:pPr>
        <w:tabs>
          <w:tab w:val="num" w:pos="0"/>
        </w:tabs>
        <w:ind w:left="720" w:hanging="720"/>
      </w:pPr>
    </w:lvl>
    <w:lvl w:ilvl="3">
      <w:start w:val="1"/>
      <w:numFmt w:val="none"/>
      <w:suff w:val="nothing"/>
      <w:lvlText w:val=""/>
      <w:lvlJc w:val="left"/>
      <w:pPr>
        <w:tabs>
          <w:tab w:val="num" w:pos="0"/>
        </w:tabs>
        <w:ind w:left="864" w:hanging="864"/>
      </w:pPr>
    </w:lvl>
    <w:lvl w:ilvl="4">
      <w:start w:val="1"/>
      <w:numFmt w:val="none"/>
      <w:suff w:val="nothing"/>
      <w:lvlText w:val=""/>
      <w:lvlJc w:val="left"/>
      <w:pPr>
        <w:tabs>
          <w:tab w:val="num" w:pos="0"/>
        </w:tabs>
        <w:ind w:left="1008" w:hanging="1008"/>
      </w:pPr>
    </w:lvl>
    <w:lvl w:ilvl="5">
      <w:start w:val="1"/>
      <w:numFmt w:val="none"/>
      <w:suff w:val="nothing"/>
      <w:lvlText w:val=""/>
      <w:lvlJc w:val="left"/>
      <w:pPr>
        <w:tabs>
          <w:tab w:val="num" w:pos="0"/>
        </w:tabs>
        <w:ind w:left="1152" w:hanging="1152"/>
      </w:pPr>
    </w:lvl>
    <w:lvl w:ilvl="6">
      <w:start w:val="1"/>
      <w:numFmt w:val="none"/>
      <w:suff w:val="nothing"/>
      <w:lvlText w:val=""/>
      <w:lvlJc w:val="left"/>
      <w:pPr>
        <w:tabs>
          <w:tab w:val="num" w:pos="0"/>
        </w:tabs>
        <w:ind w:left="1296" w:hanging="1296"/>
      </w:pPr>
    </w:lvl>
    <w:lvl w:ilvl="7">
      <w:start w:val="1"/>
      <w:numFmt w:val="none"/>
      <w:suff w:val="nothing"/>
      <w:lvlText w:val=""/>
      <w:lvlJc w:val="left"/>
      <w:pPr>
        <w:tabs>
          <w:tab w:val="num" w:pos="0"/>
        </w:tabs>
        <w:ind w:left="1440" w:hanging="1440"/>
      </w:pPr>
    </w:lvl>
    <w:lvl w:ilvl="8">
      <w:start w:val="1"/>
      <w:numFmt w:val="none"/>
      <w:suff w:val="nothing"/>
      <w:lvlText w:val=""/>
      <w:lvlJc w:val="left"/>
      <w:pPr>
        <w:tabs>
          <w:tab w:val="num" w:pos="0"/>
        </w:tabs>
        <w:ind w:left="1584" w:hanging="1584"/>
      </w:pPr>
    </w:lvl>
  </w:abstractNum>
  <w:abstractNum w:abstractNumId="1" w15:restartNumberingAfterBreak="0">
    <w:nsid w:val="01FF43C4"/>
    <w:multiLevelType w:val="hybridMultilevel"/>
    <w:tmpl w:val="FFFFFFFF"/>
    <w:lvl w:ilvl="0" w:tplc="04160019">
      <w:start w:val="1"/>
      <w:numFmt w:val="lowerLetter"/>
      <w:lvlText w:val="%1."/>
      <w:lvlJc w:val="left"/>
      <w:pPr>
        <w:ind w:left="1429" w:hanging="360"/>
      </w:pPr>
      <w:rPr>
        <w:rFonts w:cs="Times New Roman"/>
      </w:rPr>
    </w:lvl>
    <w:lvl w:ilvl="1" w:tplc="FFFFFFFF">
      <w:numFmt w:val="bullet"/>
      <w:lvlText w:val="•"/>
      <w:lvlJc w:val="left"/>
      <w:pPr>
        <w:ind w:left="2149" w:hanging="360"/>
      </w:pPr>
      <w:rPr>
        <w:rFonts w:ascii="Arial" w:eastAsia="Times New Roman" w:hAnsi="Arial" w:hint="default"/>
      </w:rPr>
    </w:lvl>
    <w:lvl w:ilvl="2" w:tplc="FFFFFFFF" w:tentative="1">
      <w:start w:val="1"/>
      <w:numFmt w:val="lowerRoman"/>
      <w:lvlText w:val="%3."/>
      <w:lvlJc w:val="right"/>
      <w:pPr>
        <w:ind w:left="2869" w:hanging="180"/>
      </w:pPr>
      <w:rPr>
        <w:rFonts w:cs="Times New Roman"/>
      </w:rPr>
    </w:lvl>
    <w:lvl w:ilvl="3" w:tplc="FFFFFFFF" w:tentative="1">
      <w:start w:val="1"/>
      <w:numFmt w:val="decimal"/>
      <w:lvlText w:val="%4."/>
      <w:lvlJc w:val="left"/>
      <w:pPr>
        <w:ind w:left="3589" w:hanging="360"/>
      </w:pPr>
      <w:rPr>
        <w:rFonts w:cs="Times New Roman"/>
      </w:rPr>
    </w:lvl>
    <w:lvl w:ilvl="4" w:tplc="FFFFFFFF" w:tentative="1">
      <w:start w:val="1"/>
      <w:numFmt w:val="lowerLetter"/>
      <w:lvlText w:val="%5."/>
      <w:lvlJc w:val="left"/>
      <w:pPr>
        <w:ind w:left="4309" w:hanging="360"/>
      </w:pPr>
      <w:rPr>
        <w:rFonts w:cs="Times New Roman"/>
      </w:rPr>
    </w:lvl>
    <w:lvl w:ilvl="5" w:tplc="FFFFFFFF" w:tentative="1">
      <w:start w:val="1"/>
      <w:numFmt w:val="lowerRoman"/>
      <w:lvlText w:val="%6."/>
      <w:lvlJc w:val="right"/>
      <w:pPr>
        <w:ind w:left="5029" w:hanging="180"/>
      </w:pPr>
      <w:rPr>
        <w:rFonts w:cs="Times New Roman"/>
      </w:rPr>
    </w:lvl>
    <w:lvl w:ilvl="6" w:tplc="FFFFFFFF" w:tentative="1">
      <w:start w:val="1"/>
      <w:numFmt w:val="decimal"/>
      <w:lvlText w:val="%7."/>
      <w:lvlJc w:val="left"/>
      <w:pPr>
        <w:ind w:left="5749" w:hanging="360"/>
      </w:pPr>
      <w:rPr>
        <w:rFonts w:cs="Times New Roman"/>
      </w:rPr>
    </w:lvl>
    <w:lvl w:ilvl="7" w:tplc="FFFFFFFF" w:tentative="1">
      <w:start w:val="1"/>
      <w:numFmt w:val="lowerLetter"/>
      <w:lvlText w:val="%8."/>
      <w:lvlJc w:val="left"/>
      <w:pPr>
        <w:ind w:left="6469" w:hanging="360"/>
      </w:pPr>
      <w:rPr>
        <w:rFonts w:cs="Times New Roman"/>
      </w:rPr>
    </w:lvl>
    <w:lvl w:ilvl="8" w:tplc="FFFFFFFF" w:tentative="1">
      <w:start w:val="1"/>
      <w:numFmt w:val="lowerRoman"/>
      <w:lvlText w:val="%9."/>
      <w:lvlJc w:val="right"/>
      <w:pPr>
        <w:ind w:left="7189" w:hanging="180"/>
      </w:pPr>
      <w:rPr>
        <w:rFonts w:cs="Times New Roman"/>
      </w:rPr>
    </w:lvl>
  </w:abstractNum>
  <w:abstractNum w:abstractNumId="2" w15:restartNumberingAfterBreak="0">
    <w:nsid w:val="07823DDC"/>
    <w:multiLevelType w:val="hybridMultilevel"/>
    <w:tmpl w:val="E8F0D25C"/>
    <w:lvl w:ilvl="0" w:tplc="C0C014EC">
      <w:start w:val="1"/>
      <w:numFmt w:val="decimal"/>
      <w:lvlText w:val="%1)"/>
      <w:lvlJc w:val="left"/>
      <w:pPr>
        <w:ind w:left="1554" w:hanging="360"/>
      </w:pPr>
      <w:rPr>
        <w:rFonts w:hint="default"/>
      </w:rPr>
    </w:lvl>
    <w:lvl w:ilvl="1" w:tplc="04160019" w:tentative="1">
      <w:start w:val="1"/>
      <w:numFmt w:val="lowerLetter"/>
      <w:lvlText w:val="%2."/>
      <w:lvlJc w:val="left"/>
      <w:pPr>
        <w:ind w:left="2007" w:hanging="360"/>
      </w:pPr>
    </w:lvl>
    <w:lvl w:ilvl="2" w:tplc="0416001B" w:tentative="1">
      <w:start w:val="1"/>
      <w:numFmt w:val="lowerRoman"/>
      <w:lvlText w:val="%3."/>
      <w:lvlJc w:val="right"/>
      <w:pPr>
        <w:ind w:left="2727" w:hanging="180"/>
      </w:pPr>
    </w:lvl>
    <w:lvl w:ilvl="3" w:tplc="0416000F" w:tentative="1">
      <w:start w:val="1"/>
      <w:numFmt w:val="decimal"/>
      <w:lvlText w:val="%4."/>
      <w:lvlJc w:val="left"/>
      <w:pPr>
        <w:ind w:left="3447" w:hanging="360"/>
      </w:pPr>
    </w:lvl>
    <w:lvl w:ilvl="4" w:tplc="04160019" w:tentative="1">
      <w:start w:val="1"/>
      <w:numFmt w:val="lowerLetter"/>
      <w:lvlText w:val="%5."/>
      <w:lvlJc w:val="left"/>
      <w:pPr>
        <w:ind w:left="4167" w:hanging="360"/>
      </w:pPr>
    </w:lvl>
    <w:lvl w:ilvl="5" w:tplc="0416001B" w:tentative="1">
      <w:start w:val="1"/>
      <w:numFmt w:val="lowerRoman"/>
      <w:lvlText w:val="%6."/>
      <w:lvlJc w:val="right"/>
      <w:pPr>
        <w:ind w:left="4887" w:hanging="180"/>
      </w:pPr>
    </w:lvl>
    <w:lvl w:ilvl="6" w:tplc="0416000F" w:tentative="1">
      <w:start w:val="1"/>
      <w:numFmt w:val="decimal"/>
      <w:lvlText w:val="%7."/>
      <w:lvlJc w:val="left"/>
      <w:pPr>
        <w:ind w:left="5607" w:hanging="360"/>
      </w:pPr>
    </w:lvl>
    <w:lvl w:ilvl="7" w:tplc="04160019" w:tentative="1">
      <w:start w:val="1"/>
      <w:numFmt w:val="lowerLetter"/>
      <w:lvlText w:val="%8."/>
      <w:lvlJc w:val="left"/>
      <w:pPr>
        <w:ind w:left="6327" w:hanging="360"/>
      </w:pPr>
    </w:lvl>
    <w:lvl w:ilvl="8" w:tplc="0416001B" w:tentative="1">
      <w:start w:val="1"/>
      <w:numFmt w:val="lowerRoman"/>
      <w:lvlText w:val="%9."/>
      <w:lvlJc w:val="right"/>
      <w:pPr>
        <w:ind w:left="7047" w:hanging="180"/>
      </w:pPr>
    </w:lvl>
  </w:abstractNum>
  <w:abstractNum w:abstractNumId="3" w15:restartNumberingAfterBreak="0">
    <w:nsid w:val="09AB1DB5"/>
    <w:multiLevelType w:val="hybridMultilevel"/>
    <w:tmpl w:val="AF5CE65E"/>
    <w:lvl w:ilvl="0" w:tplc="04160001">
      <w:start w:val="1"/>
      <w:numFmt w:val="bullet"/>
      <w:lvlText w:val=""/>
      <w:lvlJc w:val="left"/>
      <w:pPr>
        <w:ind w:left="1287" w:hanging="360"/>
      </w:pPr>
      <w:rPr>
        <w:rFonts w:ascii="Symbol" w:hAnsi="Symbol" w:hint="default"/>
      </w:rPr>
    </w:lvl>
    <w:lvl w:ilvl="1" w:tplc="04160003" w:tentative="1">
      <w:start w:val="1"/>
      <w:numFmt w:val="bullet"/>
      <w:lvlText w:val="o"/>
      <w:lvlJc w:val="left"/>
      <w:pPr>
        <w:ind w:left="2007" w:hanging="360"/>
      </w:pPr>
      <w:rPr>
        <w:rFonts w:ascii="Courier New" w:hAnsi="Courier New" w:cs="Courier New" w:hint="default"/>
      </w:rPr>
    </w:lvl>
    <w:lvl w:ilvl="2" w:tplc="04160005" w:tentative="1">
      <w:start w:val="1"/>
      <w:numFmt w:val="bullet"/>
      <w:lvlText w:val=""/>
      <w:lvlJc w:val="left"/>
      <w:pPr>
        <w:ind w:left="2727" w:hanging="360"/>
      </w:pPr>
      <w:rPr>
        <w:rFonts w:ascii="Wingdings" w:hAnsi="Wingdings" w:hint="default"/>
      </w:rPr>
    </w:lvl>
    <w:lvl w:ilvl="3" w:tplc="04160001" w:tentative="1">
      <w:start w:val="1"/>
      <w:numFmt w:val="bullet"/>
      <w:lvlText w:val=""/>
      <w:lvlJc w:val="left"/>
      <w:pPr>
        <w:ind w:left="3447" w:hanging="360"/>
      </w:pPr>
      <w:rPr>
        <w:rFonts w:ascii="Symbol" w:hAnsi="Symbol" w:hint="default"/>
      </w:rPr>
    </w:lvl>
    <w:lvl w:ilvl="4" w:tplc="04160003" w:tentative="1">
      <w:start w:val="1"/>
      <w:numFmt w:val="bullet"/>
      <w:lvlText w:val="o"/>
      <w:lvlJc w:val="left"/>
      <w:pPr>
        <w:ind w:left="4167" w:hanging="360"/>
      </w:pPr>
      <w:rPr>
        <w:rFonts w:ascii="Courier New" w:hAnsi="Courier New" w:cs="Courier New" w:hint="default"/>
      </w:rPr>
    </w:lvl>
    <w:lvl w:ilvl="5" w:tplc="04160005" w:tentative="1">
      <w:start w:val="1"/>
      <w:numFmt w:val="bullet"/>
      <w:lvlText w:val=""/>
      <w:lvlJc w:val="left"/>
      <w:pPr>
        <w:ind w:left="4887" w:hanging="360"/>
      </w:pPr>
      <w:rPr>
        <w:rFonts w:ascii="Wingdings" w:hAnsi="Wingdings" w:hint="default"/>
      </w:rPr>
    </w:lvl>
    <w:lvl w:ilvl="6" w:tplc="04160001" w:tentative="1">
      <w:start w:val="1"/>
      <w:numFmt w:val="bullet"/>
      <w:lvlText w:val=""/>
      <w:lvlJc w:val="left"/>
      <w:pPr>
        <w:ind w:left="5607" w:hanging="360"/>
      </w:pPr>
      <w:rPr>
        <w:rFonts w:ascii="Symbol" w:hAnsi="Symbol" w:hint="default"/>
      </w:rPr>
    </w:lvl>
    <w:lvl w:ilvl="7" w:tplc="04160003" w:tentative="1">
      <w:start w:val="1"/>
      <w:numFmt w:val="bullet"/>
      <w:lvlText w:val="o"/>
      <w:lvlJc w:val="left"/>
      <w:pPr>
        <w:ind w:left="6327" w:hanging="360"/>
      </w:pPr>
      <w:rPr>
        <w:rFonts w:ascii="Courier New" w:hAnsi="Courier New" w:cs="Courier New" w:hint="default"/>
      </w:rPr>
    </w:lvl>
    <w:lvl w:ilvl="8" w:tplc="04160005" w:tentative="1">
      <w:start w:val="1"/>
      <w:numFmt w:val="bullet"/>
      <w:lvlText w:val=""/>
      <w:lvlJc w:val="left"/>
      <w:pPr>
        <w:ind w:left="7047" w:hanging="360"/>
      </w:pPr>
      <w:rPr>
        <w:rFonts w:ascii="Wingdings" w:hAnsi="Wingdings" w:hint="default"/>
      </w:rPr>
    </w:lvl>
  </w:abstractNum>
  <w:abstractNum w:abstractNumId="4" w15:restartNumberingAfterBreak="0">
    <w:nsid w:val="13600F16"/>
    <w:multiLevelType w:val="hybridMultilevel"/>
    <w:tmpl w:val="D0A85CF8"/>
    <w:lvl w:ilvl="0" w:tplc="BC04974C">
      <w:start w:val="1"/>
      <w:numFmt w:val="lowerRoman"/>
      <w:lvlText w:val="(%1)"/>
      <w:lvlJc w:val="left"/>
      <w:pPr>
        <w:ind w:left="1287" w:hanging="720"/>
      </w:pPr>
      <w:rPr>
        <w:rFonts w:hint="default"/>
      </w:rPr>
    </w:lvl>
    <w:lvl w:ilvl="1" w:tplc="04160019" w:tentative="1">
      <w:start w:val="1"/>
      <w:numFmt w:val="lowerLetter"/>
      <w:lvlText w:val="%2."/>
      <w:lvlJc w:val="left"/>
      <w:pPr>
        <w:ind w:left="1647" w:hanging="360"/>
      </w:pPr>
    </w:lvl>
    <w:lvl w:ilvl="2" w:tplc="0416001B" w:tentative="1">
      <w:start w:val="1"/>
      <w:numFmt w:val="lowerRoman"/>
      <w:lvlText w:val="%3."/>
      <w:lvlJc w:val="right"/>
      <w:pPr>
        <w:ind w:left="2367" w:hanging="180"/>
      </w:pPr>
    </w:lvl>
    <w:lvl w:ilvl="3" w:tplc="0416000F" w:tentative="1">
      <w:start w:val="1"/>
      <w:numFmt w:val="decimal"/>
      <w:lvlText w:val="%4."/>
      <w:lvlJc w:val="left"/>
      <w:pPr>
        <w:ind w:left="3087" w:hanging="360"/>
      </w:pPr>
    </w:lvl>
    <w:lvl w:ilvl="4" w:tplc="04160019" w:tentative="1">
      <w:start w:val="1"/>
      <w:numFmt w:val="lowerLetter"/>
      <w:lvlText w:val="%5."/>
      <w:lvlJc w:val="left"/>
      <w:pPr>
        <w:ind w:left="3807" w:hanging="360"/>
      </w:pPr>
    </w:lvl>
    <w:lvl w:ilvl="5" w:tplc="0416001B" w:tentative="1">
      <w:start w:val="1"/>
      <w:numFmt w:val="lowerRoman"/>
      <w:lvlText w:val="%6."/>
      <w:lvlJc w:val="right"/>
      <w:pPr>
        <w:ind w:left="4527" w:hanging="180"/>
      </w:pPr>
    </w:lvl>
    <w:lvl w:ilvl="6" w:tplc="0416000F" w:tentative="1">
      <w:start w:val="1"/>
      <w:numFmt w:val="decimal"/>
      <w:lvlText w:val="%7."/>
      <w:lvlJc w:val="left"/>
      <w:pPr>
        <w:ind w:left="5247" w:hanging="360"/>
      </w:pPr>
    </w:lvl>
    <w:lvl w:ilvl="7" w:tplc="04160019" w:tentative="1">
      <w:start w:val="1"/>
      <w:numFmt w:val="lowerLetter"/>
      <w:lvlText w:val="%8."/>
      <w:lvlJc w:val="left"/>
      <w:pPr>
        <w:ind w:left="5967" w:hanging="360"/>
      </w:pPr>
    </w:lvl>
    <w:lvl w:ilvl="8" w:tplc="0416001B" w:tentative="1">
      <w:start w:val="1"/>
      <w:numFmt w:val="lowerRoman"/>
      <w:lvlText w:val="%9."/>
      <w:lvlJc w:val="right"/>
      <w:pPr>
        <w:ind w:left="6687" w:hanging="180"/>
      </w:pPr>
    </w:lvl>
  </w:abstractNum>
  <w:abstractNum w:abstractNumId="5" w15:restartNumberingAfterBreak="0">
    <w:nsid w:val="13CD6647"/>
    <w:multiLevelType w:val="hybridMultilevel"/>
    <w:tmpl w:val="01F67D50"/>
    <w:lvl w:ilvl="0" w:tplc="FFFFFFFF">
      <w:start w:val="1"/>
      <w:numFmt w:val="lowerRoman"/>
      <w:lvlText w:val="%1."/>
      <w:lvlJc w:val="right"/>
      <w:pPr>
        <w:ind w:left="1429" w:hanging="360"/>
      </w:pPr>
    </w:lvl>
    <w:lvl w:ilvl="1" w:tplc="0416001B">
      <w:start w:val="1"/>
      <w:numFmt w:val="lowerRoman"/>
      <w:lvlText w:val="%2."/>
      <w:lvlJc w:val="right"/>
      <w:pPr>
        <w:ind w:left="1429" w:hanging="360"/>
      </w:pPr>
    </w:lvl>
    <w:lvl w:ilvl="2" w:tplc="FFFFFFFF" w:tentative="1">
      <w:start w:val="1"/>
      <w:numFmt w:val="lowerRoman"/>
      <w:lvlText w:val="%3."/>
      <w:lvlJc w:val="right"/>
      <w:pPr>
        <w:ind w:left="2869" w:hanging="180"/>
      </w:pPr>
    </w:lvl>
    <w:lvl w:ilvl="3" w:tplc="FFFFFFFF" w:tentative="1">
      <w:start w:val="1"/>
      <w:numFmt w:val="decimal"/>
      <w:lvlText w:val="%4."/>
      <w:lvlJc w:val="left"/>
      <w:pPr>
        <w:ind w:left="3589" w:hanging="360"/>
      </w:pPr>
    </w:lvl>
    <w:lvl w:ilvl="4" w:tplc="FFFFFFFF" w:tentative="1">
      <w:start w:val="1"/>
      <w:numFmt w:val="lowerLetter"/>
      <w:lvlText w:val="%5."/>
      <w:lvlJc w:val="left"/>
      <w:pPr>
        <w:ind w:left="4309" w:hanging="360"/>
      </w:pPr>
    </w:lvl>
    <w:lvl w:ilvl="5" w:tplc="FFFFFFFF" w:tentative="1">
      <w:start w:val="1"/>
      <w:numFmt w:val="lowerRoman"/>
      <w:lvlText w:val="%6."/>
      <w:lvlJc w:val="right"/>
      <w:pPr>
        <w:ind w:left="5029" w:hanging="180"/>
      </w:pPr>
    </w:lvl>
    <w:lvl w:ilvl="6" w:tplc="FFFFFFFF" w:tentative="1">
      <w:start w:val="1"/>
      <w:numFmt w:val="decimal"/>
      <w:lvlText w:val="%7."/>
      <w:lvlJc w:val="left"/>
      <w:pPr>
        <w:ind w:left="5749" w:hanging="360"/>
      </w:pPr>
    </w:lvl>
    <w:lvl w:ilvl="7" w:tplc="FFFFFFFF" w:tentative="1">
      <w:start w:val="1"/>
      <w:numFmt w:val="lowerLetter"/>
      <w:lvlText w:val="%8."/>
      <w:lvlJc w:val="left"/>
      <w:pPr>
        <w:ind w:left="6469" w:hanging="360"/>
      </w:pPr>
    </w:lvl>
    <w:lvl w:ilvl="8" w:tplc="FFFFFFFF" w:tentative="1">
      <w:start w:val="1"/>
      <w:numFmt w:val="lowerRoman"/>
      <w:lvlText w:val="%9."/>
      <w:lvlJc w:val="right"/>
      <w:pPr>
        <w:ind w:left="7189" w:hanging="180"/>
      </w:pPr>
    </w:lvl>
  </w:abstractNum>
  <w:abstractNum w:abstractNumId="6" w15:restartNumberingAfterBreak="0">
    <w:nsid w:val="15FC2A02"/>
    <w:multiLevelType w:val="hybridMultilevel"/>
    <w:tmpl w:val="9F58955A"/>
    <w:lvl w:ilvl="0" w:tplc="04160001">
      <w:start w:val="1"/>
      <w:numFmt w:val="bullet"/>
      <w:lvlText w:val=""/>
      <w:lvlJc w:val="left"/>
      <w:pPr>
        <w:ind w:left="720" w:hanging="360"/>
      </w:pPr>
      <w:rPr>
        <w:rFonts w:ascii="Symbol" w:hAnsi="Symbo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7" w15:restartNumberingAfterBreak="0">
    <w:nsid w:val="1D9B0390"/>
    <w:multiLevelType w:val="multilevel"/>
    <w:tmpl w:val="CC961350"/>
    <w:lvl w:ilvl="0">
      <w:start w:val="1"/>
      <w:numFmt w:val="bullet"/>
      <w:pStyle w:val="02corpodetextolista"/>
      <w:lvlText w:val=""/>
      <w:lvlJc w:val="left"/>
      <w:pPr>
        <w:tabs>
          <w:tab w:val="num" w:pos="1287"/>
        </w:tabs>
        <w:ind w:left="1287" w:hanging="360"/>
      </w:pPr>
      <w:rPr>
        <w:rFonts w:ascii="Symbol" w:hAnsi="Symbol" w:cs="Symbol" w:hint="default"/>
      </w:rPr>
    </w:lvl>
    <w:lvl w:ilvl="1">
      <w:start w:val="1"/>
      <w:numFmt w:val="bullet"/>
      <w:lvlText w:val="o"/>
      <w:lvlJc w:val="left"/>
      <w:pPr>
        <w:tabs>
          <w:tab w:val="num" w:pos="2007"/>
        </w:tabs>
        <w:ind w:left="2007" w:hanging="360"/>
      </w:pPr>
      <w:rPr>
        <w:rFonts w:ascii="Courier New" w:hAnsi="Courier New" w:cs="Courier New" w:hint="default"/>
      </w:rPr>
    </w:lvl>
    <w:lvl w:ilvl="2">
      <w:start w:val="1"/>
      <w:numFmt w:val="bullet"/>
      <w:lvlText w:val=""/>
      <w:lvlJc w:val="left"/>
      <w:pPr>
        <w:tabs>
          <w:tab w:val="num" w:pos="2727"/>
        </w:tabs>
        <w:ind w:left="2727" w:hanging="360"/>
      </w:pPr>
      <w:rPr>
        <w:rFonts w:ascii="Wingdings" w:hAnsi="Wingdings" w:cs="Wingdings" w:hint="default"/>
      </w:rPr>
    </w:lvl>
    <w:lvl w:ilvl="3">
      <w:start w:val="1"/>
      <w:numFmt w:val="bullet"/>
      <w:lvlText w:val=""/>
      <w:lvlJc w:val="left"/>
      <w:pPr>
        <w:tabs>
          <w:tab w:val="num" w:pos="3447"/>
        </w:tabs>
        <w:ind w:left="3447" w:hanging="360"/>
      </w:pPr>
      <w:rPr>
        <w:rFonts w:ascii="Symbol" w:hAnsi="Symbol" w:cs="Symbol" w:hint="default"/>
      </w:rPr>
    </w:lvl>
    <w:lvl w:ilvl="4">
      <w:start w:val="1"/>
      <w:numFmt w:val="bullet"/>
      <w:lvlText w:val="o"/>
      <w:lvlJc w:val="left"/>
      <w:pPr>
        <w:tabs>
          <w:tab w:val="num" w:pos="4167"/>
        </w:tabs>
        <w:ind w:left="4167" w:hanging="360"/>
      </w:pPr>
      <w:rPr>
        <w:rFonts w:ascii="Courier New" w:hAnsi="Courier New" w:cs="Courier New" w:hint="default"/>
      </w:rPr>
    </w:lvl>
    <w:lvl w:ilvl="5">
      <w:start w:val="1"/>
      <w:numFmt w:val="bullet"/>
      <w:lvlText w:val=""/>
      <w:lvlJc w:val="left"/>
      <w:pPr>
        <w:tabs>
          <w:tab w:val="num" w:pos="4887"/>
        </w:tabs>
        <w:ind w:left="4887" w:hanging="360"/>
      </w:pPr>
      <w:rPr>
        <w:rFonts w:ascii="Wingdings" w:hAnsi="Wingdings" w:cs="Wingdings" w:hint="default"/>
      </w:rPr>
    </w:lvl>
    <w:lvl w:ilvl="6">
      <w:start w:val="1"/>
      <w:numFmt w:val="bullet"/>
      <w:lvlText w:val=""/>
      <w:lvlJc w:val="left"/>
      <w:pPr>
        <w:tabs>
          <w:tab w:val="num" w:pos="5607"/>
        </w:tabs>
        <w:ind w:left="5607" w:hanging="360"/>
      </w:pPr>
      <w:rPr>
        <w:rFonts w:ascii="Symbol" w:hAnsi="Symbol" w:cs="Symbol" w:hint="default"/>
      </w:rPr>
    </w:lvl>
    <w:lvl w:ilvl="7">
      <w:start w:val="1"/>
      <w:numFmt w:val="bullet"/>
      <w:lvlText w:val="o"/>
      <w:lvlJc w:val="left"/>
      <w:pPr>
        <w:tabs>
          <w:tab w:val="num" w:pos="6327"/>
        </w:tabs>
        <w:ind w:left="6327" w:hanging="360"/>
      </w:pPr>
      <w:rPr>
        <w:rFonts w:ascii="Courier New" w:hAnsi="Courier New" w:cs="Courier New" w:hint="default"/>
      </w:rPr>
    </w:lvl>
    <w:lvl w:ilvl="8">
      <w:start w:val="1"/>
      <w:numFmt w:val="bullet"/>
      <w:lvlText w:val=""/>
      <w:lvlJc w:val="left"/>
      <w:pPr>
        <w:tabs>
          <w:tab w:val="num" w:pos="7047"/>
        </w:tabs>
        <w:ind w:left="7047" w:hanging="360"/>
      </w:pPr>
      <w:rPr>
        <w:rFonts w:ascii="Wingdings" w:hAnsi="Wingdings" w:cs="Wingdings" w:hint="default"/>
      </w:rPr>
    </w:lvl>
  </w:abstractNum>
  <w:abstractNum w:abstractNumId="8" w15:restartNumberingAfterBreak="0">
    <w:nsid w:val="202E35F5"/>
    <w:multiLevelType w:val="hybridMultilevel"/>
    <w:tmpl w:val="32381534"/>
    <w:lvl w:ilvl="0" w:tplc="C0D09F64">
      <w:start w:val="6"/>
      <w:numFmt w:val="bullet"/>
      <w:lvlText w:val="•"/>
      <w:lvlJc w:val="left"/>
      <w:pPr>
        <w:ind w:left="927" w:hanging="360"/>
      </w:pPr>
      <w:rPr>
        <w:rFonts w:ascii="Arial" w:eastAsia="Times New Roman" w:hAnsi="Arial" w:cs="Arial" w:hint="default"/>
      </w:rPr>
    </w:lvl>
    <w:lvl w:ilvl="1" w:tplc="04160003" w:tentative="1">
      <w:start w:val="1"/>
      <w:numFmt w:val="bullet"/>
      <w:lvlText w:val="o"/>
      <w:lvlJc w:val="left"/>
      <w:pPr>
        <w:ind w:left="1647" w:hanging="360"/>
      </w:pPr>
      <w:rPr>
        <w:rFonts w:ascii="Courier New" w:hAnsi="Courier New" w:cs="Courier New" w:hint="default"/>
      </w:rPr>
    </w:lvl>
    <w:lvl w:ilvl="2" w:tplc="04160005" w:tentative="1">
      <w:start w:val="1"/>
      <w:numFmt w:val="bullet"/>
      <w:lvlText w:val=""/>
      <w:lvlJc w:val="left"/>
      <w:pPr>
        <w:ind w:left="2367" w:hanging="360"/>
      </w:pPr>
      <w:rPr>
        <w:rFonts w:ascii="Wingdings" w:hAnsi="Wingdings" w:hint="default"/>
      </w:rPr>
    </w:lvl>
    <w:lvl w:ilvl="3" w:tplc="04160001" w:tentative="1">
      <w:start w:val="1"/>
      <w:numFmt w:val="bullet"/>
      <w:lvlText w:val=""/>
      <w:lvlJc w:val="left"/>
      <w:pPr>
        <w:ind w:left="3087" w:hanging="360"/>
      </w:pPr>
      <w:rPr>
        <w:rFonts w:ascii="Symbol" w:hAnsi="Symbol" w:hint="default"/>
      </w:rPr>
    </w:lvl>
    <w:lvl w:ilvl="4" w:tplc="04160003" w:tentative="1">
      <w:start w:val="1"/>
      <w:numFmt w:val="bullet"/>
      <w:lvlText w:val="o"/>
      <w:lvlJc w:val="left"/>
      <w:pPr>
        <w:ind w:left="3807" w:hanging="360"/>
      </w:pPr>
      <w:rPr>
        <w:rFonts w:ascii="Courier New" w:hAnsi="Courier New" w:cs="Courier New" w:hint="default"/>
      </w:rPr>
    </w:lvl>
    <w:lvl w:ilvl="5" w:tplc="04160005" w:tentative="1">
      <w:start w:val="1"/>
      <w:numFmt w:val="bullet"/>
      <w:lvlText w:val=""/>
      <w:lvlJc w:val="left"/>
      <w:pPr>
        <w:ind w:left="4527" w:hanging="360"/>
      </w:pPr>
      <w:rPr>
        <w:rFonts w:ascii="Wingdings" w:hAnsi="Wingdings" w:hint="default"/>
      </w:rPr>
    </w:lvl>
    <w:lvl w:ilvl="6" w:tplc="04160001" w:tentative="1">
      <w:start w:val="1"/>
      <w:numFmt w:val="bullet"/>
      <w:lvlText w:val=""/>
      <w:lvlJc w:val="left"/>
      <w:pPr>
        <w:ind w:left="5247" w:hanging="360"/>
      </w:pPr>
      <w:rPr>
        <w:rFonts w:ascii="Symbol" w:hAnsi="Symbol" w:hint="default"/>
      </w:rPr>
    </w:lvl>
    <w:lvl w:ilvl="7" w:tplc="04160003" w:tentative="1">
      <w:start w:val="1"/>
      <w:numFmt w:val="bullet"/>
      <w:lvlText w:val="o"/>
      <w:lvlJc w:val="left"/>
      <w:pPr>
        <w:ind w:left="5967" w:hanging="360"/>
      </w:pPr>
      <w:rPr>
        <w:rFonts w:ascii="Courier New" w:hAnsi="Courier New" w:cs="Courier New" w:hint="default"/>
      </w:rPr>
    </w:lvl>
    <w:lvl w:ilvl="8" w:tplc="04160005" w:tentative="1">
      <w:start w:val="1"/>
      <w:numFmt w:val="bullet"/>
      <w:lvlText w:val=""/>
      <w:lvlJc w:val="left"/>
      <w:pPr>
        <w:ind w:left="6687" w:hanging="360"/>
      </w:pPr>
      <w:rPr>
        <w:rFonts w:ascii="Wingdings" w:hAnsi="Wingdings" w:hint="default"/>
      </w:rPr>
    </w:lvl>
  </w:abstractNum>
  <w:abstractNum w:abstractNumId="9" w15:restartNumberingAfterBreak="0">
    <w:nsid w:val="22124FB4"/>
    <w:multiLevelType w:val="hybridMultilevel"/>
    <w:tmpl w:val="2AC2B660"/>
    <w:lvl w:ilvl="0" w:tplc="35F2DE98">
      <w:numFmt w:val="bullet"/>
      <w:lvlText w:val=""/>
      <w:lvlJc w:val="left"/>
      <w:pPr>
        <w:ind w:left="720" w:hanging="360"/>
      </w:pPr>
      <w:rPr>
        <w:rFonts w:ascii="Symbol" w:eastAsia="Times New Roman" w:hAnsi="Symbol" w:cs="Univers LT Std 55"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10" w15:restartNumberingAfterBreak="0">
    <w:nsid w:val="25EB6DD0"/>
    <w:multiLevelType w:val="hybridMultilevel"/>
    <w:tmpl w:val="AEF0D2FA"/>
    <w:lvl w:ilvl="0" w:tplc="5A8893EE">
      <w:start w:val="1"/>
      <w:numFmt w:val="lowerRoman"/>
      <w:lvlText w:val="(%1)"/>
      <w:lvlJc w:val="left"/>
      <w:pPr>
        <w:ind w:left="1347" w:hanging="720"/>
      </w:pPr>
      <w:rPr>
        <w:rFonts w:cs="Arial" w:hint="default"/>
        <w:color w:val="000000" w:themeColor="text1"/>
      </w:rPr>
    </w:lvl>
    <w:lvl w:ilvl="1" w:tplc="04160019" w:tentative="1">
      <w:start w:val="1"/>
      <w:numFmt w:val="lowerLetter"/>
      <w:lvlText w:val="%2."/>
      <w:lvlJc w:val="left"/>
      <w:pPr>
        <w:ind w:left="1707" w:hanging="360"/>
      </w:pPr>
    </w:lvl>
    <w:lvl w:ilvl="2" w:tplc="0416001B" w:tentative="1">
      <w:start w:val="1"/>
      <w:numFmt w:val="lowerRoman"/>
      <w:lvlText w:val="%3."/>
      <w:lvlJc w:val="right"/>
      <w:pPr>
        <w:ind w:left="2427" w:hanging="180"/>
      </w:pPr>
    </w:lvl>
    <w:lvl w:ilvl="3" w:tplc="0416000F" w:tentative="1">
      <w:start w:val="1"/>
      <w:numFmt w:val="decimal"/>
      <w:lvlText w:val="%4."/>
      <w:lvlJc w:val="left"/>
      <w:pPr>
        <w:ind w:left="3147" w:hanging="360"/>
      </w:pPr>
    </w:lvl>
    <w:lvl w:ilvl="4" w:tplc="04160019" w:tentative="1">
      <w:start w:val="1"/>
      <w:numFmt w:val="lowerLetter"/>
      <w:lvlText w:val="%5."/>
      <w:lvlJc w:val="left"/>
      <w:pPr>
        <w:ind w:left="3867" w:hanging="360"/>
      </w:pPr>
    </w:lvl>
    <w:lvl w:ilvl="5" w:tplc="0416001B" w:tentative="1">
      <w:start w:val="1"/>
      <w:numFmt w:val="lowerRoman"/>
      <w:lvlText w:val="%6."/>
      <w:lvlJc w:val="right"/>
      <w:pPr>
        <w:ind w:left="4587" w:hanging="180"/>
      </w:pPr>
    </w:lvl>
    <w:lvl w:ilvl="6" w:tplc="0416000F" w:tentative="1">
      <w:start w:val="1"/>
      <w:numFmt w:val="decimal"/>
      <w:lvlText w:val="%7."/>
      <w:lvlJc w:val="left"/>
      <w:pPr>
        <w:ind w:left="5307" w:hanging="360"/>
      </w:pPr>
    </w:lvl>
    <w:lvl w:ilvl="7" w:tplc="04160019" w:tentative="1">
      <w:start w:val="1"/>
      <w:numFmt w:val="lowerLetter"/>
      <w:lvlText w:val="%8."/>
      <w:lvlJc w:val="left"/>
      <w:pPr>
        <w:ind w:left="6027" w:hanging="360"/>
      </w:pPr>
    </w:lvl>
    <w:lvl w:ilvl="8" w:tplc="0416001B" w:tentative="1">
      <w:start w:val="1"/>
      <w:numFmt w:val="lowerRoman"/>
      <w:lvlText w:val="%9."/>
      <w:lvlJc w:val="right"/>
      <w:pPr>
        <w:ind w:left="6747" w:hanging="180"/>
      </w:pPr>
    </w:lvl>
  </w:abstractNum>
  <w:abstractNum w:abstractNumId="11" w15:restartNumberingAfterBreak="0">
    <w:nsid w:val="2A6C2557"/>
    <w:multiLevelType w:val="hybridMultilevel"/>
    <w:tmpl w:val="15804B98"/>
    <w:lvl w:ilvl="0" w:tplc="C0C014EC">
      <w:start w:val="1"/>
      <w:numFmt w:val="decimal"/>
      <w:lvlText w:val="%1)"/>
      <w:lvlJc w:val="left"/>
      <w:pPr>
        <w:ind w:left="987" w:hanging="360"/>
      </w:pPr>
      <w:rPr>
        <w:rFonts w:hint="default"/>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12" w15:restartNumberingAfterBreak="0">
    <w:nsid w:val="2F120E5E"/>
    <w:multiLevelType w:val="hybridMultilevel"/>
    <w:tmpl w:val="ED58D01A"/>
    <w:lvl w:ilvl="0" w:tplc="C0C014EC">
      <w:start w:val="1"/>
      <w:numFmt w:val="decimal"/>
      <w:lvlText w:val="%1)"/>
      <w:lvlJc w:val="left"/>
      <w:pPr>
        <w:ind w:left="987" w:hanging="360"/>
      </w:pPr>
      <w:rPr>
        <w:rFonts w:hint="default"/>
      </w:rPr>
    </w:lvl>
    <w:lvl w:ilvl="1" w:tplc="04160019" w:tentative="1">
      <w:start w:val="1"/>
      <w:numFmt w:val="lowerLetter"/>
      <w:lvlText w:val="%2."/>
      <w:lvlJc w:val="left"/>
      <w:pPr>
        <w:ind w:left="1707" w:hanging="360"/>
      </w:pPr>
    </w:lvl>
    <w:lvl w:ilvl="2" w:tplc="0416001B" w:tentative="1">
      <w:start w:val="1"/>
      <w:numFmt w:val="lowerRoman"/>
      <w:lvlText w:val="%3."/>
      <w:lvlJc w:val="right"/>
      <w:pPr>
        <w:ind w:left="2427" w:hanging="180"/>
      </w:pPr>
    </w:lvl>
    <w:lvl w:ilvl="3" w:tplc="0416000F" w:tentative="1">
      <w:start w:val="1"/>
      <w:numFmt w:val="decimal"/>
      <w:lvlText w:val="%4."/>
      <w:lvlJc w:val="left"/>
      <w:pPr>
        <w:ind w:left="3147" w:hanging="360"/>
      </w:pPr>
    </w:lvl>
    <w:lvl w:ilvl="4" w:tplc="04160019" w:tentative="1">
      <w:start w:val="1"/>
      <w:numFmt w:val="lowerLetter"/>
      <w:lvlText w:val="%5."/>
      <w:lvlJc w:val="left"/>
      <w:pPr>
        <w:ind w:left="3867" w:hanging="360"/>
      </w:pPr>
    </w:lvl>
    <w:lvl w:ilvl="5" w:tplc="0416001B" w:tentative="1">
      <w:start w:val="1"/>
      <w:numFmt w:val="lowerRoman"/>
      <w:lvlText w:val="%6."/>
      <w:lvlJc w:val="right"/>
      <w:pPr>
        <w:ind w:left="4587" w:hanging="180"/>
      </w:pPr>
    </w:lvl>
    <w:lvl w:ilvl="6" w:tplc="0416000F" w:tentative="1">
      <w:start w:val="1"/>
      <w:numFmt w:val="decimal"/>
      <w:lvlText w:val="%7."/>
      <w:lvlJc w:val="left"/>
      <w:pPr>
        <w:ind w:left="5307" w:hanging="360"/>
      </w:pPr>
    </w:lvl>
    <w:lvl w:ilvl="7" w:tplc="04160019" w:tentative="1">
      <w:start w:val="1"/>
      <w:numFmt w:val="lowerLetter"/>
      <w:lvlText w:val="%8."/>
      <w:lvlJc w:val="left"/>
      <w:pPr>
        <w:ind w:left="6027" w:hanging="360"/>
      </w:pPr>
    </w:lvl>
    <w:lvl w:ilvl="8" w:tplc="0416001B" w:tentative="1">
      <w:start w:val="1"/>
      <w:numFmt w:val="lowerRoman"/>
      <w:lvlText w:val="%9."/>
      <w:lvlJc w:val="right"/>
      <w:pPr>
        <w:ind w:left="6747" w:hanging="180"/>
      </w:pPr>
    </w:lvl>
  </w:abstractNum>
  <w:abstractNum w:abstractNumId="13" w15:restartNumberingAfterBreak="0">
    <w:nsid w:val="32E958FA"/>
    <w:multiLevelType w:val="multilevel"/>
    <w:tmpl w:val="71181AAC"/>
    <w:lvl w:ilvl="0">
      <w:start w:val="1"/>
      <w:numFmt w:val="none"/>
      <w:suff w:val="nothing"/>
      <w:lvlText w:val=""/>
      <w:lvlJc w:val="left"/>
      <w:pPr>
        <w:tabs>
          <w:tab w:val="num" w:pos="0"/>
        </w:tabs>
        <w:ind w:left="0" w:firstLine="0"/>
      </w:pPr>
    </w:lvl>
    <w:lvl w:ilvl="1">
      <w:start w:val="1"/>
      <w:numFmt w:val="none"/>
      <w:suff w:val="nothing"/>
      <w:lvlText w:val=""/>
      <w:lvlJc w:val="left"/>
      <w:pPr>
        <w:tabs>
          <w:tab w:val="num" w:pos="0"/>
        </w:tabs>
        <w:ind w:left="0" w:firstLine="0"/>
      </w:pPr>
    </w:lvl>
    <w:lvl w:ilvl="2">
      <w:start w:val="1"/>
      <w:numFmt w:val="none"/>
      <w:suff w:val="nothing"/>
      <w:lvlText w:val=""/>
      <w:lvlJc w:val="left"/>
      <w:pPr>
        <w:tabs>
          <w:tab w:val="num" w:pos="0"/>
        </w:tabs>
        <w:ind w:left="0" w:firstLine="0"/>
      </w:pPr>
    </w:lvl>
    <w:lvl w:ilvl="3">
      <w:start w:val="1"/>
      <w:numFmt w:val="none"/>
      <w:suff w:val="nothing"/>
      <w:lvlText w:val=""/>
      <w:lvlJc w:val="left"/>
      <w:pPr>
        <w:tabs>
          <w:tab w:val="num" w:pos="0"/>
        </w:tabs>
        <w:ind w:left="0" w:firstLine="0"/>
      </w:pPr>
    </w:lvl>
    <w:lvl w:ilvl="4">
      <w:start w:val="1"/>
      <w:numFmt w:val="none"/>
      <w:suff w:val="nothing"/>
      <w:lvlText w:val=""/>
      <w:lvlJc w:val="left"/>
      <w:pPr>
        <w:tabs>
          <w:tab w:val="num" w:pos="0"/>
        </w:tabs>
        <w:ind w:left="0" w:firstLine="0"/>
      </w:pPr>
    </w:lvl>
    <w:lvl w:ilvl="5">
      <w:start w:val="1"/>
      <w:numFmt w:val="none"/>
      <w:suff w:val="nothing"/>
      <w:lvlText w:val=""/>
      <w:lvlJc w:val="left"/>
      <w:pPr>
        <w:tabs>
          <w:tab w:val="num" w:pos="0"/>
        </w:tabs>
        <w:ind w:left="0" w:firstLine="0"/>
      </w:pPr>
    </w:lvl>
    <w:lvl w:ilvl="6">
      <w:start w:val="1"/>
      <w:numFmt w:val="none"/>
      <w:suff w:val="nothing"/>
      <w:lvlText w:val=""/>
      <w:lvlJc w:val="left"/>
      <w:pPr>
        <w:tabs>
          <w:tab w:val="num" w:pos="0"/>
        </w:tabs>
        <w:ind w:left="0" w:firstLine="0"/>
      </w:pPr>
    </w:lvl>
    <w:lvl w:ilvl="7">
      <w:start w:val="1"/>
      <w:numFmt w:val="none"/>
      <w:suff w:val="nothing"/>
      <w:lvlText w:val=""/>
      <w:lvlJc w:val="left"/>
      <w:pPr>
        <w:tabs>
          <w:tab w:val="num" w:pos="0"/>
        </w:tabs>
        <w:ind w:left="0" w:firstLine="0"/>
      </w:pPr>
    </w:lvl>
    <w:lvl w:ilvl="8">
      <w:start w:val="1"/>
      <w:numFmt w:val="none"/>
      <w:suff w:val="nothing"/>
      <w:lvlText w:val=""/>
      <w:lvlJc w:val="left"/>
      <w:pPr>
        <w:tabs>
          <w:tab w:val="num" w:pos="0"/>
        </w:tabs>
        <w:ind w:left="0" w:firstLine="0"/>
      </w:pPr>
    </w:lvl>
  </w:abstractNum>
  <w:abstractNum w:abstractNumId="14" w15:restartNumberingAfterBreak="0">
    <w:nsid w:val="36B635CB"/>
    <w:multiLevelType w:val="hybridMultilevel"/>
    <w:tmpl w:val="BAB65302"/>
    <w:lvl w:ilvl="0" w:tplc="6D20F884">
      <w:numFmt w:val="bullet"/>
      <w:lvlText w:val="•"/>
      <w:lvlJc w:val="left"/>
      <w:pPr>
        <w:ind w:left="1287" w:hanging="360"/>
      </w:pPr>
      <w:rPr>
        <w:rFonts w:ascii="Arial" w:eastAsia="Times New Roman" w:hAnsi="Arial" w:cs="Arial" w:hint="default"/>
      </w:rPr>
    </w:lvl>
    <w:lvl w:ilvl="1" w:tplc="FFFFFFFF" w:tentative="1">
      <w:start w:val="1"/>
      <w:numFmt w:val="bullet"/>
      <w:lvlText w:val="o"/>
      <w:lvlJc w:val="left"/>
      <w:pPr>
        <w:ind w:left="2007"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15" w15:restartNumberingAfterBreak="0">
    <w:nsid w:val="3A3672A6"/>
    <w:multiLevelType w:val="hybridMultilevel"/>
    <w:tmpl w:val="2F22944E"/>
    <w:lvl w:ilvl="0" w:tplc="6D20F884">
      <w:numFmt w:val="bullet"/>
      <w:lvlText w:val="•"/>
      <w:lvlJc w:val="left"/>
      <w:pPr>
        <w:ind w:left="720" w:hanging="360"/>
      </w:pPr>
      <w:rPr>
        <w:rFonts w:ascii="Arial" w:eastAsia="Times New Roman" w:hAnsi="Arial" w:cs="Aria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16" w15:restartNumberingAfterBreak="0">
    <w:nsid w:val="3B4754A5"/>
    <w:multiLevelType w:val="hybridMultilevel"/>
    <w:tmpl w:val="075E2466"/>
    <w:lvl w:ilvl="0" w:tplc="04160001">
      <w:start w:val="1"/>
      <w:numFmt w:val="bullet"/>
      <w:lvlText w:val=""/>
      <w:lvlJc w:val="left"/>
      <w:pPr>
        <w:ind w:left="1287" w:hanging="360"/>
      </w:pPr>
      <w:rPr>
        <w:rFonts w:ascii="Symbol" w:hAnsi="Symbol" w:hint="default"/>
      </w:rPr>
    </w:lvl>
    <w:lvl w:ilvl="1" w:tplc="04160003" w:tentative="1">
      <w:start w:val="1"/>
      <w:numFmt w:val="bullet"/>
      <w:lvlText w:val="o"/>
      <w:lvlJc w:val="left"/>
      <w:pPr>
        <w:ind w:left="2007" w:hanging="360"/>
      </w:pPr>
      <w:rPr>
        <w:rFonts w:ascii="Courier New" w:hAnsi="Courier New" w:cs="Courier New" w:hint="default"/>
      </w:rPr>
    </w:lvl>
    <w:lvl w:ilvl="2" w:tplc="04160005" w:tentative="1">
      <w:start w:val="1"/>
      <w:numFmt w:val="bullet"/>
      <w:lvlText w:val=""/>
      <w:lvlJc w:val="left"/>
      <w:pPr>
        <w:ind w:left="2727" w:hanging="360"/>
      </w:pPr>
      <w:rPr>
        <w:rFonts w:ascii="Wingdings" w:hAnsi="Wingdings" w:hint="default"/>
      </w:rPr>
    </w:lvl>
    <w:lvl w:ilvl="3" w:tplc="04160001" w:tentative="1">
      <w:start w:val="1"/>
      <w:numFmt w:val="bullet"/>
      <w:lvlText w:val=""/>
      <w:lvlJc w:val="left"/>
      <w:pPr>
        <w:ind w:left="3447" w:hanging="360"/>
      </w:pPr>
      <w:rPr>
        <w:rFonts w:ascii="Symbol" w:hAnsi="Symbol" w:hint="default"/>
      </w:rPr>
    </w:lvl>
    <w:lvl w:ilvl="4" w:tplc="04160003" w:tentative="1">
      <w:start w:val="1"/>
      <w:numFmt w:val="bullet"/>
      <w:lvlText w:val="o"/>
      <w:lvlJc w:val="left"/>
      <w:pPr>
        <w:ind w:left="4167" w:hanging="360"/>
      </w:pPr>
      <w:rPr>
        <w:rFonts w:ascii="Courier New" w:hAnsi="Courier New" w:cs="Courier New" w:hint="default"/>
      </w:rPr>
    </w:lvl>
    <w:lvl w:ilvl="5" w:tplc="04160005" w:tentative="1">
      <w:start w:val="1"/>
      <w:numFmt w:val="bullet"/>
      <w:lvlText w:val=""/>
      <w:lvlJc w:val="left"/>
      <w:pPr>
        <w:ind w:left="4887" w:hanging="360"/>
      </w:pPr>
      <w:rPr>
        <w:rFonts w:ascii="Wingdings" w:hAnsi="Wingdings" w:hint="default"/>
      </w:rPr>
    </w:lvl>
    <w:lvl w:ilvl="6" w:tplc="04160001" w:tentative="1">
      <w:start w:val="1"/>
      <w:numFmt w:val="bullet"/>
      <w:lvlText w:val=""/>
      <w:lvlJc w:val="left"/>
      <w:pPr>
        <w:ind w:left="5607" w:hanging="360"/>
      </w:pPr>
      <w:rPr>
        <w:rFonts w:ascii="Symbol" w:hAnsi="Symbol" w:hint="default"/>
      </w:rPr>
    </w:lvl>
    <w:lvl w:ilvl="7" w:tplc="04160003" w:tentative="1">
      <w:start w:val="1"/>
      <w:numFmt w:val="bullet"/>
      <w:lvlText w:val="o"/>
      <w:lvlJc w:val="left"/>
      <w:pPr>
        <w:ind w:left="6327" w:hanging="360"/>
      </w:pPr>
      <w:rPr>
        <w:rFonts w:ascii="Courier New" w:hAnsi="Courier New" w:cs="Courier New" w:hint="default"/>
      </w:rPr>
    </w:lvl>
    <w:lvl w:ilvl="8" w:tplc="04160005" w:tentative="1">
      <w:start w:val="1"/>
      <w:numFmt w:val="bullet"/>
      <w:lvlText w:val=""/>
      <w:lvlJc w:val="left"/>
      <w:pPr>
        <w:ind w:left="7047" w:hanging="360"/>
      </w:pPr>
      <w:rPr>
        <w:rFonts w:ascii="Wingdings" w:hAnsi="Wingdings" w:hint="default"/>
      </w:rPr>
    </w:lvl>
  </w:abstractNum>
  <w:abstractNum w:abstractNumId="17" w15:restartNumberingAfterBreak="0">
    <w:nsid w:val="3BBE30F7"/>
    <w:multiLevelType w:val="hybridMultilevel"/>
    <w:tmpl w:val="32F43FF6"/>
    <w:lvl w:ilvl="0" w:tplc="04160011">
      <w:start w:val="1"/>
      <w:numFmt w:val="decimal"/>
      <w:lvlText w:val="%1)"/>
      <w:lvlJc w:val="left"/>
      <w:pPr>
        <w:ind w:left="720" w:hanging="360"/>
      </w:pPr>
      <w:rPr>
        <w:rFonts w:hint="default"/>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18" w15:restartNumberingAfterBreak="0">
    <w:nsid w:val="47E975AE"/>
    <w:multiLevelType w:val="hybridMultilevel"/>
    <w:tmpl w:val="4D3083E6"/>
    <w:lvl w:ilvl="0" w:tplc="0416001B">
      <w:start w:val="1"/>
      <w:numFmt w:val="lowerRoman"/>
      <w:lvlText w:val="%1."/>
      <w:lvlJc w:val="right"/>
      <w:pPr>
        <w:ind w:left="1429" w:hanging="360"/>
      </w:pPr>
    </w:lvl>
    <w:lvl w:ilvl="1" w:tplc="6D20F884">
      <w:numFmt w:val="bullet"/>
      <w:lvlText w:val="•"/>
      <w:lvlJc w:val="left"/>
      <w:pPr>
        <w:ind w:left="2149" w:hanging="360"/>
      </w:pPr>
      <w:rPr>
        <w:rFonts w:ascii="Arial" w:eastAsia="Times New Roman" w:hAnsi="Arial" w:cs="Arial" w:hint="default"/>
      </w:rPr>
    </w:lvl>
    <w:lvl w:ilvl="2" w:tplc="0416001B" w:tentative="1">
      <w:start w:val="1"/>
      <w:numFmt w:val="lowerRoman"/>
      <w:lvlText w:val="%3."/>
      <w:lvlJc w:val="right"/>
      <w:pPr>
        <w:ind w:left="2869" w:hanging="180"/>
      </w:pPr>
    </w:lvl>
    <w:lvl w:ilvl="3" w:tplc="0416000F" w:tentative="1">
      <w:start w:val="1"/>
      <w:numFmt w:val="decimal"/>
      <w:lvlText w:val="%4."/>
      <w:lvlJc w:val="left"/>
      <w:pPr>
        <w:ind w:left="3589" w:hanging="360"/>
      </w:pPr>
    </w:lvl>
    <w:lvl w:ilvl="4" w:tplc="04160019" w:tentative="1">
      <w:start w:val="1"/>
      <w:numFmt w:val="lowerLetter"/>
      <w:lvlText w:val="%5."/>
      <w:lvlJc w:val="left"/>
      <w:pPr>
        <w:ind w:left="4309" w:hanging="360"/>
      </w:pPr>
    </w:lvl>
    <w:lvl w:ilvl="5" w:tplc="0416001B" w:tentative="1">
      <w:start w:val="1"/>
      <w:numFmt w:val="lowerRoman"/>
      <w:lvlText w:val="%6."/>
      <w:lvlJc w:val="right"/>
      <w:pPr>
        <w:ind w:left="5029" w:hanging="180"/>
      </w:pPr>
    </w:lvl>
    <w:lvl w:ilvl="6" w:tplc="0416000F" w:tentative="1">
      <w:start w:val="1"/>
      <w:numFmt w:val="decimal"/>
      <w:lvlText w:val="%7."/>
      <w:lvlJc w:val="left"/>
      <w:pPr>
        <w:ind w:left="5749" w:hanging="360"/>
      </w:pPr>
    </w:lvl>
    <w:lvl w:ilvl="7" w:tplc="04160019" w:tentative="1">
      <w:start w:val="1"/>
      <w:numFmt w:val="lowerLetter"/>
      <w:lvlText w:val="%8."/>
      <w:lvlJc w:val="left"/>
      <w:pPr>
        <w:ind w:left="6469" w:hanging="360"/>
      </w:pPr>
    </w:lvl>
    <w:lvl w:ilvl="8" w:tplc="0416001B" w:tentative="1">
      <w:start w:val="1"/>
      <w:numFmt w:val="lowerRoman"/>
      <w:lvlText w:val="%9."/>
      <w:lvlJc w:val="right"/>
      <w:pPr>
        <w:ind w:left="7189" w:hanging="180"/>
      </w:pPr>
    </w:lvl>
  </w:abstractNum>
  <w:abstractNum w:abstractNumId="19" w15:restartNumberingAfterBreak="0">
    <w:nsid w:val="4918585F"/>
    <w:multiLevelType w:val="hybridMultilevel"/>
    <w:tmpl w:val="0F105788"/>
    <w:lvl w:ilvl="0" w:tplc="C0C014EC">
      <w:start w:val="1"/>
      <w:numFmt w:val="decimal"/>
      <w:lvlText w:val="%1)"/>
      <w:lvlJc w:val="left"/>
      <w:pPr>
        <w:ind w:left="987" w:hanging="360"/>
      </w:pPr>
      <w:rPr>
        <w:rFonts w:hint="default"/>
      </w:rPr>
    </w:lvl>
    <w:lvl w:ilvl="1" w:tplc="04160019" w:tentative="1">
      <w:start w:val="1"/>
      <w:numFmt w:val="lowerLetter"/>
      <w:lvlText w:val="%2."/>
      <w:lvlJc w:val="left"/>
      <w:pPr>
        <w:ind w:left="1707" w:hanging="360"/>
      </w:pPr>
    </w:lvl>
    <w:lvl w:ilvl="2" w:tplc="0416001B" w:tentative="1">
      <w:start w:val="1"/>
      <w:numFmt w:val="lowerRoman"/>
      <w:lvlText w:val="%3."/>
      <w:lvlJc w:val="right"/>
      <w:pPr>
        <w:ind w:left="2427" w:hanging="180"/>
      </w:pPr>
    </w:lvl>
    <w:lvl w:ilvl="3" w:tplc="0416000F" w:tentative="1">
      <w:start w:val="1"/>
      <w:numFmt w:val="decimal"/>
      <w:lvlText w:val="%4."/>
      <w:lvlJc w:val="left"/>
      <w:pPr>
        <w:ind w:left="3147" w:hanging="360"/>
      </w:pPr>
    </w:lvl>
    <w:lvl w:ilvl="4" w:tplc="04160019" w:tentative="1">
      <w:start w:val="1"/>
      <w:numFmt w:val="lowerLetter"/>
      <w:lvlText w:val="%5."/>
      <w:lvlJc w:val="left"/>
      <w:pPr>
        <w:ind w:left="3867" w:hanging="360"/>
      </w:pPr>
    </w:lvl>
    <w:lvl w:ilvl="5" w:tplc="0416001B" w:tentative="1">
      <w:start w:val="1"/>
      <w:numFmt w:val="lowerRoman"/>
      <w:lvlText w:val="%6."/>
      <w:lvlJc w:val="right"/>
      <w:pPr>
        <w:ind w:left="4587" w:hanging="180"/>
      </w:pPr>
    </w:lvl>
    <w:lvl w:ilvl="6" w:tplc="0416000F" w:tentative="1">
      <w:start w:val="1"/>
      <w:numFmt w:val="decimal"/>
      <w:lvlText w:val="%7."/>
      <w:lvlJc w:val="left"/>
      <w:pPr>
        <w:ind w:left="5307" w:hanging="360"/>
      </w:pPr>
    </w:lvl>
    <w:lvl w:ilvl="7" w:tplc="04160019" w:tentative="1">
      <w:start w:val="1"/>
      <w:numFmt w:val="lowerLetter"/>
      <w:lvlText w:val="%8."/>
      <w:lvlJc w:val="left"/>
      <w:pPr>
        <w:ind w:left="6027" w:hanging="360"/>
      </w:pPr>
    </w:lvl>
    <w:lvl w:ilvl="8" w:tplc="0416001B" w:tentative="1">
      <w:start w:val="1"/>
      <w:numFmt w:val="lowerRoman"/>
      <w:lvlText w:val="%9."/>
      <w:lvlJc w:val="right"/>
      <w:pPr>
        <w:ind w:left="6747" w:hanging="180"/>
      </w:pPr>
    </w:lvl>
  </w:abstractNum>
  <w:abstractNum w:abstractNumId="20" w15:restartNumberingAfterBreak="0">
    <w:nsid w:val="4A207FB8"/>
    <w:multiLevelType w:val="hybridMultilevel"/>
    <w:tmpl w:val="976472EC"/>
    <w:lvl w:ilvl="0" w:tplc="279AA7E6">
      <w:start w:val="1"/>
      <w:numFmt w:val="lowerLetter"/>
      <w:lvlText w:val="%1."/>
      <w:lvlJc w:val="left"/>
      <w:pPr>
        <w:ind w:left="1429" w:hanging="360"/>
      </w:pPr>
      <w:rPr>
        <w:rFonts w:hint="default"/>
      </w:rPr>
    </w:lvl>
    <w:lvl w:ilvl="1" w:tplc="04160019" w:tentative="1">
      <w:start w:val="1"/>
      <w:numFmt w:val="lowerLetter"/>
      <w:lvlText w:val="%2."/>
      <w:lvlJc w:val="left"/>
      <w:pPr>
        <w:ind w:left="2149" w:hanging="360"/>
      </w:pPr>
    </w:lvl>
    <w:lvl w:ilvl="2" w:tplc="0416001B" w:tentative="1">
      <w:start w:val="1"/>
      <w:numFmt w:val="lowerRoman"/>
      <w:lvlText w:val="%3."/>
      <w:lvlJc w:val="right"/>
      <w:pPr>
        <w:ind w:left="2869" w:hanging="180"/>
      </w:pPr>
    </w:lvl>
    <w:lvl w:ilvl="3" w:tplc="0416000F" w:tentative="1">
      <w:start w:val="1"/>
      <w:numFmt w:val="decimal"/>
      <w:lvlText w:val="%4."/>
      <w:lvlJc w:val="left"/>
      <w:pPr>
        <w:ind w:left="3589" w:hanging="360"/>
      </w:pPr>
    </w:lvl>
    <w:lvl w:ilvl="4" w:tplc="04160019" w:tentative="1">
      <w:start w:val="1"/>
      <w:numFmt w:val="lowerLetter"/>
      <w:lvlText w:val="%5."/>
      <w:lvlJc w:val="left"/>
      <w:pPr>
        <w:ind w:left="4309" w:hanging="360"/>
      </w:pPr>
    </w:lvl>
    <w:lvl w:ilvl="5" w:tplc="0416001B" w:tentative="1">
      <w:start w:val="1"/>
      <w:numFmt w:val="lowerRoman"/>
      <w:lvlText w:val="%6."/>
      <w:lvlJc w:val="right"/>
      <w:pPr>
        <w:ind w:left="5029" w:hanging="180"/>
      </w:pPr>
    </w:lvl>
    <w:lvl w:ilvl="6" w:tplc="0416000F" w:tentative="1">
      <w:start w:val="1"/>
      <w:numFmt w:val="decimal"/>
      <w:lvlText w:val="%7."/>
      <w:lvlJc w:val="left"/>
      <w:pPr>
        <w:ind w:left="5749" w:hanging="360"/>
      </w:pPr>
    </w:lvl>
    <w:lvl w:ilvl="7" w:tplc="04160019" w:tentative="1">
      <w:start w:val="1"/>
      <w:numFmt w:val="lowerLetter"/>
      <w:lvlText w:val="%8."/>
      <w:lvlJc w:val="left"/>
      <w:pPr>
        <w:ind w:left="6469" w:hanging="360"/>
      </w:pPr>
    </w:lvl>
    <w:lvl w:ilvl="8" w:tplc="0416001B" w:tentative="1">
      <w:start w:val="1"/>
      <w:numFmt w:val="lowerRoman"/>
      <w:lvlText w:val="%9."/>
      <w:lvlJc w:val="right"/>
      <w:pPr>
        <w:ind w:left="7189" w:hanging="180"/>
      </w:pPr>
    </w:lvl>
  </w:abstractNum>
  <w:abstractNum w:abstractNumId="21" w15:restartNumberingAfterBreak="0">
    <w:nsid w:val="50273D57"/>
    <w:multiLevelType w:val="hybridMultilevel"/>
    <w:tmpl w:val="FFFFFFFF"/>
    <w:lvl w:ilvl="0" w:tplc="0416001B">
      <w:start w:val="1"/>
      <w:numFmt w:val="lowerRoman"/>
      <w:lvlText w:val="%1."/>
      <w:lvlJc w:val="right"/>
      <w:pPr>
        <w:ind w:left="1429" w:hanging="360"/>
      </w:pPr>
      <w:rPr>
        <w:rFonts w:cs="Times New Roman"/>
      </w:rPr>
    </w:lvl>
    <w:lvl w:ilvl="1" w:tplc="FFFFFFFF">
      <w:numFmt w:val="bullet"/>
      <w:lvlText w:val="•"/>
      <w:lvlJc w:val="left"/>
      <w:pPr>
        <w:ind w:left="2149" w:hanging="360"/>
      </w:pPr>
      <w:rPr>
        <w:rFonts w:ascii="Arial" w:eastAsia="Times New Roman" w:hAnsi="Arial" w:hint="default"/>
      </w:rPr>
    </w:lvl>
    <w:lvl w:ilvl="2" w:tplc="FFFFFFFF" w:tentative="1">
      <w:start w:val="1"/>
      <w:numFmt w:val="lowerRoman"/>
      <w:lvlText w:val="%3."/>
      <w:lvlJc w:val="right"/>
      <w:pPr>
        <w:ind w:left="2869" w:hanging="180"/>
      </w:pPr>
      <w:rPr>
        <w:rFonts w:cs="Times New Roman"/>
      </w:rPr>
    </w:lvl>
    <w:lvl w:ilvl="3" w:tplc="FFFFFFFF" w:tentative="1">
      <w:start w:val="1"/>
      <w:numFmt w:val="decimal"/>
      <w:lvlText w:val="%4."/>
      <w:lvlJc w:val="left"/>
      <w:pPr>
        <w:ind w:left="3589" w:hanging="360"/>
      </w:pPr>
      <w:rPr>
        <w:rFonts w:cs="Times New Roman"/>
      </w:rPr>
    </w:lvl>
    <w:lvl w:ilvl="4" w:tplc="FFFFFFFF" w:tentative="1">
      <w:start w:val="1"/>
      <w:numFmt w:val="lowerLetter"/>
      <w:lvlText w:val="%5."/>
      <w:lvlJc w:val="left"/>
      <w:pPr>
        <w:ind w:left="4309" w:hanging="360"/>
      </w:pPr>
      <w:rPr>
        <w:rFonts w:cs="Times New Roman"/>
      </w:rPr>
    </w:lvl>
    <w:lvl w:ilvl="5" w:tplc="FFFFFFFF" w:tentative="1">
      <w:start w:val="1"/>
      <w:numFmt w:val="lowerRoman"/>
      <w:lvlText w:val="%6."/>
      <w:lvlJc w:val="right"/>
      <w:pPr>
        <w:ind w:left="5029" w:hanging="180"/>
      </w:pPr>
      <w:rPr>
        <w:rFonts w:cs="Times New Roman"/>
      </w:rPr>
    </w:lvl>
    <w:lvl w:ilvl="6" w:tplc="FFFFFFFF" w:tentative="1">
      <w:start w:val="1"/>
      <w:numFmt w:val="decimal"/>
      <w:lvlText w:val="%7."/>
      <w:lvlJc w:val="left"/>
      <w:pPr>
        <w:ind w:left="5749" w:hanging="360"/>
      </w:pPr>
      <w:rPr>
        <w:rFonts w:cs="Times New Roman"/>
      </w:rPr>
    </w:lvl>
    <w:lvl w:ilvl="7" w:tplc="FFFFFFFF" w:tentative="1">
      <w:start w:val="1"/>
      <w:numFmt w:val="lowerLetter"/>
      <w:lvlText w:val="%8."/>
      <w:lvlJc w:val="left"/>
      <w:pPr>
        <w:ind w:left="6469" w:hanging="360"/>
      </w:pPr>
      <w:rPr>
        <w:rFonts w:cs="Times New Roman"/>
      </w:rPr>
    </w:lvl>
    <w:lvl w:ilvl="8" w:tplc="FFFFFFFF" w:tentative="1">
      <w:start w:val="1"/>
      <w:numFmt w:val="lowerRoman"/>
      <w:lvlText w:val="%9."/>
      <w:lvlJc w:val="right"/>
      <w:pPr>
        <w:ind w:left="7189" w:hanging="180"/>
      </w:pPr>
      <w:rPr>
        <w:rFonts w:cs="Times New Roman"/>
      </w:rPr>
    </w:lvl>
  </w:abstractNum>
  <w:abstractNum w:abstractNumId="22" w15:restartNumberingAfterBreak="0">
    <w:nsid w:val="5669319F"/>
    <w:multiLevelType w:val="hybridMultilevel"/>
    <w:tmpl w:val="ABD0DAA4"/>
    <w:lvl w:ilvl="0" w:tplc="1FD82AE2">
      <w:start w:val="1"/>
      <w:numFmt w:val="decimal"/>
      <w:lvlText w:val="%1)"/>
      <w:lvlJc w:val="left"/>
      <w:pPr>
        <w:ind w:left="1069" w:hanging="360"/>
      </w:pPr>
      <w:rPr>
        <w:rFonts w:ascii="Univers LT Std 45 Light" w:hAnsi="Univers LT Std 45 Light" w:cs="Univers LT Std 45 Light" w:hint="default"/>
      </w:rPr>
    </w:lvl>
    <w:lvl w:ilvl="1" w:tplc="04160019" w:tentative="1">
      <w:start w:val="1"/>
      <w:numFmt w:val="lowerLetter"/>
      <w:lvlText w:val="%2."/>
      <w:lvlJc w:val="left"/>
      <w:pPr>
        <w:ind w:left="1789" w:hanging="360"/>
      </w:pPr>
    </w:lvl>
    <w:lvl w:ilvl="2" w:tplc="0416001B" w:tentative="1">
      <w:start w:val="1"/>
      <w:numFmt w:val="lowerRoman"/>
      <w:lvlText w:val="%3."/>
      <w:lvlJc w:val="right"/>
      <w:pPr>
        <w:ind w:left="2509" w:hanging="180"/>
      </w:pPr>
    </w:lvl>
    <w:lvl w:ilvl="3" w:tplc="0416000F" w:tentative="1">
      <w:start w:val="1"/>
      <w:numFmt w:val="decimal"/>
      <w:lvlText w:val="%4."/>
      <w:lvlJc w:val="left"/>
      <w:pPr>
        <w:ind w:left="3229" w:hanging="360"/>
      </w:pPr>
    </w:lvl>
    <w:lvl w:ilvl="4" w:tplc="04160019" w:tentative="1">
      <w:start w:val="1"/>
      <w:numFmt w:val="lowerLetter"/>
      <w:lvlText w:val="%5."/>
      <w:lvlJc w:val="left"/>
      <w:pPr>
        <w:ind w:left="3949" w:hanging="360"/>
      </w:pPr>
    </w:lvl>
    <w:lvl w:ilvl="5" w:tplc="0416001B" w:tentative="1">
      <w:start w:val="1"/>
      <w:numFmt w:val="lowerRoman"/>
      <w:lvlText w:val="%6."/>
      <w:lvlJc w:val="right"/>
      <w:pPr>
        <w:ind w:left="4669" w:hanging="180"/>
      </w:pPr>
    </w:lvl>
    <w:lvl w:ilvl="6" w:tplc="0416000F" w:tentative="1">
      <w:start w:val="1"/>
      <w:numFmt w:val="decimal"/>
      <w:lvlText w:val="%7."/>
      <w:lvlJc w:val="left"/>
      <w:pPr>
        <w:ind w:left="5389" w:hanging="360"/>
      </w:pPr>
    </w:lvl>
    <w:lvl w:ilvl="7" w:tplc="04160019" w:tentative="1">
      <w:start w:val="1"/>
      <w:numFmt w:val="lowerLetter"/>
      <w:lvlText w:val="%8."/>
      <w:lvlJc w:val="left"/>
      <w:pPr>
        <w:ind w:left="6109" w:hanging="360"/>
      </w:pPr>
    </w:lvl>
    <w:lvl w:ilvl="8" w:tplc="0416001B" w:tentative="1">
      <w:start w:val="1"/>
      <w:numFmt w:val="lowerRoman"/>
      <w:lvlText w:val="%9."/>
      <w:lvlJc w:val="right"/>
      <w:pPr>
        <w:ind w:left="6829" w:hanging="180"/>
      </w:pPr>
    </w:lvl>
  </w:abstractNum>
  <w:abstractNum w:abstractNumId="23" w15:restartNumberingAfterBreak="0">
    <w:nsid w:val="58CA7618"/>
    <w:multiLevelType w:val="hybridMultilevel"/>
    <w:tmpl w:val="884C73EC"/>
    <w:lvl w:ilvl="0" w:tplc="5A8893EE">
      <w:start w:val="1"/>
      <w:numFmt w:val="lowerRoman"/>
      <w:lvlText w:val="(%1)"/>
      <w:lvlJc w:val="left"/>
      <w:pPr>
        <w:ind w:left="1287" w:hanging="360"/>
      </w:pPr>
      <w:rPr>
        <w:rFonts w:cs="Arial" w:hint="default"/>
        <w:color w:val="000000" w:themeColor="text1"/>
      </w:rPr>
    </w:lvl>
    <w:lvl w:ilvl="1" w:tplc="04160019" w:tentative="1">
      <w:start w:val="1"/>
      <w:numFmt w:val="lowerLetter"/>
      <w:lvlText w:val="%2."/>
      <w:lvlJc w:val="left"/>
      <w:pPr>
        <w:ind w:left="2007" w:hanging="360"/>
      </w:pPr>
    </w:lvl>
    <w:lvl w:ilvl="2" w:tplc="0416001B" w:tentative="1">
      <w:start w:val="1"/>
      <w:numFmt w:val="lowerRoman"/>
      <w:lvlText w:val="%3."/>
      <w:lvlJc w:val="right"/>
      <w:pPr>
        <w:ind w:left="2727" w:hanging="180"/>
      </w:pPr>
    </w:lvl>
    <w:lvl w:ilvl="3" w:tplc="0416000F" w:tentative="1">
      <w:start w:val="1"/>
      <w:numFmt w:val="decimal"/>
      <w:lvlText w:val="%4."/>
      <w:lvlJc w:val="left"/>
      <w:pPr>
        <w:ind w:left="3447" w:hanging="360"/>
      </w:pPr>
    </w:lvl>
    <w:lvl w:ilvl="4" w:tplc="04160019" w:tentative="1">
      <w:start w:val="1"/>
      <w:numFmt w:val="lowerLetter"/>
      <w:lvlText w:val="%5."/>
      <w:lvlJc w:val="left"/>
      <w:pPr>
        <w:ind w:left="4167" w:hanging="360"/>
      </w:pPr>
    </w:lvl>
    <w:lvl w:ilvl="5" w:tplc="0416001B" w:tentative="1">
      <w:start w:val="1"/>
      <w:numFmt w:val="lowerRoman"/>
      <w:lvlText w:val="%6."/>
      <w:lvlJc w:val="right"/>
      <w:pPr>
        <w:ind w:left="4887" w:hanging="180"/>
      </w:pPr>
    </w:lvl>
    <w:lvl w:ilvl="6" w:tplc="0416000F" w:tentative="1">
      <w:start w:val="1"/>
      <w:numFmt w:val="decimal"/>
      <w:lvlText w:val="%7."/>
      <w:lvlJc w:val="left"/>
      <w:pPr>
        <w:ind w:left="5607" w:hanging="360"/>
      </w:pPr>
    </w:lvl>
    <w:lvl w:ilvl="7" w:tplc="04160019" w:tentative="1">
      <w:start w:val="1"/>
      <w:numFmt w:val="lowerLetter"/>
      <w:lvlText w:val="%8."/>
      <w:lvlJc w:val="left"/>
      <w:pPr>
        <w:ind w:left="6327" w:hanging="360"/>
      </w:pPr>
    </w:lvl>
    <w:lvl w:ilvl="8" w:tplc="0416001B" w:tentative="1">
      <w:start w:val="1"/>
      <w:numFmt w:val="lowerRoman"/>
      <w:lvlText w:val="%9."/>
      <w:lvlJc w:val="right"/>
      <w:pPr>
        <w:ind w:left="7047" w:hanging="180"/>
      </w:pPr>
    </w:lvl>
  </w:abstractNum>
  <w:abstractNum w:abstractNumId="24" w15:restartNumberingAfterBreak="0">
    <w:nsid w:val="5C6A226B"/>
    <w:multiLevelType w:val="hybridMultilevel"/>
    <w:tmpl w:val="5942B5EE"/>
    <w:lvl w:ilvl="0" w:tplc="04160001">
      <w:start w:val="1"/>
      <w:numFmt w:val="bullet"/>
      <w:lvlText w:val=""/>
      <w:lvlJc w:val="left"/>
      <w:pPr>
        <w:ind w:left="1287" w:hanging="360"/>
      </w:pPr>
      <w:rPr>
        <w:rFonts w:ascii="Symbol" w:hAnsi="Symbol" w:hint="default"/>
      </w:rPr>
    </w:lvl>
    <w:lvl w:ilvl="1" w:tplc="04160003" w:tentative="1">
      <w:start w:val="1"/>
      <w:numFmt w:val="bullet"/>
      <w:lvlText w:val="o"/>
      <w:lvlJc w:val="left"/>
      <w:pPr>
        <w:ind w:left="2007" w:hanging="360"/>
      </w:pPr>
      <w:rPr>
        <w:rFonts w:ascii="Courier New" w:hAnsi="Courier New" w:cs="Courier New" w:hint="default"/>
      </w:rPr>
    </w:lvl>
    <w:lvl w:ilvl="2" w:tplc="04160005" w:tentative="1">
      <w:start w:val="1"/>
      <w:numFmt w:val="bullet"/>
      <w:lvlText w:val=""/>
      <w:lvlJc w:val="left"/>
      <w:pPr>
        <w:ind w:left="2727" w:hanging="360"/>
      </w:pPr>
      <w:rPr>
        <w:rFonts w:ascii="Wingdings" w:hAnsi="Wingdings" w:hint="default"/>
      </w:rPr>
    </w:lvl>
    <w:lvl w:ilvl="3" w:tplc="04160001" w:tentative="1">
      <w:start w:val="1"/>
      <w:numFmt w:val="bullet"/>
      <w:lvlText w:val=""/>
      <w:lvlJc w:val="left"/>
      <w:pPr>
        <w:ind w:left="3447" w:hanging="360"/>
      </w:pPr>
      <w:rPr>
        <w:rFonts w:ascii="Symbol" w:hAnsi="Symbol" w:hint="default"/>
      </w:rPr>
    </w:lvl>
    <w:lvl w:ilvl="4" w:tplc="04160003" w:tentative="1">
      <w:start w:val="1"/>
      <w:numFmt w:val="bullet"/>
      <w:lvlText w:val="o"/>
      <w:lvlJc w:val="left"/>
      <w:pPr>
        <w:ind w:left="4167" w:hanging="360"/>
      </w:pPr>
      <w:rPr>
        <w:rFonts w:ascii="Courier New" w:hAnsi="Courier New" w:cs="Courier New" w:hint="default"/>
      </w:rPr>
    </w:lvl>
    <w:lvl w:ilvl="5" w:tplc="04160005" w:tentative="1">
      <w:start w:val="1"/>
      <w:numFmt w:val="bullet"/>
      <w:lvlText w:val=""/>
      <w:lvlJc w:val="left"/>
      <w:pPr>
        <w:ind w:left="4887" w:hanging="360"/>
      </w:pPr>
      <w:rPr>
        <w:rFonts w:ascii="Wingdings" w:hAnsi="Wingdings" w:hint="default"/>
      </w:rPr>
    </w:lvl>
    <w:lvl w:ilvl="6" w:tplc="04160001" w:tentative="1">
      <w:start w:val="1"/>
      <w:numFmt w:val="bullet"/>
      <w:lvlText w:val=""/>
      <w:lvlJc w:val="left"/>
      <w:pPr>
        <w:ind w:left="5607" w:hanging="360"/>
      </w:pPr>
      <w:rPr>
        <w:rFonts w:ascii="Symbol" w:hAnsi="Symbol" w:hint="default"/>
      </w:rPr>
    </w:lvl>
    <w:lvl w:ilvl="7" w:tplc="04160003" w:tentative="1">
      <w:start w:val="1"/>
      <w:numFmt w:val="bullet"/>
      <w:lvlText w:val="o"/>
      <w:lvlJc w:val="left"/>
      <w:pPr>
        <w:ind w:left="6327" w:hanging="360"/>
      </w:pPr>
      <w:rPr>
        <w:rFonts w:ascii="Courier New" w:hAnsi="Courier New" w:cs="Courier New" w:hint="default"/>
      </w:rPr>
    </w:lvl>
    <w:lvl w:ilvl="8" w:tplc="04160005" w:tentative="1">
      <w:start w:val="1"/>
      <w:numFmt w:val="bullet"/>
      <w:lvlText w:val=""/>
      <w:lvlJc w:val="left"/>
      <w:pPr>
        <w:ind w:left="7047" w:hanging="360"/>
      </w:pPr>
      <w:rPr>
        <w:rFonts w:ascii="Wingdings" w:hAnsi="Wingdings" w:hint="default"/>
      </w:rPr>
    </w:lvl>
  </w:abstractNum>
  <w:abstractNum w:abstractNumId="25" w15:restartNumberingAfterBreak="0">
    <w:nsid w:val="652753C3"/>
    <w:multiLevelType w:val="hybridMultilevel"/>
    <w:tmpl w:val="44CCBF0C"/>
    <w:lvl w:ilvl="0" w:tplc="04160001">
      <w:start w:val="1"/>
      <w:numFmt w:val="bullet"/>
      <w:lvlText w:val=""/>
      <w:lvlJc w:val="left"/>
      <w:pPr>
        <w:ind w:left="1287" w:hanging="360"/>
      </w:pPr>
      <w:rPr>
        <w:rFonts w:ascii="Symbol" w:hAnsi="Symbol" w:hint="default"/>
      </w:rPr>
    </w:lvl>
    <w:lvl w:ilvl="1" w:tplc="04160003" w:tentative="1">
      <w:start w:val="1"/>
      <w:numFmt w:val="bullet"/>
      <w:lvlText w:val="o"/>
      <w:lvlJc w:val="left"/>
      <w:pPr>
        <w:ind w:left="2007" w:hanging="360"/>
      </w:pPr>
      <w:rPr>
        <w:rFonts w:ascii="Courier New" w:hAnsi="Courier New" w:cs="Courier New" w:hint="default"/>
      </w:rPr>
    </w:lvl>
    <w:lvl w:ilvl="2" w:tplc="04160005" w:tentative="1">
      <w:start w:val="1"/>
      <w:numFmt w:val="bullet"/>
      <w:lvlText w:val=""/>
      <w:lvlJc w:val="left"/>
      <w:pPr>
        <w:ind w:left="2727" w:hanging="360"/>
      </w:pPr>
      <w:rPr>
        <w:rFonts w:ascii="Wingdings" w:hAnsi="Wingdings" w:hint="default"/>
      </w:rPr>
    </w:lvl>
    <w:lvl w:ilvl="3" w:tplc="04160001" w:tentative="1">
      <w:start w:val="1"/>
      <w:numFmt w:val="bullet"/>
      <w:lvlText w:val=""/>
      <w:lvlJc w:val="left"/>
      <w:pPr>
        <w:ind w:left="3447" w:hanging="360"/>
      </w:pPr>
      <w:rPr>
        <w:rFonts w:ascii="Symbol" w:hAnsi="Symbol" w:hint="default"/>
      </w:rPr>
    </w:lvl>
    <w:lvl w:ilvl="4" w:tplc="04160003" w:tentative="1">
      <w:start w:val="1"/>
      <w:numFmt w:val="bullet"/>
      <w:lvlText w:val="o"/>
      <w:lvlJc w:val="left"/>
      <w:pPr>
        <w:ind w:left="4167" w:hanging="360"/>
      </w:pPr>
      <w:rPr>
        <w:rFonts w:ascii="Courier New" w:hAnsi="Courier New" w:cs="Courier New" w:hint="default"/>
      </w:rPr>
    </w:lvl>
    <w:lvl w:ilvl="5" w:tplc="04160005" w:tentative="1">
      <w:start w:val="1"/>
      <w:numFmt w:val="bullet"/>
      <w:lvlText w:val=""/>
      <w:lvlJc w:val="left"/>
      <w:pPr>
        <w:ind w:left="4887" w:hanging="360"/>
      </w:pPr>
      <w:rPr>
        <w:rFonts w:ascii="Wingdings" w:hAnsi="Wingdings" w:hint="default"/>
      </w:rPr>
    </w:lvl>
    <w:lvl w:ilvl="6" w:tplc="04160001" w:tentative="1">
      <w:start w:val="1"/>
      <w:numFmt w:val="bullet"/>
      <w:lvlText w:val=""/>
      <w:lvlJc w:val="left"/>
      <w:pPr>
        <w:ind w:left="5607" w:hanging="360"/>
      </w:pPr>
      <w:rPr>
        <w:rFonts w:ascii="Symbol" w:hAnsi="Symbol" w:hint="default"/>
      </w:rPr>
    </w:lvl>
    <w:lvl w:ilvl="7" w:tplc="04160003" w:tentative="1">
      <w:start w:val="1"/>
      <w:numFmt w:val="bullet"/>
      <w:lvlText w:val="o"/>
      <w:lvlJc w:val="left"/>
      <w:pPr>
        <w:ind w:left="6327" w:hanging="360"/>
      </w:pPr>
      <w:rPr>
        <w:rFonts w:ascii="Courier New" w:hAnsi="Courier New" w:cs="Courier New" w:hint="default"/>
      </w:rPr>
    </w:lvl>
    <w:lvl w:ilvl="8" w:tplc="04160005" w:tentative="1">
      <w:start w:val="1"/>
      <w:numFmt w:val="bullet"/>
      <w:lvlText w:val=""/>
      <w:lvlJc w:val="left"/>
      <w:pPr>
        <w:ind w:left="7047" w:hanging="360"/>
      </w:pPr>
      <w:rPr>
        <w:rFonts w:ascii="Wingdings" w:hAnsi="Wingdings" w:hint="default"/>
      </w:rPr>
    </w:lvl>
  </w:abstractNum>
  <w:abstractNum w:abstractNumId="26" w15:restartNumberingAfterBreak="0">
    <w:nsid w:val="669411F7"/>
    <w:multiLevelType w:val="hybridMultilevel"/>
    <w:tmpl w:val="E39ECE04"/>
    <w:lvl w:ilvl="0" w:tplc="04160001">
      <w:start w:val="1"/>
      <w:numFmt w:val="bullet"/>
      <w:lvlText w:val=""/>
      <w:lvlJc w:val="left"/>
      <w:pPr>
        <w:ind w:left="720" w:hanging="360"/>
      </w:pPr>
      <w:rPr>
        <w:rFonts w:ascii="Symbol" w:hAnsi="Symbo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27" w15:restartNumberingAfterBreak="0">
    <w:nsid w:val="66B04C4D"/>
    <w:multiLevelType w:val="hybridMultilevel"/>
    <w:tmpl w:val="B2E4774E"/>
    <w:lvl w:ilvl="0" w:tplc="0416001B">
      <w:start w:val="1"/>
      <w:numFmt w:val="lowerRoman"/>
      <w:lvlText w:val="%1."/>
      <w:lvlJc w:val="right"/>
      <w:pPr>
        <w:ind w:left="1429" w:hanging="360"/>
      </w:pPr>
    </w:lvl>
    <w:lvl w:ilvl="1" w:tplc="04160019">
      <w:start w:val="1"/>
      <w:numFmt w:val="lowerLetter"/>
      <w:lvlText w:val="%2."/>
      <w:lvlJc w:val="left"/>
      <w:pPr>
        <w:ind w:left="2149" w:hanging="360"/>
      </w:pPr>
    </w:lvl>
    <w:lvl w:ilvl="2" w:tplc="0416001B" w:tentative="1">
      <w:start w:val="1"/>
      <w:numFmt w:val="lowerRoman"/>
      <w:lvlText w:val="%3."/>
      <w:lvlJc w:val="right"/>
      <w:pPr>
        <w:ind w:left="2869" w:hanging="180"/>
      </w:pPr>
    </w:lvl>
    <w:lvl w:ilvl="3" w:tplc="0416000F" w:tentative="1">
      <w:start w:val="1"/>
      <w:numFmt w:val="decimal"/>
      <w:lvlText w:val="%4."/>
      <w:lvlJc w:val="left"/>
      <w:pPr>
        <w:ind w:left="3589" w:hanging="360"/>
      </w:pPr>
    </w:lvl>
    <w:lvl w:ilvl="4" w:tplc="04160019" w:tentative="1">
      <w:start w:val="1"/>
      <w:numFmt w:val="lowerLetter"/>
      <w:lvlText w:val="%5."/>
      <w:lvlJc w:val="left"/>
      <w:pPr>
        <w:ind w:left="4309" w:hanging="360"/>
      </w:pPr>
    </w:lvl>
    <w:lvl w:ilvl="5" w:tplc="0416001B" w:tentative="1">
      <w:start w:val="1"/>
      <w:numFmt w:val="lowerRoman"/>
      <w:lvlText w:val="%6."/>
      <w:lvlJc w:val="right"/>
      <w:pPr>
        <w:ind w:left="5029" w:hanging="180"/>
      </w:pPr>
    </w:lvl>
    <w:lvl w:ilvl="6" w:tplc="0416000F" w:tentative="1">
      <w:start w:val="1"/>
      <w:numFmt w:val="decimal"/>
      <w:lvlText w:val="%7."/>
      <w:lvlJc w:val="left"/>
      <w:pPr>
        <w:ind w:left="5749" w:hanging="360"/>
      </w:pPr>
    </w:lvl>
    <w:lvl w:ilvl="7" w:tplc="04160019" w:tentative="1">
      <w:start w:val="1"/>
      <w:numFmt w:val="lowerLetter"/>
      <w:lvlText w:val="%8."/>
      <w:lvlJc w:val="left"/>
      <w:pPr>
        <w:ind w:left="6469" w:hanging="360"/>
      </w:pPr>
    </w:lvl>
    <w:lvl w:ilvl="8" w:tplc="0416001B" w:tentative="1">
      <w:start w:val="1"/>
      <w:numFmt w:val="lowerRoman"/>
      <w:lvlText w:val="%9."/>
      <w:lvlJc w:val="right"/>
      <w:pPr>
        <w:ind w:left="7189" w:hanging="180"/>
      </w:pPr>
    </w:lvl>
  </w:abstractNum>
  <w:abstractNum w:abstractNumId="28" w15:restartNumberingAfterBreak="0">
    <w:nsid w:val="68CE014A"/>
    <w:multiLevelType w:val="hybridMultilevel"/>
    <w:tmpl w:val="3EA258EE"/>
    <w:lvl w:ilvl="0" w:tplc="04160011">
      <w:start w:val="1"/>
      <w:numFmt w:val="decimal"/>
      <w:lvlText w:val="%1)"/>
      <w:lvlJc w:val="left"/>
      <w:pPr>
        <w:ind w:left="1287" w:hanging="360"/>
      </w:pPr>
    </w:lvl>
    <w:lvl w:ilvl="1" w:tplc="04160019" w:tentative="1">
      <w:start w:val="1"/>
      <w:numFmt w:val="lowerLetter"/>
      <w:lvlText w:val="%2."/>
      <w:lvlJc w:val="left"/>
      <w:pPr>
        <w:ind w:left="2007" w:hanging="360"/>
      </w:pPr>
    </w:lvl>
    <w:lvl w:ilvl="2" w:tplc="0416001B" w:tentative="1">
      <w:start w:val="1"/>
      <w:numFmt w:val="lowerRoman"/>
      <w:lvlText w:val="%3."/>
      <w:lvlJc w:val="right"/>
      <w:pPr>
        <w:ind w:left="2727" w:hanging="180"/>
      </w:pPr>
    </w:lvl>
    <w:lvl w:ilvl="3" w:tplc="0416000F" w:tentative="1">
      <w:start w:val="1"/>
      <w:numFmt w:val="decimal"/>
      <w:lvlText w:val="%4."/>
      <w:lvlJc w:val="left"/>
      <w:pPr>
        <w:ind w:left="3447" w:hanging="360"/>
      </w:pPr>
    </w:lvl>
    <w:lvl w:ilvl="4" w:tplc="04160019" w:tentative="1">
      <w:start w:val="1"/>
      <w:numFmt w:val="lowerLetter"/>
      <w:lvlText w:val="%5."/>
      <w:lvlJc w:val="left"/>
      <w:pPr>
        <w:ind w:left="4167" w:hanging="360"/>
      </w:pPr>
    </w:lvl>
    <w:lvl w:ilvl="5" w:tplc="0416001B" w:tentative="1">
      <w:start w:val="1"/>
      <w:numFmt w:val="lowerRoman"/>
      <w:lvlText w:val="%6."/>
      <w:lvlJc w:val="right"/>
      <w:pPr>
        <w:ind w:left="4887" w:hanging="180"/>
      </w:pPr>
    </w:lvl>
    <w:lvl w:ilvl="6" w:tplc="0416000F" w:tentative="1">
      <w:start w:val="1"/>
      <w:numFmt w:val="decimal"/>
      <w:lvlText w:val="%7."/>
      <w:lvlJc w:val="left"/>
      <w:pPr>
        <w:ind w:left="5607" w:hanging="360"/>
      </w:pPr>
    </w:lvl>
    <w:lvl w:ilvl="7" w:tplc="04160019" w:tentative="1">
      <w:start w:val="1"/>
      <w:numFmt w:val="lowerLetter"/>
      <w:lvlText w:val="%8."/>
      <w:lvlJc w:val="left"/>
      <w:pPr>
        <w:ind w:left="6327" w:hanging="360"/>
      </w:pPr>
    </w:lvl>
    <w:lvl w:ilvl="8" w:tplc="0416001B" w:tentative="1">
      <w:start w:val="1"/>
      <w:numFmt w:val="lowerRoman"/>
      <w:lvlText w:val="%9."/>
      <w:lvlJc w:val="right"/>
      <w:pPr>
        <w:ind w:left="7047" w:hanging="180"/>
      </w:pPr>
    </w:lvl>
  </w:abstractNum>
  <w:abstractNum w:abstractNumId="29" w15:restartNumberingAfterBreak="0">
    <w:nsid w:val="70577A68"/>
    <w:multiLevelType w:val="hybridMultilevel"/>
    <w:tmpl w:val="21CE2CF0"/>
    <w:lvl w:ilvl="0" w:tplc="C248BEB8">
      <w:numFmt w:val="bullet"/>
      <w:lvlText w:val="•"/>
      <w:lvlJc w:val="left"/>
      <w:pPr>
        <w:ind w:left="1069" w:hanging="360"/>
      </w:pPr>
      <w:rPr>
        <w:rFonts w:ascii="Arial" w:eastAsia="Times New Roman" w:hAnsi="Arial" w:cs="Arial" w:hint="default"/>
      </w:rPr>
    </w:lvl>
    <w:lvl w:ilvl="1" w:tplc="04160003" w:tentative="1">
      <w:start w:val="1"/>
      <w:numFmt w:val="bullet"/>
      <w:lvlText w:val="o"/>
      <w:lvlJc w:val="left"/>
      <w:pPr>
        <w:ind w:left="1789" w:hanging="360"/>
      </w:pPr>
      <w:rPr>
        <w:rFonts w:ascii="Courier New" w:hAnsi="Courier New" w:cs="Courier New" w:hint="default"/>
      </w:rPr>
    </w:lvl>
    <w:lvl w:ilvl="2" w:tplc="04160005" w:tentative="1">
      <w:start w:val="1"/>
      <w:numFmt w:val="bullet"/>
      <w:lvlText w:val=""/>
      <w:lvlJc w:val="left"/>
      <w:pPr>
        <w:ind w:left="2509" w:hanging="360"/>
      </w:pPr>
      <w:rPr>
        <w:rFonts w:ascii="Wingdings" w:hAnsi="Wingdings" w:hint="default"/>
      </w:rPr>
    </w:lvl>
    <w:lvl w:ilvl="3" w:tplc="04160001" w:tentative="1">
      <w:start w:val="1"/>
      <w:numFmt w:val="bullet"/>
      <w:lvlText w:val=""/>
      <w:lvlJc w:val="left"/>
      <w:pPr>
        <w:ind w:left="3229" w:hanging="360"/>
      </w:pPr>
      <w:rPr>
        <w:rFonts w:ascii="Symbol" w:hAnsi="Symbol" w:hint="default"/>
      </w:rPr>
    </w:lvl>
    <w:lvl w:ilvl="4" w:tplc="04160003" w:tentative="1">
      <w:start w:val="1"/>
      <w:numFmt w:val="bullet"/>
      <w:lvlText w:val="o"/>
      <w:lvlJc w:val="left"/>
      <w:pPr>
        <w:ind w:left="3949" w:hanging="360"/>
      </w:pPr>
      <w:rPr>
        <w:rFonts w:ascii="Courier New" w:hAnsi="Courier New" w:cs="Courier New" w:hint="default"/>
      </w:rPr>
    </w:lvl>
    <w:lvl w:ilvl="5" w:tplc="04160005" w:tentative="1">
      <w:start w:val="1"/>
      <w:numFmt w:val="bullet"/>
      <w:lvlText w:val=""/>
      <w:lvlJc w:val="left"/>
      <w:pPr>
        <w:ind w:left="4669" w:hanging="360"/>
      </w:pPr>
      <w:rPr>
        <w:rFonts w:ascii="Wingdings" w:hAnsi="Wingdings" w:hint="default"/>
      </w:rPr>
    </w:lvl>
    <w:lvl w:ilvl="6" w:tplc="04160001" w:tentative="1">
      <w:start w:val="1"/>
      <w:numFmt w:val="bullet"/>
      <w:lvlText w:val=""/>
      <w:lvlJc w:val="left"/>
      <w:pPr>
        <w:ind w:left="5389" w:hanging="360"/>
      </w:pPr>
      <w:rPr>
        <w:rFonts w:ascii="Symbol" w:hAnsi="Symbol" w:hint="default"/>
      </w:rPr>
    </w:lvl>
    <w:lvl w:ilvl="7" w:tplc="04160003" w:tentative="1">
      <w:start w:val="1"/>
      <w:numFmt w:val="bullet"/>
      <w:lvlText w:val="o"/>
      <w:lvlJc w:val="left"/>
      <w:pPr>
        <w:ind w:left="6109" w:hanging="360"/>
      </w:pPr>
      <w:rPr>
        <w:rFonts w:ascii="Courier New" w:hAnsi="Courier New" w:cs="Courier New" w:hint="default"/>
      </w:rPr>
    </w:lvl>
    <w:lvl w:ilvl="8" w:tplc="04160005" w:tentative="1">
      <w:start w:val="1"/>
      <w:numFmt w:val="bullet"/>
      <w:lvlText w:val=""/>
      <w:lvlJc w:val="left"/>
      <w:pPr>
        <w:ind w:left="6829" w:hanging="360"/>
      </w:pPr>
      <w:rPr>
        <w:rFonts w:ascii="Wingdings" w:hAnsi="Wingdings" w:hint="default"/>
      </w:rPr>
    </w:lvl>
  </w:abstractNum>
  <w:num w:numId="1" w16cid:durableId="317419730">
    <w:abstractNumId w:val="7"/>
  </w:num>
  <w:num w:numId="2" w16cid:durableId="1478689667">
    <w:abstractNumId w:val="13"/>
  </w:num>
  <w:num w:numId="3" w16cid:durableId="1511599060">
    <w:abstractNumId w:val="6"/>
  </w:num>
  <w:num w:numId="4" w16cid:durableId="2033456162">
    <w:abstractNumId w:val="17"/>
  </w:num>
  <w:num w:numId="5" w16cid:durableId="1626886678">
    <w:abstractNumId w:val="28"/>
  </w:num>
  <w:num w:numId="6" w16cid:durableId="516390772">
    <w:abstractNumId w:val="12"/>
  </w:num>
  <w:num w:numId="7" w16cid:durableId="1606379626">
    <w:abstractNumId w:val="2"/>
  </w:num>
  <w:num w:numId="8" w16cid:durableId="1240868609">
    <w:abstractNumId w:val="19"/>
  </w:num>
  <w:num w:numId="9" w16cid:durableId="1342196501">
    <w:abstractNumId w:val="11"/>
  </w:num>
  <w:num w:numId="10" w16cid:durableId="1832020757">
    <w:abstractNumId w:val="4"/>
  </w:num>
  <w:num w:numId="11" w16cid:durableId="1861967894">
    <w:abstractNumId w:val="26"/>
  </w:num>
  <w:num w:numId="12" w16cid:durableId="1835141747">
    <w:abstractNumId w:val="3"/>
  </w:num>
  <w:num w:numId="13" w16cid:durableId="1523209136">
    <w:abstractNumId w:val="24"/>
  </w:num>
  <w:num w:numId="14" w16cid:durableId="75636866">
    <w:abstractNumId w:val="25"/>
  </w:num>
  <w:num w:numId="15" w16cid:durableId="1883901416">
    <w:abstractNumId w:val="16"/>
  </w:num>
  <w:num w:numId="16" w16cid:durableId="27948529">
    <w:abstractNumId w:val="8"/>
  </w:num>
  <w:num w:numId="17" w16cid:durableId="1888566715">
    <w:abstractNumId w:val="14"/>
  </w:num>
  <w:num w:numId="18" w16cid:durableId="2089770968">
    <w:abstractNumId w:val="18"/>
  </w:num>
  <w:num w:numId="19" w16cid:durableId="1475442126">
    <w:abstractNumId w:val="15"/>
  </w:num>
  <w:num w:numId="20" w16cid:durableId="188422121">
    <w:abstractNumId w:val="0"/>
  </w:num>
  <w:num w:numId="21" w16cid:durableId="169761561">
    <w:abstractNumId w:val="22"/>
  </w:num>
  <w:num w:numId="22" w16cid:durableId="199366107">
    <w:abstractNumId w:val="10"/>
  </w:num>
  <w:num w:numId="23" w16cid:durableId="2026588987">
    <w:abstractNumId w:val="23"/>
  </w:num>
  <w:num w:numId="24" w16cid:durableId="1448626136">
    <w:abstractNumId w:val="29"/>
  </w:num>
  <w:num w:numId="25" w16cid:durableId="908617720">
    <w:abstractNumId w:val="27"/>
  </w:num>
  <w:num w:numId="26" w16cid:durableId="2097164797">
    <w:abstractNumId w:val="5"/>
  </w:num>
  <w:num w:numId="27" w16cid:durableId="530843341">
    <w:abstractNumId w:val="9"/>
  </w:num>
  <w:num w:numId="28" w16cid:durableId="2114469151">
    <w:abstractNumId w:val="20"/>
  </w:num>
  <w:num w:numId="29" w16cid:durableId="1180270240">
    <w:abstractNumId w:val="1"/>
  </w:num>
  <w:num w:numId="30" w16cid:durableId="180969303">
    <w:abstractNumId w:val="2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grammar="clean"/>
  <w:defaultTabStop w:val="284"/>
  <w:autoHyphenation/>
  <w:hyphenationZone w:val="425"/>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568E7"/>
    <w:rsid w:val="00000BE1"/>
    <w:rsid w:val="00001104"/>
    <w:rsid w:val="00001506"/>
    <w:rsid w:val="00001ABC"/>
    <w:rsid w:val="00002340"/>
    <w:rsid w:val="0000315A"/>
    <w:rsid w:val="00003685"/>
    <w:rsid w:val="00003ABA"/>
    <w:rsid w:val="00003FF5"/>
    <w:rsid w:val="0000408D"/>
    <w:rsid w:val="00004A50"/>
    <w:rsid w:val="00005605"/>
    <w:rsid w:val="00005B6F"/>
    <w:rsid w:val="00006099"/>
    <w:rsid w:val="000063A9"/>
    <w:rsid w:val="00006500"/>
    <w:rsid w:val="00006A1D"/>
    <w:rsid w:val="00006DC7"/>
    <w:rsid w:val="000070F8"/>
    <w:rsid w:val="0000722C"/>
    <w:rsid w:val="00007347"/>
    <w:rsid w:val="00010B19"/>
    <w:rsid w:val="00011222"/>
    <w:rsid w:val="000118DC"/>
    <w:rsid w:val="00011B61"/>
    <w:rsid w:val="00011D09"/>
    <w:rsid w:val="000123AC"/>
    <w:rsid w:val="0001299D"/>
    <w:rsid w:val="00013070"/>
    <w:rsid w:val="000132BE"/>
    <w:rsid w:val="0001359E"/>
    <w:rsid w:val="00013A34"/>
    <w:rsid w:val="00013DE0"/>
    <w:rsid w:val="00014234"/>
    <w:rsid w:val="00014A5E"/>
    <w:rsid w:val="00014DE2"/>
    <w:rsid w:val="00014E37"/>
    <w:rsid w:val="00015326"/>
    <w:rsid w:val="000159F1"/>
    <w:rsid w:val="00015D68"/>
    <w:rsid w:val="00015F4F"/>
    <w:rsid w:val="00016947"/>
    <w:rsid w:val="00016D92"/>
    <w:rsid w:val="000173F3"/>
    <w:rsid w:val="00017523"/>
    <w:rsid w:val="00017659"/>
    <w:rsid w:val="00017D10"/>
    <w:rsid w:val="00017EBF"/>
    <w:rsid w:val="0002053C"/>
    <w:rsid w:val="0002084F"/>
    <w:rsid w:val="00021E28"/>
    <w:rsid w:val="0002241C"/>
    <w:rsid w:val="00022478"/>
    <w:rsid w:val="0002251B"/>
    <w:rsid w:val="000229DE"/>
    <w:rsid w:val="00022E2E"/>
    <w:rsid w:val="00023257"/>
    <w:rsid w:val="0002374F"/>
    <w:rsid w:val="000244A7"/>
    <w:rsid w:val="00024916"/>
    <w:rsid w:val="00025083"/>
    <w:rsid w:val="0002510A"/>
    <w:rsid w:val="0002518F"/>
    <w:rsid w:val="00025799"/>
    <w:rsid w:val="0002607E"/>
    <w:rsid w:val="0002629E"/>
    <w:rsid w:val="00026BFC"/>
    <w:rsid w:val="000276FE"/>
    <w:rsid w:val="00027784"/>
    <w:rsid w:val="00027A0C"/>
    <w:rsid w:val="00030372"/>
    <w:rsid w:val="00030AD2"/>
    <w:rsid w:val="000314D6"/>
    <w:rsid w:val="000324FC"/>
    <w:rsid w:val="000325A5"/>
    <w:rsid w:val="00032D77"/>
    <w:rsid w:val="00033217"/>
    <w:rsid w:val="00033244"/>
    <w:rsid w:val="00033C39"/>
    <w:rsid w:val="00033D15"/>
    <w:rsid w:val="00034104"/>
    <w:rsid w:val="0003459F"/>
    <w:rsid w:val="00034ABD"/>
    <w:rsid w:val="0003509D"/>
    <w:rsid w:val="00035B7C"/>
    <w:rsid w:val="00035FF5"/>
    <w:rsid w:val="00036412"/>
    <w:rsid w:val="000368BB"/>
    <w:rsid w:val="00036D35"/>
    <w:rsid w:val="00036F99"/>
    <w:rsid w:val="0003793F"/>
    <w:rsid w:val="00040640"/>
    <w:rsid w:val="00040972"/>
    <w:rsid w:val="00040E93"/>
    <w:rsid w:val="00041068"/>
    <w:rsid w:val="0004186B"/>
    <w:rsid w:val="00041A50"/>
    <w:rsid w:val="000421D0"/>
    <w:rsid w:val="00042CFE"/>
    <w:rsid w:val="000439C3"/>
    <w:rsid w:val="00044588"/>
    <w:rsid w:val="00044757"/>
    <w:rsid w:val="0004486E"/>
    <w:rsid w:val="00045002"/>
    <w:rsid w:val="000458AC"/>
    <w:rsid w:val="00045C0B"/>
    <w:rsid w:val="00045E7F"/>
    <w:rsid w:val="00045F31"/>
    <w:rsid w:val="000465BB"/>
    <w:rsid w:val="0004686B"/>
    <w:rsid w:val="00046B3F"/>
    <w:rsid w:val="00047799"/>
    <w:rsid w:val="00047B82"/>
    <w:rsid w:val="00047CF6"/>
    <w:rsid w:val="00047EB7"/>
    <w:rsid w:val="00050F77"/>
    <w:rsid w:val="0005160B"/>
    <w:rsid w:val="00051DB7"/>
    <w:rsid w:val="000526F7"/>
    <w:rsid w:val="000540B1"/>
    <w:rsid w:val="0005419E"/>
    <w:rsid w:val="00054C65"/>
    <w:rsid w:val="00055D52"/>
    <w:rsid w:val="00056122"/>
    <w:rsid w:val="0005656B"/>
    <w:rsid w:val="00056650"/>
    <w:rsid w:val="00056880"/>
    <w:rsid w:val="00056E7C"/>
    <w:rsid w:val="00057641"/>
    <w:rsid w:val="00057CC5"/>
    <w:rsid w:val="00060795"/>
    <w:rsid w:val="000609C2"/>
    <w:rsid w:val="00060B63"/>
    <w:rsid w:val="00060BEE"/>
    <w:rsid w:val="0006185B"/>
    <w:rsid w:val="000620CC"/>
    <w:rsid w:val="0006232B"/>
    <w:rsid w:val="000629A8"/>
    <w:rsid w:val="000629C2"/>
    <w:rsid w:val="00062E08"/>
    <w:rsid w:val="0006318C"/>
    <w:rsid w:val="000631D3"/>
    <w:rsid w:val="000639FD"/>
    <w:rsid w:val="000640B9"/>
    <w:rsid w:val="00064C0A"/>
    <w:rsid w:val="000652D1"/>
    <w:rsid w:val="00065507"/>
    <w:rsid w:val="000659C1"/>
    <w:rsid w:val="00065A10"/>
    <w:rsid w:val="00065A1C"/>
    <w:rsid w:val="00065A4E"/>
    <w:rsid w:val="00065AF6"/>
    <w:rsid w:val="000660F3"/>
    <w:rsid w:val="00066CF5"/>
    <w:rsid w:val="00066FB5"/>
    <w:rsid w:val="0006795C"/>
    <w:rsid w:val="00067DC1"/>
    <w:rsid w:val="00070717"/>
    <w:rsid w:val="00070862"/>
    <w:rsid w:val="00070E5B"/>
    <w:rsid w:val="00071078"/>
    <w:rsid w:val="000715D4"/>
    <w:rsid w:val="00071B48"/>
    <w:rsid w:val="000728CA"/>
    <w:rsid w:val="00073315"/>
    <w:rsid w:val="000737F2"/>
    <w:rsid w:val="00073E00"/>
    <w:rsid w:val="00073E71"/>
    <w:rsid w:val="0007514C"/>
    <w:rsid w:val="000753D4"/>
    <w:rsid w:val="00075A01"/>
    <w:rsid w:val="000760A3"/>
    <w:rsid w:val="00076434"/>
    <w:rsid w:val="000768EF"/>
    <w:rsid w:val="00076DB4"/>
    <w:rsid w:val="00076FAB"/>
    <w:rsid w:val="0007709E"/>
    <w:rsid w:val="00077317"/>
    <w:rsid w:val="0008001A"/>
    <w:rsid w:val="00080F22"/>
    <w:rsid w:val="00080FA1"/>
    <w:rsid w:val="0008129A"/>
    <w:rsid w:val="0008159E"/>
    <w:rsid w:val="00081798"/>
    <w:rsid w:val="000826DB"/>
    <w:rsid w:val="000827D4"/>
    <w:rsid w:val="00082C3F"/>
    <w:rsid w:val="00082DA6"/>
    <w:rsid w:val="00083331"/>
    <w:rsid w:val="000839FB"/>
    <w:rsid w:val="00083C87"/>
    <w:rsid w:val="00083E0C"/>
    <w:rsid w:val="00084111"/>
    <w:rsid w:val="00084163"/>
    <w:rsid w:val="000845FA"/>
    <w:rsid w:val="0008511A"/>
    <w:rsid w:val="0008527B"/>
    <w:rsid w:val="00085502"/>
    <w:rsid w:val="00085E3A"/>
    <w:rsid w:val="00086014"/>
    <w:rsid w:val="00086084"/>
    <w:rsid w:val="00086721"/>
    <w:rsid w:val="000867CA"/>
    <w:rsid w:val="00086A75"/>
    <w:rsid w:val="00086ECC"/>
    <w:rsid w:val="00087264"/>
    <w:rsid w:val="000874CF"/>
    <w:rsid w:val="00087E65"/>
    <w:rsid w:val="00090C5C"/>
    <w:rsid w:val="00092208"/>
    <w:rsid w:val="00092CE7"/>
    <w:rsid w:val="00092FC4"/>
    <w:rsid w:val="0009357F"/>
    <w:rsid w:val="00093C2B"/>
    <w:rsid w:val="000948EA"/>
    <w:rsid w:val="00094B0B"/>
    <w:rsid w:val="00095612"/>
    <w:rsid w:val="00095A50"/>
    <w:rsid w:val="00095D16"/>
    <w:rsid w:val="00095FDE"/>
    <w:rsid w:val="000961C7"/>
    <w:rsid w:val="000966C6"/>
    <w:rsid w:val="00096D18"/>
    <w:rsid w:val="00097284"/>
    <w:rsid w:val="00097754"/>
    <w:rsid w:val="000A021C"/>
    <w:rsid w:val="000A06DA"/>
    <w:rsid w:val="000A0DCE"/>
    <w:rsid w:val="000A13A7"/>
    <w:rsid w:val="000A16DE"/>
    <w:rsid w:val="000A1A4C"/>
    <w:rsid w:val="000A1B18"/>
    <w:rsid w:val="000A2084"/>
    <w:rsid w:val="000A28F6"/>
    <w:rsid w:val="000A2C48"/>
    <w:rsid w:val="000A2CB7"/>
    <w:rsid w:val="000A2DE4"/>
    <w:rsid w:val="000A2FCC"/>
    <w:rsid w:val="000A377E"/>
    <w:rsid w:val="000A4049"/>
    <w:rsid w:val="000A4203"/>
    <w:rsid w:val="000A421E"/>
    <w:rsid w:val="000A5165"/>
    <w:rsid w:val="000A594B"/>
    <w:rsid w:val="000A5C9A"/>
    <w:rsid w:val="000A62CF"/>
    <w:rsid w:val="000A6324"/>
    <w:rsid w:val="000A6DF9"/>
    <w:rsid w:val="000B06D1"/>
    <w:rsid w:val="000B0720"/>
    <w:rsid w:val="000B0827"/>
    <w:rsid w:val="000B09AC"/>
    <w:rsid w:val="000B0D97"/>
    <w:rsid w:val="000B0E12"/>
    <w:rsid w:val="000B16DA"/>
    <w:rsid w:val="000B245A"/>
    <w:rsid w:val="000B2A86"/>
    <w:rsid w:val="000B3268"/>
    <w:rsid w:val="000B341B"/>
    <w:rsid w:val="000B3E8C"/>
    <w:rsid w:val="000B47F0"/>
    <w:rsid w:val="000B4B39"/>
    <w:rsid w:val="000B4E20"/>
    <w:rsid w:val="000B4E2E"/>
    <w:rsid w:val="000B53AB"/>
    <w:rsid w:val="000B577C"/>
    <w:rsid w:val="000B5D8A"/>
    <w:rsid w:val="000B5E89"/>
    <w:rsid w:val="000B6579"/>
    <w:rsid w:val="000B6599"/>
    <w:rsid w:val="000B6C9A"/>
    <w:rsid w:val="000B7BA1"/>
    <w:rsid w:val="000B7DB5"/>
    <w:rsid w:val="000C0297"/>
    <w:rsid w:val="000C04F6"/>
    <w:rsid w:val="000C0781"/>
    <w:rsid w:val="000C094F"/>
    <w:rsid w:val="000C1BE7"/>
    <w:rsid w:val="000C1CBF"/>
    <w:rsid w:val="000C1DA0"/>
    <w:rsid w:val="000C2239"/>
    <w:rsid w:val="000C2F04"/>
    <w:rsid w:val="000C3062"/>
    <w:rsid w:val="000C4254"/>
    <w:rsid w:val="000C4970"/>
    <w:rsid w:val="000C4FD0"/>
    <w:rsid w:val="000C53D6"/>
    <w:rsid w:val="000C5A33"/>
    <w:rsid w:val="000C5D48"/>
    <w:rsid w:val="000C5D5A"/>
    <w:rsid w:val="000C5D7E"/>
    <w:rsid w:val="000C5E4E"/>
    <w:rsid w:val="000C5E7B"/>
    <w:rsid w:val="000C5E84"/>
    <w:rsid w:val="000C6DEA"/>
    <w:rsid w:val="000C7776"/>
    <w:rsid w:val="000D057E"/>
    <w:rsid w:val="000D0F9B"/>
    <w:rsid w:val="000D1130"/>
    <w:rsid w:val="000D16E0"/>
    <w:rsid w:val="000D1EC3"/>
    <w:rsid w:val="000D1F04"/>
    <w:rsid w:val="000D24D1"/>
    <w:rsid w:val="000D2871"/>
    <w:rsid w:val="000D3107"/>
    <w:rsid w:val="000D3369"/>
    <w:rsid w:val="000D3432"/>
    <w:rsid w:val="000D3526"/>
    <w:rsid w:val="000D4899"/>
    <w:rsid w:val="000D4DDE"/>
    <w:rsid w:val="000D560B"/>
    <w:rsid w:val="000D5D6D"/>
    <w:rsid w:val="000D5E84"/>
    <w:rsid w:val="000D5EB6"/>
    <w:rsid w:val="000D6115"/>
    <w:rsid w:val="000D61AB"/>
    <w:rsid w:val="000D7142"/>
    <w:rsid w:val="000D7152"/>
    <w:rsid w:val="000D7479"/>
    <w:rsid w:val="000D7B49"/>
    <w:rsid w:val="000E0142"/>
    <w:rsid w:val="000E0AA8"/>
    <w:rsid w:val="000E1202"/>
    <w:rsid w:val="000E15F7"/>
    <w:rsid w:val="000E193E"/>
    <w:rsid w:val="000E1A3E"/>
    <w:rsid w:val="000E1BDB"/>
    <w:rsid w:val="000E24A0"/>
    <w:rsid w:val="000E37FE"/>
    <w:rsid w:val="000E3AEB"/>
    <w:rsid w:val="000E3F97"/>
    <w:rsid w:val="000E4B67"/>
    <w:rsid w:val="000E502D"/>
    <w:rsid w:val="000E5BB2"/>
    <w:rsid w:val="000E5F81"/>
    <w:rsid w:val="000E619C"/>
    <w:rsid w:val="000E6925"/>
    <w:rsid w:val="000E6A1A"/>
    <w:rsid w:val="000F1427"/>
    <w:rsid w:val="000F16D3"/>
    <w:rsid w:val="000F17E3"/>
    <w:rsid w:val="000F1E7B"/>
    <w:rsid w:val="000F273D"/>
    <w:rsid w:val="000F2753"/>
    <w:rsid w:val="000F2A5B"/>
    <w:rsid w:val="000F35BF"/>
    <w:rsid w:val="000F442C"/>
    <w:rsid w:val="000F5022"/>
    <w:rsid w:val="000F536D"/>
    <w:rsid w:val="000F5ACC"/>
    <w:rsid w:val="000F5D14"/>
    <w:rsid w:val="000F6083"/>
    <w:rsid w:val="000F68C6"/>
    <w:rsid w:val="000F69F8"/>
    <w:rsid w:val="000F6C6A"/>
    <w:rsid w:val="000F735A"/>
    <w:rsid w:val="000F740F"/>
    <w:rsid w:val="000F7583"/>
    <w:rsid w:val="000F77FF"/>
    <w:rsid w:val="0010081E"/>
    <w:rsid w:val="00100D90"/>
    <w:rsid w:val="0010151C"/>
    <w:rsid w:val="001020D1"/>
    <w:rsid w:val="001030AD"/>
    <w:rsid w:val="001034AC"/>
    <w:rsid w:val="00103560"/>
    <w:rsid w:val="00103587"/>
    <w:rsid w:val="00103AC6"/>
    <w:rsid w:val="00103B2F"/>
    <w:rsid w:val="00103B3D"/>
    <w:rsid w:val="00103B52"/>
    <w:rsid w:val="00103CD3"/>
    <w:rsid w:val="0010433C"/>
    <w:rsid w:val="00104F5D"/>
    <w:rsid w:val="00105079"/>
    <w:rsid w:val="001054D5"/>
    <w:rsid w:val="00105860"/>
    <w:rsid w:val="00105AA9"/>
    <w:rsid w:val="00105BB1"/>
    <w:rsid w:val="00106078"/>
    <w:rsid w:val="00106402"/>
    <w:rsid w:val="001065C9"/>
    <w:rsid w:val="001077A2"/>
    <w:rsid w:val="0010785A"/>
    <w:rsid w:val="001078A9"/>
    <w:rsid w:val="00110076"/>
    <w:rsid w:val="00110543"/>
    <w:rsid w:val="00110C68"/>
    <w:rsid w:val="00110F4E"/>
    <w:rsid w:val="001115A2"/>
    <w:rsid w:val="00111F0F"/>
    <w:rsid w:val="001126A2"/>
    <w:rsid w:val="00112887"/>
    <w:rsid w:val="00112D21"/>
    <w:rsid w:val="0011315F"/>
    <w:rsid w:val="00113C06"/>
    <w:rsid w:val="00114EBF"/>
    <w:rsid w:val="00115304"/>
    <w:rsid w:val="001154F5"/>
    <w:rsid w:val="00115550"/>
    <w:rsid w:val="00115AF8"/>
    <w:rsid w:val="00115BD5"/>
    <w:rsid w:val="0011621F"/>
    <w:rsid w:val="00116408"/>
    <w:rsid w:val="00117299"/>
    <w:rsid w:val="00117312"/>
    <w:rsid w:val="001177DD"/>
    <w:rsid w:val="00117B39"/>
    <w:rsid w:val="00117E40"/>
    <w:rsid w:val="00120690"/>
    <w:rsid w:val="00120838"/>
    <w:rsid w:val="00121DAA"/>
    <w:rsid w:val="00121EA7"/>
    <w:rsid w:val="00122516"/>
    <w:rsid w:val="0012268C"/>
    <w:rsid w:val="00122E36"/>
    <w:rsid w:val="00123254"/>
    <w:rsid w:val="00123803"/>
    <w:rsid w:val="00123F75"/>
    <w:rsid w:val="001243CF"/>
    <w:rsid w:val="001247C8"/>
    <w:rsid w:val="00126A83"/>
    <w:rsid w:val="00126D79"/>
    <w:rsid w:val="00127102"/>
    <w:rsid w:val="00127418"/>
    <w:rsid w:val="001303CE"/>
    <w:rsid w:val="00130498"/>
    <w:rsid w:val="0013092D"/>
    <w:rsid w:val="00131443"/>
    <w:rsid w:val="0013150B"/>
    <w:rsid w:val="00131600"/>
    <w:rsid w:val="001316B6"/>
    <w:rsid w:val="00131845"/>
    <w:rsid w:val="00133303"/>
    <w:rsid w:val="00133880"/>
    <w:rsid w:val="001338A2"/>
    <w:rsid w:val="00133C91"/>
    <w:rsid w:val="00133D53"/>
    <w:rsid w:val="00133F2F"/>
    <w:rsid w:val="00134457"/>
    <w:rsid w:val="00134C04"/>
    <w:rsid w:val="00134CCF"/>
    <w:rsid w:val="001350A8"/>
    <w:rsid w:val="00135167"/>
    <w:rsid w:val="00135177"/>
    <w:rsid w:val="00135458"/>
    <w:rsid w:val="00135524"/>
    <w:rsid w:val="00135742"/>
    <w:rsid w:val="00136488"/>
    <w:rsid w:val="001365C2"/>
    <w:rsid w:val="00136703"/>
    <w:rsid w:val="00136F5B"/>
    <w:rsid w:val="001370B5"/>
    <w:rsid w:val="0013730B"/>
    <w:rsid w:val="001375C1"/>
    <w:rsid w:val="001378E2"/>
    <w:rsid w:val="00137C6A"/>
    <w:rsid w:val="001402D7"/>
    <w:rsid w:val="0014058F"/>
    <w:rsid w:val="00140DF1"/>
    <w:rsid w:val="001412B9"/>
    <w:rsid w:val="00141367"/>
    <w:rsid w:val="001418A2"/>
    <w:rsid w:val="00141EA4"/>
    <w:rsid w:val="00141F8B"/>
    <w:rsid w:val="00141FEA"/>
    <w:rsid w:val="0014202E"/>
    <w:rsid w:val="001424B4"/>
    <w:rsid w:val="00142D3E"/>
    <w:rsid w:val="0014301D"/>
    <w:rsid w:val="00143105"/>
    <w:rsid w:val="00143576"/>
    <w:rsid w:val="00143715"/>
    <w:rsid w:val="001448BA"/>
    <w:rsid w:val="00146214"/>
    <w:rsid w:val="001475F4"/>
    <w:rsid w:val="00147977"/>
    <w:rsid w:val="00147A36"/>
    <w:rsid w:val="00150286"/>
    <w:rsid w:val="001510B8"/>
    <w:rsid w:val="00151472"/>
    <w:rsid w:val="00151A35"/>
    <w:rsid w:val="00151EF7"/>
    <w:rsid w:val="00152742"/>
    <w:rsid w:val="00152782"/>
    <w:rsid w:val="00152B14"/>
    <w:rsid w:val="00152E49"/>
    <w:rsid w:val="001536AB"/>
    <w:rsid w:val="00153770"/>
    <w:rsid w:val="00153E3A"/>
    <w:rsid w:val="00154DD0"/>
    <w:rsid w:val="0015523A"/>
    <w:rsid w:val="001564AD"/>
    <w:rsid w:val="001571D7"/>
    <w:rsid w:val="00160510"/>
    <w:rsid w:val="00161067"/>
    <w:rsid w:val="0016110C"/>
    <w:rsid w:val="001613A3"/>
    <w:rsid w:val="001618DB"/>
    <w:rsid w:val="00161967"/>
    <w:rsid w:val="00161DAC"/>
    <w:rsid w:val="001625B4"/>
    <w:rsid w:val="0016370F"/>
    <w:rsid w:val="0016387E"/>
    <w:rsid w:val="00163D46"/>
    <w:rsid w:val="001640AA"/>
    <w:rsid w:val="00164956"/>
    <w:rsid w:val="00164E46"/>
    <w:rsid w:val="00165EDE"/>
    <w:rsid w:val="001662CB"/>
    <w:rsid w:val="00166715"/>
    <w:rsid w:val="00167D22"/>
    <w:rsid w:val="0017051A"/>
    <w:rsid w:val="00170562"/>
    <w:rsid w:val="00170596"/>
    <w:rsid w:val="001706F9"/>
    <w:rsid w:val="00171118"/>
    <w:rsid w:val="001712F6"/>
    <w:rsid w:val="00171444"/>
    <w:rsid w:val="00171C9C"/>
    <w:rsid w:val="001725C0"/>
    <w:rsid w:val="00172966"/>
    <w:rsid w:val="00174737"/>
    <w:rsid w:val="00174819"/>
    <w:rsid w:val="001749C1"/>
    <w:rsid w:val="00174AD7"/>
    <w:rsid w:val="00174CA0"/>
    <w:rsid w:val="00174EE0"/>
    <w:rsid w:val="00175256"/>
    <w:rsid w:val="00175C6D"/>
    <w:rsid w:val="00175CF5"/>
    <w:rsid w:val="00175D1D"/>
    <w:rsid w:val="00175EC1"/>
    <w:rsid w:val="00175FC4"/>
    <w:rsid w:val="00176665"/>
    <w:rsid w:val="0017681F"/>
    <w:rsid w:val="00176960"/>
    <w:rsid w:val="0017761B"/>
    <w:rsid w:val="001777E8"/>
    <w:rsid w:val="00177988"/>
    <w:rsid w:val="001779D6"/>
    <w:rsid w:val="00177A32"/>
    <w:rsid w:val="001801F9"/>
    <w:rsid w:val="001802D2"/>
    <w:rsid w:val="001806F4"/>
    <w:rsid w:val="00180EFC"/>
    <w:rsid w:val="00181202"/>
    <w:rsid w:val="001815DF"/>
    <w:rsid w:val="00181D65"/>
    <w:rsid w:val="00182626"/>
    <w:rsid w:val="00182755"/>
    <w:rsid w:val="00182DE5"/>
    <w:rsid w:val="0018353F"/>
    <w:rsid w:val="001835AC"/>
    <w:rsid w:val="00183B3F"/>
    <w:rsid w:val="00183CBA"/>
    <w:rsid w:val="00184EAB"/>
    <w:rsid w:val="00184FEB"/>
    <w:rsid w:val="001850FF"/>
    <w:rsid w:val="0018526B"/>
    <w:rsid w:val="001855A9"/>
    <w:rsid w:val="00185F7E"/>
    <w:rsid w:val="00186222"/>
    <w:rsid w:val="001862A0"/>
    <w:rsid w:val="0018636D"/>
    <w:rsid w:val="00186598"/>
    <w:rsid w:val="0018683E"/>
    <w:rsid w:val="00186C3C"/>
    <w:rsid w:val="00187972"/>
    <w:rsid w:val="00187C08"/>
    <w:rsid w:val="0019232E"/>
    <w:rsid w:val="001924D5"/>
    <w:rsid w:val="00192612"/>
    <w:rsid w:val="00192F68"/>
    <w:rsid w:val="0019326C"/>
    <w:rsid w:val="001934FE"/>
    <w:rsid w:val="0019450E"/>
    <w:rsid w:val="001945EE"/>
    <w:rsid w:val="00194A74"/>
    <w:rsid w:val="001956A9"/>
    <w:rsid w:val="001958BF"/>
    <w:rsid w:val="00196A8F"/>
    <w:rsid w:val="00196EFC"/>
    <w:rsid w:val="0019721C"/>
    <w:rsid w:val="001979E1"/>
    <w:rsid w:val="00197E0E"/>
    <w:rsid w:val="001A01D5"/>
    <w:rsid w:val="001A02BD"/>
    <w:rsid w:val="001A04A1"/>
    <w:rsid w:val="001A067D"/>
    <w:rsid w:val="001A0804"/>
    <w:rsid w:val="001A0CE9"/>
    <w:rsid w:val="001A0E4C"/>
    <w:rsid w:val="001A12C0"/>
    <w:rsid w:val="001A2E11"/>
    <w:rsid w:val="001A359C"/>
    <w:rsid w:val="001A3CC2"/>
    <w:rsid w:val="001A3D2E"/>
    <w:rsid w:val="001A43EC"/>
    <w:rsid w:val="001A45B5"/>
    <w:rsid w:val="001A5136"/>
    <w:rsid w:val="001A550F"/>
    <w:rsid w:val="001A56BE"/>
    <w:rsid w:val="001A5945"/>
    <w:rsid w:val="001A5C3B"/>
    <w:rsid w:val="001A6299"/>
    <w:rsid w:val="001A6C17"/>
    <w:rsid w:val="001A6DE0"/>
    <w:rsid w:val="001A7279"/>
    <w:rsid w:val="001A72B6"/>
    <w:rsid w:val="001A75D5"/>
    <w:rsid w:val="001A7F2C"/>
    <w:rsid w:val="001B08F3"/>
    <w:rsid w:val="001B0EB7"/>
    <w:rsid w:val="001B1157"/>
    <w:rsid w:val="001B144A"/>
    <w:rsid w:val="001B14FA"/>
    <w:rsid w:val="001B1A59"/>
    <w:rsid w:val="001B1F7E"/>
    <w:rsid w:val="001B22BF"/>
    <w:rsid w:val="001B24E6"/>
    <w:rsid w:val="001B344C"/>
    <w:rsid w:val="001B4733"/>
    <w:rsid w:val="001B4B30"/>
    <w:rsid w:val="001B4FF2"/>
    <w:rsid w:val="001B5027"/>
    <w:rsid w:val="001B5885"/>
    <w:rsid w:val="001B623C"/>
    <w:rsid w:val="001B6896"/>
    <w:rsid w:val="001B6977"/>
    <w:rsid w:val="001B6B11"/>
    <w:rsid w:val="001B6CAE"/>
    <w:rsid w:val="001B6E7F"/>
    <w:rsid w:val="001B7791"/>
    <w:rsid w:val="001B7A39"/>
    <w:rsid w:val="001C00A6"/>
    <w:rsid w:val="001C01A0"/>
    <w:rsid w:val="001C0DBD"/>
    <w:rsid w:val="001C1110"/>
    <w:rsid w:val="001C1C85"/>
    <w:rsid w:val="001C20E5"/>
    <w:rsid w:val="001C2182"/>
    <w:rsid w:val="001C2197"/>
    <w:rsid w:val="001C2483"/>
    <w:rsid w:val="001C269C"/>
    <w:rsid w:val="001C3348"/>
    <w:rsid w:val="001C39DE"/>
    <w:rsid w:val="001C4914"/>
    <w:rsid w:val="001C4990"/>
    <w:rsid w:val="001C4A21"/>
    <w:rsid w:val="001C5AF6"/>
    <w:rsid w:val="001C5B4F"/>
    <w:rsid w:val="001C5F61"/>
    <w:rsid w:val="001C60CA"/>
    <w:rsid w:val="001C6479"/>
    <w:rsid w:val="001C656D"/>
    <w:rsid w:val="001C66C5"/>
    <w:rsid w:val="001C6CF4"/>
    <w:rsid w:val="001C75E0"/>
    <w:rsid w:val="001C9A0F"/>
    <w:rsid w:val="001D053B"/>
    <w:rsid w:val="001D0779"/>
    <w:rsid w:val="001D0D97"/>
    <w:rsid w:val="001D13F9"/>
    <w:rsid w:val="001D190D"/>
    <w:rsid w:val="001D2596"/>
    <w:rsid w:val="001D2751"/>
    <w:rsid w:val="001D2CE9"/>
    <w:rsid w:val="001D2E76"/>
    <w:rsid w:val="001D4854"/>
    <w:rsid w:val="001D5063"/>
    <w:rsid w:val="001D5E0A"/>
    <w:rsid w:val="001D5FDE"/>
    <w:rsid w:val="001D631E"/>
    <w:rsid w:val="001D66D4"/>
    <w:rsid w:val="001D6754"/>
    <w:rsid w:val="001D6E2E"/>
    <w:rsid w:val="001D6E44"/>
    <w:rsid w:val="001D73BB"/>
    <w:rsid w:val="001D78A0"/>
    <w:rsid w:val="001D79B9"/>
    <w:rsid w:val="001D7A0D"/>
    <w:rsid w:val="001D7DE0"/>
    <w:rsid w:val="001E01A1"/>
    <w:rsid w:val="001E0499"/>
    <w:rsid w:val="001E1245"/>
    <w:rsid w:val="001E1C9C"/>
    <w:rsid w:val="001E28CF"/>
    <w:rsid w:val="001E29A0"/>
    <w:rsid w:val="001E29E6"/>
    <w:rsid w:val="001E2B88"/>
    <w:rsid w:val="001E30DF"/>
    <w:rsid w:val="001E3668"/>
    <w:rsid w:val="001E45C4"/>
    <w:rsid w:val="001E4914"/>
    <w:rsid w:val="001E4A71"/>
    <w:rsid w:val="001E4AFD"/>
    <w:rsid w:val="001E5378"/>
    <w:rsid w:val="001E5793"/>
    <w:rsid w:val="001E72CE"/>
    <w:rsid w:val="001E7648"/>
    <w:rsid w:val="001E7D1B"/>
    <w:rsid w:val="001F026D"/>
    <w:rsid w:val="001F09CD"/>
    <w:rsid w:val="001F0CB7"/>
    <w:rsid w:val="001F0E34"/>
    <w:rsid w:val="001F0ED1"/>
    <w:rsid w:val="001F1013"/>
    <w:rsid w:val="001F24F9"/>
    <w:rsid w:val="001F2766"/>
    <w:rsid w:val="001F2CA6"/>
    <w:rsid w:val="001F31E7"/>
    <w:rsid w:val="001F3446"/>
    <w:rsid w:val="001F362F"/>
    <w:rsid w:val="001F48E1"/>
    <w:rsid w:val="001F4E08"/>
    <w:rsid w:val="001F4E5B"/>
    <w:rsid w:val="001F5734"/>
    <w:rsid w:val="001F57C8"/>
    <w:rsid w:val="001F644E"/>
    <w:rsid w:val="001F6787"/>
    <w:rsid w:val="001F6D47"/>
    <w:rsid w:val="001F708E"/>
    <w:rsid w:val="001F7144"/>
    <w:rsid w:val="001F7308"/>
    <w:rsid w:val="001F741E"/>
    <w:rsid w:val="001F7981"/>
    <w:rsid w:val="001F7E23"/>
    <w:rsid w:val="00200849"/>
    <w:rsid w:val="002012C9"/>
    <w:rsid w:val="00201E19"/>
    <w:rsid w:val="002031DB"/>
    <w:rsid w:val="00203889"/>
    <w:rsid w:val="00203D3E"/>
    <w:rsid w:val="00204EE8"/>
    <w:rsid w:val="00204F11"/>
    <w:rsid w:val="002054E8"/>
    <w:rsid w:val="00206759"/>
    <w:rsid w:val="00206A5C"/>
    <w:rsid w:val="00206BA6"/>
    <w:rsid w:val="0020748F"/>
    <w:rsid w:val="002074EB"/>
    <w:rsid w:val="00210137"/>
    <w:rsid w:val="00210680"/>
    <w:rsid w:val="00210982"/>
    <w:rsid w:val="00210D5F"/>
    <w:rsid w:val="00211507"/>
    <w:rsid w:val="002118CD"/>
    <w:rsid w:val="00211D69"/>
    <w:rsid w:val="00211E68"/>
    <w:rsid w:val="0021351A"/>
    <w:rsid w:val="002138A6"/>
    <w:rsid w:val="00213F8D"/>
    <w:rsid w:val="0021432E"/>
    <w:rsid w:val="00214D0A"/>
    <w:rsid w:val="00215A07"/>
    <w:rsid w:val="00215EB4"/>
    <w:rsid w:val="00215F32"/>
    <w:rsid w:val="00216065"/>
    <w:rsid w:val="002179A0"/>
    <w:rsid w:val="00217B1D"/>
    <w:rsid w:val="00220653"/>
    <w:rsid w:val="00220B7A"/>
    <w:rsid w:val="00220C0E"/>
    <w:rsid w:val="00220DB3"/>
    <w:rsid w:val="00220E5A"/>
    <w:rsid w:val="00220F4E"/>
    <w:rsid w:val="00221511"/>
    <w:rsid w:val="002215C3"/>
    <w:rsid w:val="00221D19"/>
    <w:rsid w:val="00222A7A"/>
    <w:rsid w:val="00222D40"/>
    <w:rsid w:val="0022327E"/>
    <w:rsid w:val="002238A3"/>
    <w:rsid w:val="00224FA9"/>
    <w:rsid w:val="0022517F"/>
    <w:rsid w:val="0022648E"/>
    <w:rsid w:val="002268E1"/>
    <w:rsid w:val="00226E26"/>
    <w:rsid w:val="00227C4F"/>
    <w:rsid w:val="002302B8"/>
    <w:rsid w:val="0023047E"/>
    <w:rsid w:val="00230698"/>
    <w:rsid w:val="00230BD2"/>
    <w:rsid w:val="002313A9"/>
    <w:rsid w:val="0023180D"/>
    <w:rsid w:val="0023194A"/>
    <w:rsid w:val="00231B3E"/>
    <w:rsid w:val="0023229F"/>
    <w:rsid w:val="002324D9"/>
    <w:rsid w:val="00232DB2"/>
    <w:rsid w:val="00233458"/>
    <w:rsid w:val="002337BF"/>
    <w:rsid w:val="002349AD"/>
    <w:rsid w:val="0023559D"/>
    <w:rsid w:val="00235A6C"/>
    <w:rsid w:val="00235E78"/>
    <w:rsid w:val="002361CC"/>
    <w:rsid w:val="0023730C"/>
    <w:rsid w:val="002403FE"/>
    <w:rsid w:val="002407A1"/>
    <w:rsid w:val="00240D8C"/>
    <w:rsid w:val="0024156D"/>
    <w:rsid w:val="00243FA8"/>
    <w:rsid w:val="002440B2"/>
    <w:rsid w:val="00244A90"/>
    <w:rsid w:val="00245201"/>
    <w:rsid w:val="002455F7"/>
    <w:rsid w:val="00245D38"/>
    <w:rsid w:val="00246014"/>
    <w:rsid w:val="0024631A"/>
    <w:rsid w:val="00246D63"/>
    <w:rsid w:val="00246FB0"/>
    <w:rsid w:val="0024704E"/>
    <w:rsid w:val="002479FB"/>
    <w:rsid w:val="00247E2E"/>
    <w:rsid w:val="00247E8E"/>
    <w:rsid w:val="002500A8"/>
    <w:rsid w:val="0025019D"/>
    <w:rsid w:val="0025066F"/>
    <w:rsid w:val="00250762"/>
    <w:rsid w:val="00250A69"/>
    <w:rsid w:val="00250A85"/>
    <w:rsid w:val="00251019"/>
    <w:rsid w:val="0025123D"/>
    <w:rsid w:val="0025132A"/>
    <w:rsid w:val="00251875"/>
    <w:rsid w:val="00251ADC"/>
    <w:rsid w:val="00251D5A"/>
    <w:rsid w:val="00251F97"/>
    <w:rsid w:val="00252196"/>
    <w:rsid w:val="00252807"/>
    <w:rsid w:val="002537AF"/>
    <w:rsid w:val="00254234"/>
    <w:rsid w:val="002543C9"/>
    <w:rsid w:val="00255668"/>
    <w:rsid w:val="00255A27"/>
    <w:rsid w:val="00255C9F"/>
    <w:rsid w:val="00256724"/>
    <w:rsid w:val="002571D0"/>
    <w:rsid w:val="0025737F"/>
    <w:rsid w:val="00257390"/>
    <w:rsid w:val="0025749D"/>
    <w:rsid w:val="002578A8"/>
    <w:rsid w:val="00257FA0"/>
    <w:rsid w:val="002602DC"/>
    <w:rsid w:val="0026088E"/>
    <w:rsid w:val="00260A9B"/>
    <w:rsid w:val="00260CC3"/>
    <w:rsid w:val="00261BFC"/>
    <w:rsid w:val="002620C6"/>
    <w:rsid w:val="00262BCD"/>
    <w:rsid w:val="00263447"/>
    <w:rsid w:val="00264590"/>
    <w:rsid w:val="00264A8C"/>
    <w:rsid w:val="00264D07"/>
    <w:rsid w:val="002651C0"/>
    <w:rsid w:val="00265722"/>
    <w:rsid w:val="00265861"/>
    <w:rsid w:val="00265CA3"/>
    <w:rsid w:val="00266387"/>
    <w:rsid w:val="00266702"/>
    <w:rsid w:val="00266EE2"/>
    <w:rsid w:val="00266F4D"/>
    <w:rsid w:val="0026728D"/>
    <w:rsid w:val="002672E8"/>
    <w:rsid w:val="00267B10"/>
    <w:rsid w:val="00270274"/>
    <w:rsid w:val="002707A3"/>
    <w:rsid w:val="00270992"/>
    <w:rsid w:val="00270C09"/>
    <w:rsid w:val="002714F8"/>
    <w:rsid w:val="002717C6"/>
    <w:rsid w:val="00271E6A"/>
    <w:rsid w:val="00272336"/>
    <w:rsid w:val="00272479"/>
    <w:rsid w:val="00272FA8"/>
    <w:rsid w:val="0027318D"/>
    <w:rsid w:val="00274D44"/>
    <w:rsid w:val="00276017"/>
    <w:rsid w:val="002768B4"/>
    <w:rsid w:val="00276F0A"/>
    <w:rsid w:val="002770BE"/>
    <w:rsid w:val="00277751"/>
    <w:rsid w:val="00277843"/>
    <w:rsid w:val="00277953"/>
    <w:rsid w:val="00277D68"/>
    <w:rsid w:val="00280089"/>
    <w:rsid w:val="00280756"/>
    <w:rsid w:val="00280AD1"/>
    <w:rsid w:val="00280FE0"/>
    <w:rsid w:val="00281836"/>
    <w:rsid w:val="002818D7"/>
    <w:rsid w:val="00281A0A"/>
    <w:rsid w:val="00282535"/>
    <w:rsid w:val="00282986"/>
    <w:rsid w:val="00282B89"/>
    <w:rsid w:val="00282C29"/>
    <w:rsid w:val="00282C3E"/>
    <w:rsid w:val="002837B1"/>
    <w:rsid w:val="0028448F"/>
    <w:rsid w:val="0028471E"/>
    <w:rsid w:val="00285451"/>
    <w:rsid w:val="00285A80"/>
    <w:rsid w:val="0028638E"/>
    <w:rsid w:val="00286433"/>
    <w:rsid w:val="00286613"/>
    <w:rsid w:val="00286A42"/>
    <w:rsid w:val="00286C2F"/>
    <w:rsid w:val="00286E95"/>
    <w:rsid w:val="00286F67"/>
    <w:rsid w:val="00287241"/>
    <w:rsid w:val="00287316"/>
    <w:rsid w:val="00287A5A"/>
    <w:rsid w:val="00290210"/>
    <w:rsid w:val="002903F4"/>
    <w:rsid w:val="002905A0"/>
    <w:rsid w:val="002910DD"/>
    <w:rsid w:val="002914E0"/>
    <w:rsid w:val="00291910"/>
    <w:rsid w:val="00291CD1"/>
    <w:rsid w:val="00291CF9"/>
    <w:rsid w:val="00291D54"/>
    <w:rsid w:val="00292618"/>
    <w:rsid w:val="00292864"/>
    <w:rsid w:val="00292DA7"/>
    <w:rsid w:val="00292F71"/>
    <w:rsid w:val="00293087"/>
    <w:rsid w:val="002930F4"/>
    <w:rsid w:val="0029355F"/>
    <w:rsid w:val="00293ED0"/>
    <w:rsid w:val="00294A23"/>
    <w:rsid w:val="00294F64"/>
    <w:rsid w:val="00295E98"/>
    <w:rsid w:val="002971D7"/>
    <w:rsid w:val="00297D11"/>
    <w:rsid w:val="00297DA6"/>
    <w:rsid w:val="00297F97"/>
    <w:rsid w:val="002A01DC"/>
    <w:rsid w:val="002A1274"/>
    <w:rsid w:val="002A12EF"/>
    <w:rsid w:val="002A1981"/>
    <w:rsid w:val="002A238E"/>
    <w:rsid w:val="002A2938"/>
    <w:rsid w:val="002A3C5A"/>
    <w:rsid w:val="002A3F42"/>
    <w:rsid w:val="002A3F58"/>
    <w:rsid w:val="002A4AF7"/>
    <w:rsid w:val="002A4D16"/>
    <w:rsid w:val="002A50AC"/>
    <w:rsid w:val="002A595F"/>
    <w:rsid w:val="002A6F01"/>
    <w:rsid w:val="002A70E2"/>
    <w:rsid w:val="002A73B1"/>
    <w:rsid w:val="002A79BF"/>
    <w:rsid w:val="002B03BA"/>
    <w:rsid w:val="002B05BD"/>
    <w:rsid w:val="002B0893"/>
    <w:rsid w:val="002B1B05"/>
    <w:rsid w:val="002B27F0"/>
    <w:rsid w:val="002B3F89"/>
    <w:rsid w:val="002B437E"/>
    <w:rsid w:val="002B4573"/>
    <w:rsid w:val="002B4AF6"/>
    <w:rsid w:val="002B4DEC"/>
    <w:rsid w:val="002B5A39"/>
    <w:rsid w:val="002B5AF3"/>
    <w:rsid w:val="002B61B2"/>
    <w:rsid w:val="002B6335"/>
    <w:rsid w:val="002B65B2"/>
    <w:rsid w:val="002B67DF"/>
    <w:rsid w:val="002B78DA"/>
    <w:rsid w:val="002B7920"/>
    <w:rsid w:val="002B7B9A"/>
    <w:rsid w:val="002B7C77"/>
    <w:rsid w:val="002C1170"/>
    <w:rsid w:val="002C12CC"/>
    <w:rsid w:val="002C27EC"/>
    <w:rsid w:val="002C409C"/>
    <w:rsid w:val="002C44A3"/>
    <w:rsid w:val="002C4C2E"/>
    <w:rsid w:val="002C58E8"/>
    <w:rsid w:val="002C5ABA"/>
    <w:rsid w:val="002C60B8"/>
    <w:rsid w:val="002C766A"/>
    <w:rsid w:val="002C79BE"/>
    <w:rsid w:val="002C7D2B"/>
    <w:rsid w:val="002D1035"/>
    <w:rsid w:val="002D2167"/>
    <w:rsid w:val="002D2193"/>
    <w:rsid w:val="002D270F"/>
    <w:rsid w:val="002D29F6"/>
    <w:rsid w:val="002D2E5E"/>
    <w:rsid w:val="002D2F42"/>
    <w:rsid w:val="002D334E"/>
    <w:rsid w:val="002D36A0"/>
    <w:rsid w:val="002D37DD"/>
    <w:rsid w:val="002D46F4"/>
    <w:rsid w:val="002D4BA3"/>
    <w:rsid w:val="002D4ED2"/>
    <w:rsid w:val="002D6ED8"/>
    <w:rsid w:val="002D712A"/>
    <w:rsid w:val="002D79E1"/>
    <w:rsid w:val="002E0276"/>
    <w:rsid w:val="002E075C"/>
    <w:rsid w:val="002E0EB1"/>
    <w:rsid w:val="002E0FB0"/>
    <w:rsid w:val="002E128D"/>
    <w:rsid w:val="002E13BA"/>
    <w:rsid w:val="002E171C"/>
    <w:rsid w:val="002E1CE9"/>
    <w:rsid w:val="002E1EDD"/>
    <w:rsid w:val="002E245D"/>
    <w:rsid w:val="002E284D"/>
    <w:rsid w:val="002E3570"/>
    <w:rsid w:val="002E36A6"/>
    <w:rsid w:val="002E36EA"/>
    <w:rsid w:val="002E3932"/>
    <w:rsid w:val="002E3C0A"/>
    <w:rsid w:val="002E467E"/>
    <w:rsid w:val="002E4A59"/>
    <w:rsid w:val="002E50E1"/>
    <w:rsid w:val="002E55C4"/>
    <w:rsid w:val="002E5B6E"/>
    <w:rsid w:val="002E5C7D"/>
    <w:rsid w:val="002E5CD9"/>
    <w:rsid w:val="002E69E9"/>
    <w:rsid w:val="002E6B7E"/>
    <w:rsid w:val="002E7A5F"/>
    <w:rsid w:val="002E7B8D"/>
    <w:rsid w:val="002F0EBC"/>
    <w:rsid w:val="002F115D"/>
    <w:rsid w:val="002F1D7A"/>
    <w:rsid w:val="002F2BC5"/>
    <w:rsid w:val="002F372F"/>
    <w:rsid w:val="002F3FA9"/>
    <w:rsid w:val="002F4A4A"/>
    <w:rsid w:val="002F4DED"/>
    <w:rsid w:val="002F4FE9"/>
    <w:rsid w:val="002F5237"/>
    <w:rsid w:val="002F627D"/>
    <w:rsid w:val="002F6DE6"/>
    <w:rsid w:val="002F6EB2"/>
    <w:rsid w:val="002F7138"/>
    <w:rsid w:val="002F74A1"/>
    <w:rsid w:val="002F74E3"/>
    <w:rsid w:val="0030043D"/>
    <w:rsid w:val="00300B91"/>
    <w:rsid w:val="00301A15"/>
    <w:rsid w:val="00301AF4"/>
    <w:rsid w:val="00301E3B"/>
    <w:rsid w:val="00301EA8"/>
    <w:rsid w:val="00302225"/>
    <w:rsid w:val="003022B9"/>
    <w:rsid w:val="00302750"/>
    <w:rsid w:val="003027A0"/>
    <w:rsid w:val="00302C44"/>
    <w:rsid w:val="00303380"/>
    <w:rsid w:val="0030355C"/>
    <w:rsid w:val="00303844"/>
    <w:rsid w:val="0030396C"/>
    <w:rsid w:val="00303A6A"/>
    <w:rsid w:val="00303BD3"/>
    <w:rsid w:val="00305069"/>
    <w:rsid w:val="003055A9"/>
    <w:rsid w:val="003058D8"/>
    <w:rsid w:val="003058E1"/>
    <w:rsid w:val="00305C59"/>
    <w:rsid w:val="00306438"/>
    <w:rsid w:val="00306704"/>
    <w:rsid w:val="003067F7"/>
    <w:rsid w:val="003071CF"/>
    <w:rsid w:val="00307741"/>
    <w:rsid w:val="00307753"/>
    <w:rsid w:val="003105D7"/>
    <w:rsid w:val="003107B8"/>
    <w:rsid w:val="00310822"/>
    <w:rsid w:val="003109B1"/>
    <w:rsid w:val="00310BAA"/>
    <w:rsid w:val="00311BA0"/>
    <w:rsid w:val="0031225A"/>
    <w:rsid w:val="00312C8F"/>
    <w:rsid w:val="00312F61"/>
    <w:rsid w:val="003134D0"/>
    <w:rsid w:val="00313542"/>
    <w:rsid w:val="003137ED"/>
    <w:rsid w:val="00313953"/>
    <w:rsid w:val="00313D9D"/>
    <w:rsid w:val="00314957"/>
    <w:rsid w:val="00314964"/>
    <w:rsid w:val="003149B3"/>
    <w:rsid w:val="00314D49"/>
    <w:rsid w:val="003159CE"/>
    <w:rsid w:val="003162D7"/>
    <w:rsid w:val="003168FF"/>
    <w:rsid w:val="00316904"/>
    <w:rsid w:val="003171B0"/>
    <w:rsid w:val="00317E14"/>
    <w:rsid w:val="00317FE7"/>
    <w:rsid w:val="00320F87"/>
    <w:rsid w:val="00322111"/>
    <w:rsid w:val="003221D0"/>
    <w:rsid w:val="003223AD"/>
    <w:rsid w:val="003228DA"/>
    <w:rsid w:val="0032360D"/>
    <w:rsid w:val="003238FD"/>
    <w:rsid w:val="0032474C"/>
    <w:rsid w:val="00324875"/>
    <w:rsid w:val="00324996"/>
    <w:rsid w:val="00325348"/>
    <w:rsid w:val="00325AA1"/>
    <w:rsid w:val="00325CB1"/>
    <w:rsid w:val="003263FB"/>
    <w:rsid w:val="0032658A"/>
    <w:rsid w:val="003266BB"/>
    <w:rsid w:val="003271BD"/>
    <w:rsid w:val="003273BB"/>
    <w:rsid w:val="00327610"/>
    <w:rsid w:val="00327BAC"/>
    <w:rsid w:val="00330701"/>
    <w:rsid w:val="0033091A"/>
    <w:rsid w:val="00330D88"/>
    <w:rsid w:val="003316B3"/>
    <w:rsid w:val="00332A89"/>
    <w:rsid w:val="003332A9"/>
    <w:rsid w:val="00334601"/>
    <w:rsid w:val="00334700"/>
    <w:rsid w:val="00334D1B"/>
    <w:rsid w:val="003355DE"/>
    <w:rsid w:val="0033578F"/>
    <w:rsid w:val="00335B5B"/>
    <w:rsid w:val="00335C99"/>
    <w:rsid w:val="00335D00"/>
    <w:rsid w:val="003360FF"/>
    <w:rsid w:val="00336AEA"/>
    <w:rsid w:val="00336EB3"/>
    <w:rsid w:val="00337F3B"/>
    <w:rsid w:val="00340A05"/>
    <w:rsid w:val="00341C46"/>
    <w:rsid w:val="0034215E"/>
    <w:rsid w:val="003427EE"/>
    <w:rsid w:val="003427EF"/>
    <w:rsid w:val="00342AC8"/>
    <w:rsid w:val="00342AF8"/>
    <w:rsid w:val="00342DC4"/>
    <w:rsid w:val="00342DD0"/>
    <w:rsid w:val="00342FCB"/>
    <w:rsid w:val="00343746"/>
    <w:rsid w:val="00343765"/>
    <w:rsid w:val="00343890"/>
    <w:rsid w:val="00343D48"/>
    <w:rsid w:val="003443DC"/>
    <w:rsid w:val="003453C7"/>
    <w:rsid w:val="003455DB"/>
    <w:rsid w:val="003461D8"/>
    <w:rsid w:val="00346266"/>
    <w:rsid w:val="00347272"/>
    <w:rsid w:val="00347B45"/>
    <w:rsid w:val="00347D9C"/>
    <w:rsid w:val="003502E0"/>
    <w:rsid w:val="0035099F"/>
    <w:rsid w:val="0035168C"/>
    <w:rsid w:val="00351BAA"/>
    <w:rsid w:val="00352E41"/>
    <w:rsid w:val="0035321B"/>
    <w:rsid w:val="00353A77"/>
    <w:rsid w:val="00353BB1"/>
    <w:rsid w:val="00353E92"/>
    <w:rsid w:val="003542DF"/>
    <w:rsid w:val="003550A0"/>
    <w:rsid w:val="0035571C"/>
    <w:rsid w:val="00355EBF"/>
    <w:rsid w:val="00356073"/>
    <w:rsid w:val="00356226"/>
    <w:rsid w:val="003567A3"/>
    <w:rsid w:val="00356B7E"/>
    <w:rsid w:val="00356C98"/>
    <w:rsid w:val="00360236"/>
    <w:rsid w:val="0036032F"/>
    <w:rsid w:val="00360718"/>
    <w:rsid w:val="0036123A"/>
    <w:rsid w:val="003615E7"/>
    <w:rsid w:val="00362192"/>
    <w:rsid w:val="003621A1"/>
    <w:rsid w:val="00362382"/>
    <w:rsid w:val="00362751"/>
    <w:rsid w:val="003627E8"/>
    <w:rsid w:val="00363675"/>
    <w:rsid w:val="00364640"/>
    <w:rsid w:val="00364EE4"/>
    <w:rsid w:val="00365101"/>
    <w:rsid w:val="00365492"/>
    <w:rsid w:val="0036590C"/>
    <w:rsid w:val="00365AEC"/>
    <w:rsid w:val="00365C9D"/>
    <w:rsid w:val="003663B0"/>
    <w:rsid w:val="0036786F"/>
    <w:rsid w:val="00370434"/>
    <w:rsid w:val="00370810"/>
    <w:rsid w:val="0037145F"/>
    <w:rsid w:val="0037148B"/>
    <w:rsid w:val="00371C11"/>
    <w:rsid w:val="00371E6D"/>
    <w:rsid w:val="00371E94"/>
    <w:rsid w:val="003720BB"/>
    <w:rsid w:val="00372D3F"/>
    <w:rsid w:val="003740BC"/>
    <w:rsid w:val="003751EA"/>
    <w:rsid w:val="00375359"/>
    <w:rsid w:val="00375452"/>
    <w:rsid w:val="0037546C"/>
    <w:rsid w:val="0037553A"/>
    <w:rsid w:val="00375A86"/>
    <w:rsid w:val="00376349"/>
    <w:rsid w:val="00376364"/>
    <w:rsid w:val="003767C0"/>
    <w:rsid w:val="003769CB"/>
    <w:rsid w:val="00376C12"/>
    <w:rsid w:val="00376DA7"/>
    <w:rsid w:val="00377344"/>
    <w:rsid w:val="003776CF"/>
    <w:rsid w:val="003778AA"/>
    <w:rsid w:val="003779C0"/>
    <w:rsid w:val="00377A71"/>
    <w:rsid w:val="00380353"/>
    <w:rsid w:val="00380CAF"/>
    <w:rsid w:val="003815AC"/>
    <w:rsid w:val="00381679"/>
    <w:rsid w:val="00381F81"/>
    <w:rsid w:val="003826DE"/>
    <w:rsid w:val="00382707"/>
    <w:rsid w:val="00383336"/>
    <w:rsid w:val="00383615"/>
    <w:rsid w:val="0038443E"/>
    <w:rsid w:val="00384508"/>
    <w:rsid w:val="00385ABD"/>
    <w:rsid w:val="00385D84"/>
    <w:rsid w:val="00386012"/>
    <w:rsid w:val="003864A7"/>
    <w:rsid w:val="00386A4E"/>
    <w:rsid w:val="003874DC"/>
    <w:rsid w:val="003875FE"/>
    <w:rsid w:val="003878BC"/>
    <w:rsid w:val="00387FD2"/>
    <w:rsid w:val="003908A2"/>
    <w:rsid w:val="003917E5"/>
    <w:rsid w:val="00391B7B"/>
    <w:rsid w:val="00391DE9"/>
    <w:rsid w:val="00391ECC"/>
    <w:rsid w:val="00391F08"/>
    <w:rsid w:val="003923A8"/>
    <w:rsid w:val="003936B7"/>
    <w:rsid w:val="003937A1"/>
    <w:rsid w:val="00393D74"/>
    <w:rsid w:val="00393EF2"/>
    <w:rsid w:val="0039409D"/>
    <w:rsid w:val="003940E1"/>
    <w:rsid w:val="00394563"/>
    <w:rsid w:val="00394702"/>
    <w:rsid w:val="0039479C"/>
    <w:rsid w:val="00395603"/>
    <w:rsid w:val="0039575B"/>
    <w:rsid w:val="0039624E"/>
    <w:rsid w:val="00396253"/>
    <w:rsid w:val="00396C17"/>
    <w:rsid w:val="00396E14"/>
    <w:rsid w:val="00397571"/>
    <w:rsid w:val="003975A1"/>
    <w:rsid w:val="003A03F8"/>
    <w:rsid w:val="003A0E80"/>
    <w:rsid w:val="003A0FAF"/>
    <w:rsid w:val="003A1360"/>
    <w:rsid w:val="003A1CE4"/>
    <w:rsid w:val="003A207A"/>
    <w:rsid w:val="003A267F"/>
    <w:rsid w:val="003A2D04"/>
    <w:rsid w:val="003A324C"/>
    <w:rsid w:val="003A36A6"/>
    <w:rsid w:val="003A3754"/>
    <w:rsid w:val="003A3F64"/>
    <w:rsid w:val="003A3FC1"/>
    <w:rsid w:val="003A4490"/>
    <w:rsid w:val="003A4BF0"/>
    <w:rsid w:val="003A4DB4"/>
    <w:rsid w:val="003A55D6"/>
    <w:rsid w:val="003A5FC3"/>
    <w:rsid w:val="003A6C72"/>
    <w:rsid w:val="003A6E79"/>
    <w:rsid w:val="003A75EB"/>
    <w:rsid w:val="003A7ECF"/>
    <w:rsid w:val="003B002B"/>
    <w:rsid w:val="003B00DC"/>
    <w:rsid w:val="003B04EE"/>
    <w:rsid w:val="003B06D4"/>
    <w:rsid w:val="003B12AE"/>
    <w:rsid w:val="003B1A62"/>
    <w:rsid w:val="003B2538"/>
    <w:rsid w:val="003B2FC8"/>
    <w:rsid w:val="003B30CE"/>
    <w:rsid w:val="003B406F"/>
    <w:rsid w:val="003B4856"/>
    <w:rsid w:val="003B487F"/>
    <w:rsid w:val="003B4D15"/>
    <w:rsid w:val="003B55BE"/>
    <w:rsid w:val="003B5D52"/>
    <w:rsid w:val="003B6700"/>
    <w:rsid w:val="003B7448"/>
    <w:rsid w:val="003B7E30"/>
    <w:rsid w:val="003C07C1"/>
    <w:rsid w:val="003C0919"/>
    <w:rsid w:val="003C16B6"/>
    <w:rsid w:val="003C1CAB"/>
    <w:rsid w:val="003C2443"/>
    <w:rsid w:val="003C2A24"/>
    <w:rsid w:val="003C3946"/>
    <w:rsid w:val="003C3AAD"/>
    <w:rsid w:val="003C4562"/>
    <w:rsid w:val="003C4BAE"/>
    <w:rsid w:val="003C4D72"/>
    <w:rsid w:val="003C5551"/>
    <w:rsid w:val="003C55B8"/>
    <w:rsid w:val="003C5667"/>
    <w:rsid w:val="003C58E1"/>
    <w:rsid w:val="003C5BD1"/>
    <w:rsid w:val="003C66CB"/>
    <w:rsid w:val="003C6729"/>
    <w:rsid w:val="003C6E7D"/>
    <w:rsid w:val="003C7291"/>
    <w:rsid w:val="003D001B"/>
    <w:rsid w:val="003D0ADD"/>
    <w:rsid w:val="003D21A2"/>
    <w:rsid w:val="003D29DA"/>
    <w:rsid w:val="003D32EA"/>
    <w:rsid w:val="003D3366"/>
    <w:rsid w:val="003D38C3"/>
    <w:rsid w:val="003D3BB5"/>
    <w:rsid w:val="003D4524"/>
    <w:rsid w:val="003D478C"/>
    <w:rsid w:val="003D481C"/>
    <w:rsid w:val="003D485A"/>
    <w:rsid w:val="003D4FDA"/>
    <w:rsid w:val="003D56E9"/>
    <w:rsid w:val="003D5ADA"/>
    <w:rsid w:val="003D5B4C"/>
    <w:rsid w:val="003D5EE6"/>
    <w:rsid w:val="003D639A"/>
    <w:rsid w:val="003D7079"/>
    <w:rsid w:val="003D70B8"/>
    <w:rsid w:val="003E036E"/>
    <w:rsid w:val="003E0D73"/>
    <w:rsid w:val="003E19B2"/>
    <w:rsid w:val="003E2FA2"/>
    <w:rsid w:val="003E30A9"/>
    <w:rsid w:val="003E39EF"/>
    <w:rsid w:val="003E40C4"/>
    <w:rsid w:val="003E441B"/>
    <w:rsid w:val="003E44DA"/>
    <w:rsid w:val="003E47A4"/>
    <w:rsid w:val="003E5282"/>
    <w:rsid w:val="003E52A9"/>
    <w:rsid w:val="003E551F"/>
    <w:rsid w:val="003E57C6"/>
    <w:rsid w:val="003E5C7C"/>
    <w:rsid w:val="003E6787"/>
    <w:rsid w:val="003E681C"/>
    <w:rsid w:val="003E68BA"/>
    <w:rsid w:val="003E70B6"/>
    <w:rsid w:val="003E72FF"/>
    <w:rsid w:val="003E733E"/>
    <w:rsid w:val="003E7437"/>
    <w:rsid w:val="003E7606"/>
    <w:rsid w:val="003F0173"/>
    <w:rsid w:val="003F0E4C"/>
    <w:rsid w:val="003F10F5"/>
    <w:rsid w:val="003F18EF"/>
    <w:rsid w:val="003F19A6"/>
    <w:rsid w:val="003F1FE2"/>
    <w:rsid w:val="003F230C"/>
    <w:rsid w:val="003F249E"/>
    <w:rsid w:val="003F2991"/>
    <w:rsid w:val="003F2EDD"/>
    <w:rsid w:val="003F3091"/>
    <w:rsid w:val="003F371E"/>
    <w:rsid w:val="003F48D7"/>
    <w:rsid w:val="003F5BEA"/>
    <w:rsid w:val="003F6181"/>
    <w:rsid w:val="003F6BE9"/>
    <w:rsid w:val="003F7976"/>
    <w:rsid w:val="004002A7"/>
    <w:rsid w:val="0040056F"/>
    <w:rsid w:val="00400A6D"/>
    <w:rsid w:val="0040120D"/>
    <w:rsid w:val="00401627"/>
    <w:rsid w:val="00401B7F"/>
    <w:rsid w:val="00401EE7"/>
    <w:rsid w:val="00402448"/>
    <w:rsid w:val="004031FE"/>
    <w:rsid w:val="004034E7"/>
    <w:rsid w:val="004035D0"/>
    <w:rsid w:val="00403E93"/>
    <w:rsid w:val="00404F55"/>
    <w:rsid w:val="004050DD"/>
    <w:rsid w:val="00405735"/>
    <w:rsid w:val="0040597C"/>
    <w:rsid w:val="00405D79"/>
    <w:rsid w:val="00405E08"/>
    <w:rsid w:val="00406202"/>
    <w:rsid w:val="004065FA"/>
    <w:rsid w:val="00406940"/>
    <w:rsid w:val="00406BE1"/>
    <w:rsid w:val="004071AF"/>
    <w:rsid w:val="00407B9C"/>
    <w:rsid w:val="00410505"/>
    <w:rsid w:val="00411201"/>
    <w:rsid w:val="00411A02"/>
    <w:rsid w:val="0041207C"/>
    <w:rsid w:val="0041226E"/>
    <w:rsid w:val="004128C6"/>
    <w:rsid w:val="0041357F"/>
    <w:rsid w:val="0041373D"/>
    <w:rsid w:val="00414BBC"/>
    <w:rsid w:val="00415269"/>
    <w:rsid w:val="00415716"/>
    <w:rsid w:val="00415CDE"/>
    <w:rsid w:val="00415DA2"/>
    <w:rsid w:val="00416946"/>
    <w:rsid w:val="00417369"/>
    <w:rsid w:val="004176C2"/>
    <w:rsid w:val="00420390"/>
    <w:rsid w:val="0042060C"/>
    <w:rsid w:val="00420C71"/>
    <w:rsid w:val="00420F40"/>
    <w:rsid w:val="00421073"/>
    <w:rsid w:val="0042118E"/>
    <w:rsid w:val="00421387"/>
    <w:rsid w:val="004217CB"/>
    <w:rsid w:val="004219DC"/>
    <w:rsid w:val="004219E6"/>
    <w:rsid w:val="00421B2F"/>
    <w:rsid w:val="0042200E"/>
    <w:rsid w:val="0042274F"/>
    <w:rsid w:val="00422C46"/>
    <w:rsid w:val="00423551"/>
    <w:rsid w:val="004235F7"/>
    <w:rsid w:val="00423752"/>
    <w:rsid w:val="0042400A"/>
    <w:rsid w:val="00424118"/>
    <w:rsid w:val="0042415F"/>
    <w:rsid w:val="00425750"/>
    <w:rsid w:val="00425C97"/>
    <w:rsid w:val="004265EE"/>
    <w:rsid w:val="004267D8"/>
    <w:rsid w:val="00426DE5"/>
    <w:rsid w:val="00427113"/>
    <w:rsid w:val="004274DF"/>
    <w:rsid w:val="004276CC"/>
    <w:rsid w:val="00427CC1"/>
    <w:rsid w:val="00430732"/>
    <w:rsid w:val="00431246"/>
    <w:rsid w:val="00431EC5"/>
    <w:rsid w:val="00433011"/>
    <w:rsid w:val="00434039"/>
    <w:rsid w:val="004342C5"/>
    <w:rsid w:val="00434D44"/>
    <w:rsid w:val="00434E68"/>
    <w:rsid w:val="004356F6"/>
    <w:rsid w:val="0043579E"/>
    <w:rsid w:val="00435918"/>
    <w:rsid w:val="004362B9"/>
    <w:rsid w:val="0043633E"/>
    <w:rsid w:val="00436406"/>
    <w:rsid w:val="00436D40"/>
    <w:rsid w:val="00437088"/>
    <w:rsid w:val="00437710"/>
    <w:rsid w:val="004378F4"/>
    <w:rsid w:val="004401FC"/>
    <w:rsid w:val="004406F8"/>
    <w:rsid w:val="00440AF3"/>
    <w:rsid w:val="00441110"/>
    <w:rsid w:val="004416EC"/>
    <w:rsid w:val="00441EC8"/>
    <w:rsid w:val="004421F2"/>
    <w:rsid w:val="00442695"/>
    <w:rsid w:val="00442A86"/>
    <w:rsid w:val="00442E11"/>
    <w:rsid w:val="004432A4"/>
    <w:rsid w:val="00443407"/>
    <w:rsid w:val="0044399D"/>
    <w:rsid w:val="0044472C"/>
    <w:rsid w:val="00444D6E"/>
    <w:rsid w:val="00444D78"/>
    <w:rsid w:val="0044566A"/>
    <w:rsid w:val="00445E27"/>
    <w:rsid w:val="004465B4"/>
    <w:rsid w:val="00446998"/>
    <w:rsid w:val="00446C0E"/>
    <w:rsid w:val="0044709B"/>
    <w:rsid w:val="0044771B"/>
    <w:rsid w:val="00447796"/>
    <w:rsid w:val="004477B0"/>
    <w:rsid w:val="00450DFE"/>
    <w:rsid w:val="00451857"/>
    <w:rsid w:val="0045185C"/>
    <w:rsid w:val="00452023"/>
    <w:rsid w:val="00452A3E"/>
    <w:rsid w:val="00452EED"/>
    <w:rsid w:val="0045338F"/>
    <w:rsid w:val="00453740"/>
    <w:rsid w:val="00454EA4"/>
    <w:rsid w:val="0045521F"/>
    <w:rsid w:val="004556F2"/>
    <w:rsid w:val="00455988"/>
    <w:rsid w:val="00455BD7"/>
    <w:rsid w:val="00455D0F"/>
    <w:rsid w:val="0045651A"/>
    <w:rsid w:val="00456544"/>
    <w:rsid w:val="00457204"/>
    <w:rsid w:val="00457BAC"/>
    <w:rsid w:val="00457C20"/>
    <w:rsid w:val="00457F84"/>
    <w:rsid w:val="004600F9"/>
    <w:rsid w:val="004608B3"/>
    <w:rsid w:val="00460AE6"/>
    <w:rsid w:val="00460EBB"/>
    <w:rsid w:val="00460FA5"/>
    <w:rsid w:val="004610F2"/>
    <w:rsid w:val="004614E2"/>
    <w:rsid w:val="00461B12"/>
    <w:rsid w:val="004621A5"/>
    <w:rsid w:val="0046225A"/>
    <w:rsid w:val="00462975"/>
    <w:rsid w:val="0046325C"/>
    <w:rsid w:val="004635C6"/>
    <w:rsid w:val="00463D02"/>
    <w:rsid w:val="00464252"/>
    <w:rsid w:val="004645E2"/>
    <w:rsid w:val="00464F81"/>
    <w:rsid w:val="00465613"/>
    <w:rsid w:val="00466481"/>
    <w:rsid w:val="004669CD"/>
    <w:rsid w:val="00466E07"/>
    <w:rsid w:val="004672FE"/>
    <w:rsid w:val="00467CBF"/>
    <w:rsid w:val="00467F30"/>
    <w:rsid w:val="0047059C"/>
    <w:rsid w:val="004705A0"/>
    <w:rsid w:val="0047072B"/>
    <w:rsid w:val="00470EF1"/>
    <w:rsid w:val="00470F4B"/>
    <w:rsid w:val="00471005"/>
    <w:rsid w:val="00471280"/>
    <w:rsid w:val="004712F7"/>
    <w:rsid w:val="00471E17"/>
    <w:rsid w:val="00471E3F"/>
    <w:rsid w:val="00471EEA"/>
    <w:rsid w:val="0047227E"/>
    <w:rsid w:val="00472816"/>
    <w:rsid w:val="00472BCC"/>
    <w:rsid w:val="00473687"/>
    <w:rsid w:val="004736B4"/>
    <w:rsid w:val="00473748"/>
    <w:rsid w:val="00473DC4"/>
    <w:rsid w:val="004741CD"/>
    <w:rsid w:val="004753CA"/>
    <w:rsid w:val="00475B79"/>
    <w:rsid w:val="00475C33"/>
    <w:rsid w:val="0047611B"/>
    <w:rsid w:val="0047744A"/>
    <w:rsid w:val="00477F4A"/>
    <w:rsid w:val="00480A01"/>
    <w:rsid w:val="00480B9E"/>
    <w:rsid w:val="004815A3"/>
    <w:rsid w:val="004819D6"/>
    <w:rsid w:val="00482F88"/>
    <w:rsid w:val="00483364"/>
    <w:rsid w:val="004834F6"/>
    <w:rsid w:val="00483530"/>
    <w:rsid w:val="00483982"/>
    <w:rsid w:val="00483B15"/>
    <w:rsid w:val="00483B58"/>
    <w:rsid w:val="0048444C"/>
    <w:rsid w:val="0048465E"/>
    <w:rsid w:val="00484CBD"/>
    <w:rsid w:val="004851D4"/>
    <w:rsid w:val="00485770"/>
    <w:rsid w:val="004860C2"/>
    <w:rsid w:val="0048647D"/>
    <w:rsid w:val="00486BFC"/>
    <w:rsid w:val="004872E4"/>
    <w:rsid w:val="00487306"/>
    <w:rsid w:val="00487728"/>
    <w:rsid w:val="004878A0"/>
    <w:rsid w:val="00487B90"/>
    <w:rsid w:val="00487CAA"/>
    <w:rsid w:val="00487D2D"/>
    <w:rsid w:val="00487EB3"/>
    <w:rsid w:val="004905D7"/>
    <w:rsid w:val="00490613"/>
    <w:rsid w:val="00490877"/>
    <w:rsid w:val="00491705"/>
    <w:rsid w:val="0049183D"/>
    <w:rsid w:val="00491D5C"/>
    <w:rsid w:val="00492778"/>
    <w:rsid w:val="00492AE4"/>
    <w:rsid w:val="0049316C"/>
    <w:rsid w:val="004942E6"/>
    <w:rsid w:val="00494743"/>
    <w:rsid w:val="00494D07"/>
    <w:rsid w:val="00494F40"/>
    <w:rsid w:val="00494FFA"/>
    <w:rsid w:val="00495337"/>
    <w:rsid w:val="0049717C"/>
    <w:rsid w:val="00497269"/>
    <w:rsid w:val="004973DC"/>
    <w:rsid w:val="00497827"/>
    <w:rsid w:val="004A0B51"/>
    <w:rsid w:val="004A0F7E"/>
    <w:rsid w:val="004A139C"/>
    <w:rsid w:val="004A1DCB"/>
    <w:rsid w:val="004A1F67"/>
    <w:rsid w:val="004A3162"/>
    <w:rsid w:val="004A37FA"/>
    <w:rsid w:val="004A407D"/>
    <w:rsid w:val="004A4324"/>
    <w:rsid w:val="004A447D"/>
    <w:rsid w:val="004A4756"/>
    <w:rsid w:val="004A49FC"/>
    <w:rsid w:val="004A4CB7"/>
    <w:rsid w:val="004A51DD"/>
    <w:rsid w:val="004A5471"/>
    <w:rsid w:val="004A5A16"/>
    <w:rsid w:val="004A5CE9"/>
    <w:rsid w:val="004A5D73"/>
    <w:rsid w:val="004A5D83"/>
    <w:rsid w:val="004A5E25"/>
    <w:rsid w:val="004A68FE"/>
    <w:rsid w:val="004A7376"/>
    <w:rsid w:val="004B018C"/>
    <w:rsid w:val="004B0574"/>
    <w:rsid w:val="004B21F3"/>
    <w:rsid w:val="004B2FF6"/>
    <w:rsid w:val="004B3631"/>
    <w:rsid w:val="004B378B"/>
    <w:rsid w:val="004B3C36"/>
    <w:rsid w:val="004B4022"/>
    <w:rsid w:val="004B4132"/>
    <w:rsid w:val="004B4733"/>
    <w:rsid w:val="004B4B27"/>
    <w:rsid w:val="004B6B86"/>
    <w:rsid w:val="004B6BA4"/>
    <w:rsid w:val="004B7069"/>
    <w:rsid w:val="004B7B38"/>
    <w:rsid w:val="004B7FAC"/>
    <w:rsid w:val="004C0183"/>
    <w:rsid w:val="004C057E"/>
    <w:rsid w:val="004C0856"/>
    <w:rsid w:val="004C0BF1"/>
    <w:rsid w:val="004C0CB9"/>
    <w:rsid w:val="004C1A92"/>
    <w:rsid w:val="004C1C92"/>
    <w:rsid w:val="004C27E0"/>
    <w:rsid w:val="004C28BD"/>
    <w:rsid w:val="004C2B71"/>
    <w:rsid w:val="004C31C4"/>
    <w:rsid w:val="004C4906"/>
    <w:rsid w:val="004C4C6B"/>
    <w:rsid w:val="004C4E6C"/>
    <w:rsid w:val="004C5006"/>
    <w:rsid w:val="004C59B4"/>
    <w:rsid w:val="004C6158"/>
    <w:rsid w:val="004C61D0"/>
    <w:rsid w:val="004C62E5"/>
    <w:rsid w:val="004C6466"/>
    <w:rsid w:val="004C659B"/>
    <w:rsid w:val="004C6707"/>
    <w:rsid w:val="004C6B30"/>
    <w:rsid w:val="004C6D2A"/>
    <w:rsid w:val="004C6F18"/>
    <w:rsid w:val="004C733C"/>
    <w:rsid w:val="004C79B8"/>
    <w:rsid w:val="004C7D3A"/>
    <w:rsid w:val="004C7EAF"/>
    <w:rsid w:val="004D08D0"/>
    <w:rsid w:val="004D0B88"/>
    <w:rsid w:val="004D0C67"/>
    <w:rsid w:val="004D1209"/>
    <w:rsid w:val="004D1A61"/>
    <w:rsid w:val="004D1BF3"/>
    <w:rsid w:val="004D20E4"/>
    <w:rsid w:val="004D2381"/>
    <w:rsid w:val="004D2D29"/>
    <w:rsid w:val="004D334B"/>
    <w:rsid w:val="004D4087"/>
    <w:rsid w:val="004D43BD"/>
    <w:rsid w:val="004D5164"/>
    <w:rsid w:val="004D52C6"/>
    <w:rsid w:val="004D562B"/>
    <w:rsid w:val="004D5675"/>
    <w:rsid w:val="004D5DC1"/>
    <w:rsid w:val="004D5F44"/>
    <w:rsid w:val="004D6027"/>
    <w:rsid w:val="004D61A6"/>
    <w:rsid w:val="004D6307"/>
    <w:rsid w:val="004D66E9"/>
    <w:rsid w:val="004D6718"/>
    <w:rsid w:val="004D6AFA"/>
    <w:rsid w:val="004D6CFF"/>
    <w:rsid w:val="004D7101"/>
    <w:rsid w:val="004D7794"/>
    <w:rsid w:val="004D7A01"/>
    <w:rsid w:val="004D7B87"/>
    <w:rsid w:val="004E174B"/>
    <w:rsid w:val="004E1A04"/>
    <w:rsid w:val="004E209C"/>
    <w:rsid w:val="004E2132"/>
    <w:rsid w:val="004E2551"/>
    <w:rsid w:val="004E26DB"/>
    <w:rsid w:val="004E27B5"/>
    <w:rsid w:val="004E2AFD"/>
    <w:rsid w:val="004E2E38"/>
    <w:rsid w:val="004E2E52"/>
    <w:rsid w:val="004E35CA"/>
    <w:rsid w:val="004E45DC"/>
    <w:rsid w:val="004E4831"/>
    <w:rsid w:val="004E5B79"/>
    <w:rsid w:val="004E6360"/>
    <w:rsid w:val="004E66D8"/>
    <w:rsid w:val="004E787E"/>
    <w:rsid w:val="004EBC57"/>
    <w:rsid w:val="004F0319"/>
    <w:rsid w:val="004F0A1A"/>
    <w:rsid w:val="004F0A70"/>
    <w:rsid w:val="004F0B4F"/>
    <w:rsid w:val="004F1929"/>
    <w:rsid w:val="004F1C66"/>
    <w:rsid w:val="004F23FA"/>
    <w:rsid w:val="004F26BF"/>
    <w:rsid w:val="004F26DE"/>
    <w:rsid w:val="004F29D6"/>
    <w:rsid w:val="004F3156"/>
    <w:rsid w:val="004F37D9"/>
    <w:rsid w:val="004F40DF"/>
    <w:rsid w:val="004F441F"/>
    <w:rsid w:val="004F4A8B"/>
    <w:rsid w:val="004F5162"/>
    <w:rsid w:val="004F55F1"/>
    <w:rsid w:val="004F5C45"/>
    <w:rsid w:val="004F5E1A"/>
    <w:rsid w:val="004F5EBF"/>
    <w:rsid w:val="004F5F41"/>
    <w:rsid w:val="004F5F5E"/>
    <w:rsid w:val="004F63B4"/>
    <w:rsid w:val="004F6A95"/>
    <w:rsid w:val="004F6DD6"/>
    <w:rsid w:val="004F7163"/>
    <w:rsid w:val="004F7396"/>
    <w:rsid w:val="004F7ECB"/>
    <w:rsid w:val="00500119"/>
    <w:rsid w:val="00500746"/>
    <w:rsid w:val="00500836"/>
    <w:rsid w:val="00500A28"/>
    <w:rsid w:val="0050139A"/>
    <w:rsid w:val="00501697"/>
    <w:rsid w:val="00501910"/>
    <w:rsid w:val="00501D30"/>
    <w:rsid w:val="00501DC9"/>
    <w:rsid w:val="005022C3"/>
    <w:rsid w:val="005025AE"/>
    <w:rsid w:val="005027FB"/>
    <w:rsid w:val="0050286C"/>
    <w:rsid w:val="00503274"/>
    <w:rsid w:val="00503FFA"/>
    <w:rsid w:val="0050451A"/>
    <w:rsid w:val="005045F1"/>
    <w:rsid w:val="00504B6E"/>
    <w:rsid w:val="00505018"/>
    <w:rsid w:val="00505095"/>
    <w:rsid w:val="00505562"/>
    <w:rsid w:val="00505EF8"/>
    <w:rsid w:val="00505F6D"/>
    <w:rsid w:val="00506262"/>
    <w:rsid w:val="005066A7"/>
    <w:rsid w:val="00506FE6"/>
    <w:rsid w:val="0050704D"/>
    <w:rsid w:val="005077A2"/>
    <w:rsid w:val="00507B50"/>
    <w:rsid w:val="005101DA"/>
    <w:rsid w:val="00510511"/>
    <w:rsid w:val="00510BCC"/>
    <w:rsid w:val="00510F6A"/>
    <w:rsid w:val="0051190E"/>
    <w:rsid w:val="00511AE4"/>
    <w:rsid w:val="00511BE0"/>
    <w:rsid w:val="00512094"/>
    <w:rsid w:val="005125DC"/>
    <w:rsid w:val="005128B9"/>
    <w:rsid w:val="00512963"/>
    <w:rsid w:val="00512D2B"/>
    <w:rsid w:val="00513048"/>
    <w:rsid w:val="005133D1"/>
    <w:rsid w:val="00515236"/>
    <w:rsid w:val="005157B5"/>
    <w:rsid w:val="00516247"/>
    <w:rsid w:val="0051685C"/>
    <w:rsid w:val="00516AF1"/>
    <w:rsid w:val="005173CA"/>
    <w:rsid w:val="00517ADF"/>
    <w:rsid w:val="00517B40"/>
    <w:rsid w:val="00520C80"/>
    <w:rsid w:val="0052147A"/>
    <w:rsid w:val="0052179A"/>
    <w:rsid w:val="00521BF3"/>
    <w:rsid w:val="00521C7B"/>
    <w:rsid w:val="00521F41"/>
    <w:rsid w:val="005221C8"/>
    <w:rsid w:val="005228C3"/>
    <w:rsid w:val="00522B99"/>
    <w:rsid w:val="005231D4"/>
    <w:rsid w:val="005234BD"/>
    <w:rsid w:val="0052391F"/>
    <w:rsid w:val="00523921"/>
    <w:rsid w:val="00523C1B"/>
    <w:rsid w:val="00523F66"/>
    <w:rsid w:val="00523F97"/>
    <w:rsid w:val="00524207"/>
    <w:rsid w:val="00524271"/>
    <w:rsid w:val="00524615"/>
    <w:rsid w:val="005248B7"/>
    <w:rsid w:val="005253C9"/>
    <w:rsid w:val="00525673"/>
    <w:rsid w:val="00525DA0"/>
    <w:rsid w:val="0052684C"/>
    <w:rsid w:val="00526B45"/>
    <w:rsid w:val="00526CCA"/>
    <w:rsid w:val="00527ED9"/>
    <w:rsid w:val="00530138"/>
    <w:rsid w:val="00530192"/>
    <w:rsid w:val="00530791"/>
    <w:rsid w:val="005309FB"/>
    <w:rsid w:val="00531188"/>
    <w:rsid w:val="005312C1"/>
    <w:rsid w:val="00531C25"/>
    <w:rsid w:val="00531C26"/>
    <w:rsid w:val="00531E55"/>
    <w:rsid w:val="005321B1"/>
    <w:rsid w:val="00532360"/>
    <w:rsid w:val="00533471"/>
    <w:rsid w:val="00533B02"/>
    <w:rsid w:val="005346BA"/>
    <w:rsid w:val="00534826"/>
    <w:rsid w:val="00534DBE"/>
    <w:rsid w:val="0053508B"/>
    <w:rsid w:val="005351CF"/>
    <w:rsid w:val="0053545E"/>
    <w:rsid w:val="0053572F"/>
    <w:rsid w:val="005358D7"/>
    <w:rsid w:val="00535C83"/>
    <w:rsid w:val="0053631B"/>
    <w:rsid w:val="005366A3"/>
    <w:rsid w:val="00537584"/>
    <w:rsid w:val="00537734"/>
    <w:rsid w:val="00537840"/>
    <w:rsid w:val="00537ECB"/>
    <w:rsid w:val="00537FE3"/>
    <w:rsid w:val="00540CFD"/>
    <w:rsid w:val="005410E1"/>
    <w:rsid w:val="00541147"/>
    <w:rsid w:val="005414D1"/>
    <w:rsid w:val="005423B0"/>
    <w:rsid w:val="005428C2"/>
    <w:rsid w:val="005428DE"/>
    <w:rsid w:val="00542AB4"/>
    <w:rsid w:val="00542F81"/>
    <w:rsid w:val="0054321A"/>
    <w:rsid w:val="005437EA"/>
    <w:rsid w:val="005439C8"/>
    <w:rsid w:val="00543E52"/>
    <w:rsid w:val="00543EAB"/>
    <w:rsid w:val="005440A5"/>
    <w:rsid w:val="005440FD"/>
    <w:rsid w:val="005448CA"/>
    <w:rsid w:val="00544F09"/>
    <w:rsid w:val="00545775"/>
    <w:rsid w:val="00545A08"/>
    <w:rsid w:val="00545B7E"/>
    <w:rsid w:val="00546128"/>
    <w:rsid w:val="0054659F"/>
    <w:rsid w:val="00546EC4"/>
    <w:rsid w:val="00547A07"/>
    <w:rsid w:val="00547C08"/>
    <w:rsid w:val="00550042"/>
    <w:rsid w:val="00550328"/>
    <w:rsid w:val="0055041C"/>
    <w:rsid w:val="00550431"/>
    <w:rsid w:val="00550510"/>
    <w:rsid w:val="00550A51"/>
    <w:rsid w:val="00551033"/>
    <w:rsid w:val="00551362"/>
    <w:rsid w:val="00551B46"/>
    <w:rsid w:val="00552507"/>
    <w:rsid w:val="00552BC1"/>
    <w:rsid w:val="00552DA3"/>
    <w:rsid w:val="00553656"/>
    <w:rsid w:val="00553B09"/>
    <w:rsid w:val="00553B18"/>
    <w:rsid w:val="005551AF"/>
    <w:rsid w:val="0055580F"/>
    <w:rsid w:val="00556504"/>
    <w:rsid w:val="00557131"/>
    <w:rsid w:val="0055769A"/>
    <w:rsid w:val="0056012F"/>
    <w:rsid w:val="005614A8"/>
    <w:rsid w:val="00561CB1"/>
    <w:rsid w:val="0056217D"/>
    <w:rsid w:val="0056219E"/>
    <w:rsid w:val="0056245F"/>
    <w:rsid w:val="00562FA5"/>
    <w:rsid w:val="005630B5"/>
    <w:rsid w:val="005634D1"/>
    <w:rsid w:val="00564AF4"/>
    <w:rsid w:val="00564B04"/>
    <w:rsid w:val="00564E18"/>
    <w:rsid w:val="00565745"/>
    <w:rsid w:val="00565989"/>
    <w:rsid w:val="00565A2F"/>
    <w:rsid w:val="00565B4F"/>
    <w:rsid w:val="00566B97"/>
    <w:rsid w:val="00566BF7"/>
    <w:rsid w:val="005671F5"/>
    <w:rsid w:val="00567424"/>
    <w:rsid w:val="005674E1"/>
    <w:rsid w:val="00567F39"/>
    <w:rsid w:val="00570571"/>
    <w:rsid w:val="00570729"/>
    <w:rsid w:val="00570820"/>
    <w:rsid w:val="00570B9C"/>
    <w:rsid w:val="00571514"/>
    <w:rsid w:val="0057164A"/>
    <w:rsid w:val="00571785"/>
    <w:rsid w:val="00571B78"/>
    <w:rsid w:val="00573120"/>
    <w:rsid w:val="005732CC"/>
    <w:rsid w:val="00573A73"/>
    <w:rsid w:val="00573CAC"/>
    <w:rsid w:val="00574168"/>
    <w:rsid w:val="0057427C"/>
    <w:rsid w:val="005746C6"/>
    <w:rsid w:val="00574E36"/>
    <w:rsid w:val="00575296"/>
    <w:rsid w:val="005756CB"/>
    <w:rsid w:val="00575BB2"/>
    <w:rsid w:val="00575BC5"/>
    <w:rsid w:val="00576F0C"/>
    <w:rsid w:val="00577851"/>
    <w:rsid w:val="00577992"/>
    <w:rsid w:val="00577C12"/>
    <w:rsid w:val="00577C81"/>
    <w:rsid w:val="00577EDB"/>
    <w:rsid w:val="00580C37"/>
    <w:rsid w:val="00580CB7"/>
    <w:rsid w:val="005811CD"/>
    <w:rsid w:val="005813C3"/>
    <w:rsid w:val="00581A3D"/>
    <w:rsid w:val="00581B71"/>
    <w:rsid w:val="00582270"/>
    <w:rsid w:val="005831DA"/>
    <w:rsid w:val="00583548"/>
    <w:rsid w:val="005838D3"/>
    <w:rsid w:val="00583A4A"/>
    <w:rsid w:val="00583B9D"/>
    <w:rsid w:val="005840D0"/>
    <w:rsid w:val="00584905"/>
    <w:rsid w:val="00584997"/>
    <w:rsid w:val="00584C69"/>
    <w:rsid w:val="00584E27"/>
    <w:rsid w:val="00585377"/>
    <w:rsid w:val="005854CA"/>
    <w:rsid w:val="00585689"/>
    <w:rsid w:val="005857D9"/>
    <w:rsid w:val="00585911"/>
    <w:rsid w:val="005859BA"/>
    <w:rsid w:val="005859F2"/>
    <w:rsid w:val="00586D68"/>
    <w:rsid w:val="00587BD3"/>
    <w:rsid w:val="00587C58"/>
    <w:rsid w:val="00590872"/>
    <w:rsid w:val="00590CFB"/>
    <w:rsid w:val="00590E79"/>
    <w:rsid w:val="00590E9E"/>
    <w:rsid w:val="005912C1"/>
    <w:rsid w:val="00591334"/>
    <w:rsid w:val="0059188F"/>
    <w:rsid w:val="00591BA2"/>
    <w:rsid w:val="00592D57"/>
    <w:rsid w:val="00593226"/>
    <w:rsid w:val="0059328A"/>
    <w:rsid w:val="005933EE"/>
    <w:rsid w:val="00593672"/>
    <w:rsid w:val="00593AC4"/>
    <w:rsid w:val="005950C9"/>
    <w:rsid w:val="005951CD"/>
    <w:rsid w:val="0059584C"/>
    <w:rsid w:val="005958C5"/>
    <w:rsid w:val="00595A50"/>
    <w:rsid w:val="00595D9C"/>
    <w:rsid w:val="005965DE"/>
    <w:rsid w:val="00597BDD"/>
    <w:rsid w:val="00597FA0"/>
    <w:rsid w:val="005A00D0"/>
    <w:rsid w:val="005A125C"/>
    <w:rsid w:val="005A14C5"/>
    <w:rsid w:val="005A16CB"/>
    <w:rsid w:val="005A1C84"/>
    <w:rsid w:val="005A21DE"/>
    <w:rsid w:val="005A23C1"/>
    <w:rsid w:val="005A274E"/>
    <w:rsid w:val="005A2CC5"/>
    <w:rsid w:val="005A3416"/>
    <w:rsid w:val="005A3855"/>
    <w:rsid w:val="005A3A57"/>
    <w:rsid w:val="005A3FB0"/>
    <w:rsid w:val="005A4368"/>
    <w:rsid w:val="005A4639"/>
    <w:rsid w:val="005A4724"/>
    <w:rsid w:val="005A4BE2"/>
    <w:rsid w:val="005A64DA"/>
    <w:rsid w:val="005A64F1"/>
    <w:rsid w:val="005A6502"/>
    <w:rsid w:val="005A69FB"/>
    <w:rsid w:val="005A6BDD"/>
    <w:rsid w:val="005A7843"/>
    <w:rsid w:val="005B003A"/>
    <w:rsid w:val="005B1109"/>
    <w:rsid w:val="005B12E0"/>
    <w:rsid w:val="005B1674"/>
    <w:rsid w:val="005B1971"/>
    <w:rsid w:val="005B2046"/>
    <w:rsid w:val="005B23A0"/>
    <w:rsid w:val="005B24C6"/>
    <w:rsid w:val="005B30FF"/>
    <w:rsid w:val="005B3256"/>
    <w:rsid w:val="005B3917"/>
    <w:rsid w:val="005B3F2B"/>
    <w:rsid w:val="005B4119"/>
    <w:rsid w:val="005B4408"/>
    <w:rsid w:val="005B469A"/>
    <w:rsid w:val="005B4721"/>
    <w:rsid w:val="005B49CB"/>
    <w:rsid w:val="005B4CB3"/>
    <w:rsid w:val="005B4D6A"/>
    <w:rsid w:val="005B4DA3"/>
    <w:rsid w:val="005B4ED6"/>
    <w:rsid w:val="005B51E4"/>
    <w:rsid w:val="005B5792"/>
    <w:rsid w:val="005B61BB"/>
    <w:rsid w:val="005B7786"/>
    <w:rsid w:val="005B7EA3"/>
    <w:rsid w:val="005B7FEA"/>
    <w:rsid w:val="005C0FDD"/>
    <w:rsid w:val="005C1231"/>
    <w:rsid w:val="005C1659"/>
    <w:rsid w:val="005C16F2"/>
    <w:rsid w:val="005C1B0F"/>
    <w:rsid w:val="005C2047"/>
    <w:rsid w:val="005C2199"/>
    <w:rsid w:val="005C2B8A"/>
    <w:rsid w:val="005C32DA"/>
    <w:rsid w:val="005C335B"/>
    <w:rsid w:val="005C3C57"/>
    <w:rsid w:val="005C4840"/>
    <w:rsid w:val="005C4D5A"/>
    <w:rsid w:val="005C585E"/>
    <w:rsid w:val="005C5CE1"/>
    <w:rsid w:val="005C665A"/>
    <w:rsid w:val="005C66E1"/>
    <w:rsid w:val="005C726C"/>
    <w:rsid w:val="005C73B3"/>
    <w:rsid w:val="005C77CA"/>
    <w:rsid w:val="005C7819"/>
    <w:rsid w:val="005C78F2"/>
    <w:rsid w:val="005D0D9C"/>
    <w:rsid w:val="005D0F02"/>
    <w:rsid w:val="005D11BE"/>
    <w:rsid w:val="005D1D71"/>
    <w:rsid w:val="005D20D8"/>
    <w:rsid w:val="005D2482"/>
    <w:rsid w:val="005D2B23"/>
    <w:rsid w:val="005D2B52"/>
    <w:rsid w:val="005D2EBE"/>
    <w:rsid w:val="005D36B3"/>
    <w:rsid w:val="005D3A19"/>
    <w:rsid w:val="005D3A34"/>
    <w:rsid w:val="005D3ED0"/>
    <w:rsid w:val="005D5361"/>
    <w:rsid w:val="005D56DC"/>
    <w:rsid w:val="005D5980"/>
    <w:rsid w:val="005D6B31"/>
    <w:rsid w:val="005D6E76"/>
    <w:rsid w:val="005D6E7C"/>
    <w:rsid w:val="005D7A78"/>
    <w:rsid w:val="005D7AD5"/>
    <w:rsid w:val="005E020C"/>
    <w:rsid w:val="005E0539"/>
    <w:rsid w:val="005E1124"/>
    <w:rsid w:val="005E1436"/>
    <w:rsid w:val="005E17D0"/>
    <w:rsid w:val="005E22EC"/>
    <w:rsid w:val="005E28E3"/>
    <w:rsid w:val="005E31FE"/>
    <w:rsid w:val="005E3D0C"/>
    <w:rsid w:val="005E46B2"/>
    <w:rsid w:val="005E4CEC"/>
    <w:rsid w:val="005E56AE"/>
    <w:rsid w:val="005E6BFF"/>
    <w:rsid w:val="005E6F88"/>
    <w:rsid w:val="005F050B"/>
    <w:rsid w:val="005F0788"/>
    <w:rsid w:val="005F088F"/>
    <w:rsid w:val="005F0F38"/>
    <w:rsid w:val="005F0FFF"/>
    <w:rsid w:val="005F1179"/>
    <w:rsid w:val="005F11E3"/>
    <w:rsid w:val="005F17A8"/>
    <w:rsid w:val="005F186C"/>
    <w:rsid w:val="005F2755"/>
    <w:rsid w:val="005F2999"/>
    <w:rsid w:val="005F29D1"/>
    <w:rsid w:val="005F2C24"/>
    <w:rsid w:val="005F3A05"/>
    <w:rsid w:val="005F3C4A"/>
    <w:rsid w:val="005F3CFE"/>
    <w:rsid w:val="005F441D"/>
    <w:rsid w:val="005F5424"/>
    <w:rsid w:val="005F55F3"/>
    <w:rsid w:val="005F6847"/>
    <w:rsid w:val="005F6F42"/>
    <w:rsid w:val="005F7C21"/>
    <w:rsid w:val="005F7E1F"/>
    <w:rsid w:val="005F7F1B"/>
    <w:rsid w:val="00600547"/>
    <w:rsid w:val="00600659"/>
    <w:rsid w:val="00600A2D"/>
    <w:rsid w:val="00600A55"/>
    <w:rsid w:val="00601054"/>
    <w:rsid w:val="00602461"/>
    <w:rsid w:val="006027F5"/>
    <w:rsid w:val="0060301D"/>
    <w:rsid w:val="0060304A"/>
    <w:rsid w:val="006035B3"/>
    <w:rsid w:val="006038F6"/>
    <w:rsid w:val="0060473F"/>
    <w:rsid w:val="00604EFB"/>
    <w:rsid w:val="0060527D"/>
    <w:rsid w:val="006052DA"/>
    <w:rsid w:val="006056EE"/>
    <w:rsid w:val="006059A5"/>
    <w:rsid w:val="00605A66"/>
    <w:rsid w:val="00605FD5"/>
    <w:rsid w:val="006067B5"/>
    <w:rsid w:val="006070BB"/>
    <w:rsid w:val="006070CD"/>
    <w:rsid w:val="0060748A"/>
    <w:rsid w:val="006076AC"/>
    <w:rsid w:val="00607ACC"/>
    <w:rsid w:val="00607E28"/>
    <w:rsid w:val="00610299"/>
    <w:rsid w:val="006106F6"/>
    <w:rsid w:val="0061082E"/>
    <w:rsid w:val="0061133B"/>
    <w:rsid w:val="006113B9"/>
    <w:rsid w:val="00612226"/>
    <w:rsid w:val="0061246A"/>
    <w:rsid w:val="0061257B"/>
    <w:rsid w:val="006127A1"/>
    <w:rsid w:val="006132C2"/>
    <w:rsid w:val="00613391"/>
    <w:rsid w:val="006137D6"/>
    <w:rsid w:val="00614310"/>
    <w:rsid w:val="0061454D"/>
    <w:rsid w:val="00614778"/>
    <w:rsid w:val="006148F2"/>
    <w:rsid w:val="00614D70"/>
    <w:rsid w:val="00614FD6"/>
    <w:rsid w:val="00615210"/>
    <w:rsid w:val="0061524C"/>
    <w:rsid w:val="0061548E"/>
    <w:rsid w:val="00615AD8"/>
    <w:rsid w:val="00616180"/>
    <w:rsid w:val="006174CE"/>
    <w:rsid w:val="00617793"/>
    <w:rsid w:val="006177AA"/>
    <w:rsid w:val="00617929"/>
    <w:rsid w:val="006205C8"/>
    <w:rsid w:val="00621656"/>
    <w:rsid w:val="006217B7"/>
    <w:rsid w:val="00621AAB"/>
    <w:rsid w:val="00621AEE"/>
    <w:rsid w:val="00622353"/>
    <w:rsid w:val="00622558"/>
    <w:rsid w:val="006231DE"/>
    <w:rsid w:val="0062374B"/>
    <w:rsid w:val="006249D4"/>
    <w:rsid w:val="00624C65"/>
    <w:rsid w:val="00625598"/>
    <w:rsid w:val="006259E1"/>
    <w:rsid w:val="00625AD5"/>
    <w:rsid w:val="00625AE4"/>
    <w:rsid w:val="00625CCA"/>
    <w:rsid w:val="00625D84"/>
    <w:rsid w:val="00626578"/>
    <w:rsid w:val="00627704"/>
    <w:rsid w:val="00630C71"/>
    <w:rsid w:val="00630E26"/>
    <w:rsid w:val="00630F82"/>
    <w:rsid w:val="006312E8"/>
    <w:rsid w:val="00631C66"/>
    <w:rsid w:val="00631DED"/>
    <w:rsid w:val="0063208F"/>
    <w:rsid w:val="006321C3"/>
    <w:rsid w:val="0063238F"/>
    <w:rsid w:val="0063299C"/>
    <w:rsid w:val="00633FB6"/>
    <w:rsid w:val="00634114"/>
    <w:rsid w:val="0063469F"/>
    <w:rsid w:val="00634FF5"/>
    <w:rsid w:val="00635662"/>
    <w:rsid w:val="0063582C"/>
    <w:rsid w:val="00636365"/>
    <w:rsid w:val="006367B9"/>
    <w:rsid w:val="00636ECB"/>
    <w:rsid w:val="0063738E"/>
    <w:rsid w:val="0063787C"/>
    <w:rsid w:val="00637DD5"/>
    <w:rsid w:val="006408D8"/>
    <w:rsid w:val="00640D59"/>
    <w:rsid w:val="00640F8B"/>
    <w:rsid w:val="006414CE"/>
    <w:rsid w:val="00641A1A"/>
    <w:rsid w:val="00642342"/>
    <w:rsid w:val="006425EE"/>
    <w:rsid w:val="0064291E"/>
    <w:rsid w:val="00642B5E"/>
    <w:rsid w:val="00642C19"/>
    <w:rsid w:val="006430CD"/>
    <w:rsid w:val="00644427"/>
    <w:rsid w:val="006446CF"/>
    <w:rsid w:val="00644758"/>
    <w:rsid w:val="00645B2F"/>
    <w:rsid w:val="006462F6"/>
    <w:rsid w:val="00647262"/>
    <w:rsid w:val="006500F5"/>
    <w:rsid w:val="0065043B"/>
    <w:rsid w:val="006512B2"/>
    <w:rsid w:val="0065174C"/>
    <w:rsid w:val="00651834"/>
    <w:rsid w:val="00651B75"/>
    <w:rsid w:val="00651BCF"/>
    <w:rsid w:val="006523A6"/>
    <w:rsid w:val="00652996"/>
    <w:rsid w:val="00653267"/>
    <w:rsid w:val="006533A0"/>
    <w:rsid w:val="006536EF"/>
    <w:rsid w:val="006540AD"/>
    <w:rsid w:val="00654174"/>
    <w:rsid w:val="00654866"/>
    <w:rsid w:val="00654B93"/>
    <w:rsid w:val="006550F1"/>
    <w:rsid w:val="00655165"/>
    <w:rsid w:val="00655348"/>
    <w:rsid w:val="00655E31"/>
    <w:rsid w:val="006566A0"/>
    <w:rsid w:val="00656701"/>
    <w:rsid w:val="00657184"/>
    <w:rsid w:val="0065736C"/>
    <w:rsid w:val="0065797D"/>
    <w:rsid w:val="00657DE3"/>
    <w:rsid w:val="0066015F"/>
    <w:rsid w:val="0066020F"/>
    <w:rsid w:val="0066028D"/>
    <w:rsid w:val="0066072C"/>
    <w:rsid w:val="00660800"/>
    <w:rsid w:val="00660AA3"/>
    <w:rsid w:val="00661099"/>
    <w:rsid w:val="006616F0"/>
    <w:rsid w:val="00661A18"/>
    <w:rsid w:val="00661A92"/>
    <w:rsid w:val="0066352D"/>
    <w:rsid w:val="006636AD"/>
    <w:rsid w:val="00663A56"/>
    <w:rsid w:val="006649FD"/>
    <w:rsid w:val="00664E82"/>
    <w:rsid w:val="0066550C"/>
    <w:rsid w:val="00665CA0"/>
    <w:rsid w:val="00666526"/>
    <w:rsid w:val="00666761"/>
    <w:rsid w:val="00666FD3"/>
    <w:rsid w:val="0066776C"/>
    <w:rsid w:val="00667770"/>
    <w:rsid w:val="00667808"/>
    <w:rsid w:val="00667AFE"/>
    <w:rsid w:val="00667BFA"/>
    <w:rsid w:val="006705A3"/>
    <w:rsid w:val="00670BC5"/>
    <w:rsid w:val="00670DEE"/>
    <w:rsid w:val="006713F3"/>
    <w:rsid w:val="006717F3"/>
    <w:rsid w:val="00671B2F"/>
    <w:rsid w:val="0067261D"/>
    <w:rsid w:val="00672B2D"/>
    <w:rsid w:val="00672B68"/>
    <w:rsid w:val="006736E8"/>
    <w:rsid w:val="00673A08"/>
    <w:rsid w:val="00673A4F"/>
    <w:rsid w:val="006740D7"/>
    <w:rsid w:val="00674242"/>
    <w:rsid w:val="00674929"/>
    <w:rsid w:val="0067518C"/>
    <w:rsid w:val="006751C5"/>
    <w:rsid w:val="00675DE2"/>
    <w:rsid w:val="006769B3"/>
    <w:rsid w:val="00676AD5"/>
    <w:rsid w:val="00676BEA"/>
    <w:rsid w:val="0067727A"/>
    <w:rsid w:val="00677715"/>
    <w:rsid w:val="00677C8E"/>
    <w:rsid w:val="00680024"/>
    <w:rsid w:val="00680466"/>
    <w:rsid w:val="00680985"/>
    <w:rsid w:val="0068124E"/>
    <w:rsid w:val="006812C1"/>
    <w:rsid w:val="00681D69"/>
    <w:rsid w:val="00681DD6"/>
    <w:rsid w:val="006821E3"/>
    <w:rsid w:val="00682775"/>
    <w:rsid w:val="00682E76"/>
    <w:rsid w:val="00682F30"/>
    <w:rsid w:val="006836C1"/>
    <w:rsid w:val="00683B91"/>
    <w:rsid w:val="00683DDB"/>
    <w:rsid w:val="006845B7"/>
    <w:rsid w:val="00684E8D"/>
    <w:rsid w:val="00685623"/>
    <w:rsid w:val="00685882"/>
    <w:rsid w:val="00685BE5"/>
    <w:rsid w:val="00685E0D"/>
    <w:rsid w:val="00686CAE"/>
    <w:rsid w:val="00686F7A"/>
    <w:rsid w:val="006874EA"/>
    <w:rsid w:val="00687748"/>
    <w:rsid w:val="006879AD"/>
    <w:rsid w:val="00690106"/>
    <w:rsid w:val="0069051C"/>
    <w:rsid w:val="00690575"/>
    <w:rsid w:val="006914E5"/>
    <w:rsid w:val="00692354"/>
    <w:rsid w:val="0069253B"/>
    <w:rsid w:val="00693A93"/>
    <w:rsid w:val="00693C70"/>
    <w:rsid w:val="00693FF1"/>
    <w:rsid w:val="00694085"/>
    <w:rsid w:val="006945D7"/>
    <w:rsid w:val="0069473B"/>
    <w:rsid w:val="006947B5"/>
    <w:rsid w:val="00694D3A"/>
    <w:rsid w:val="00694F58"/>
    <w:rsid w:val="00695118"/>
    <w:rsid w:val="00695763"/>
    <w:rsid w:val="006964AE"/>
    <w:rsid w:val="00697614"/>
    <w:rsid w:val="006978B2"/>
    <w:rsid w:val="00697DB4"/>
    <w:rsid w:val="006A0684"/>
    <w:rsid w:val="006A0F7D"/>
    <w:rsid w:val="006A21F8"/>
    <w:rsid w:val="006A24E4"/>
    <w:rsid w:val="006A2575"/>
    <w:rsid w:val="006A26AC"/>
    <w:rsid w:val="006A287B"/>
    <w:rsid w:val="006A2A43"/>
    <w:rsid w:val="006A2CCF"/>
    <w:rsid w:val="006A31FF"/>
    <w:rsid w:val="006A323B"/>
    <w:rsid w:val="006A33F5"/>
    <w:rsid w:val="006A35F6"/>
    <w:rsid w:val="006A40BF"/>
    <w:rsid w:val="006A450F"/>
    <w:rsid w:val="006A52C8"/>
    <w:rsid w:val="006A54C3"/>
    <w:rsid w:val="006A601F"/>
    <w:rsid w:val="006A6618"/>
    <w:rsid w:val="006A7288"/>
    <w:rsid w:val="006A7402"/>
    <w:rsid w:val="006A7729"/>
    <w:rsid w:val="006A7C06"/>
    <w:rsid w:val="006A7DBB"/>
    <w:rsid w:val="006A7DFE"/>
    <w:rsid w:val="006B0A44"/>
    <w:rsid w:val="006B0F52"/>
    <w:rsid w:val="006B1355"/>
    <w:rsid w:val="006B14B4"/>
    <w:rsid w:val="006B14E4"/>
    <w:rsid w:val="006B1946"/>
    <w:rsid w:val="006B1E80"/>
    <w:rsid w:val="006B20AA"/>
    <w:rsid w:val="006B2279"/>
    <w:rsid w:val="006B2420"/>
    <w:rsid w:val="006B2520"/>
    <w:rsid w:val="006B260D"/>
    <w:rsid w:val="006B2662"/>
    <w:rsid w:val="006B28F4"/>
    <w:rsid w:val="006B2F8D"/>
    <w:rsid w:val="006B36E9"/>
    <w:rsid w:val="006B3BCD"/>
    <w:rsid w:val="006B3CFA"/>
    <w:rsid w:val="006B423C"/>
    <w:rsid w:val="006B4701"/>
    <w:rsid w:val="006B489C"/>
    <w:rsid w:val="006B4C9E"/>
    <w:rsid w:val="006B4FD2"/>
    <w:rsid w:val="006B53D9"/>
    <w:rsid w:val="006B59E5"/>
    <w:rsid w:val="006B5FCF"/>
    <w:rsid w:val="006B63EA"/>
    <w:rsid w:val="006B66DD"/>
    <w:rsid w:val="006B68B3"/>
    <w:rsid w:val="006B6AC2"/>
    <w:rsid w:val="006B6B0C"/>
    <w:rsid w:val="006B6C94"/>
    <w:rsid w:val="006B6EEE"/>
    <w:rsid w:val="006B7386"/>
    <w:rsid w:val="006B757D"/>
    <w:rsid w:val="006B7E1F"/>
    <w:rsid w:val="006C07FD"/>
    <w:rsid w:val="006C10BD"/>
    <w:rsid w:val="006C1B72"/>
    <w:rsid w:val="006C2D9F"/>
    <w:rsid w:val="006C2FC0"/>
    <w:rsid w:val="006C3877"/>
    <w:rsid w:val="006C3953"/>
    <w:rsid w:val="006C3A7B"/>
    <w:rsid w:val="006C3A9F"/>
    <w:rsid w:val="006C3C39"/>
    <w:rsid w:val="006C4746"/>
    <w:rsid w:val="006C5EEA"/>
    <w:rsid w:val="006C6B4F"/>
    <w:rsid w:val="006C6CEF"/>
    <w:rsid w:val="006C6D40"/>
    <w:rsid w:val="006C7C83"/>
    <w:rsid w:val="006D1627"/>
    <w:rsid w:val="006D2E2B"/>
    <w:rsid w:val="006D333E"/>
    <w:rsid w:val="006D41CB"/>
    <w:rsid w:val="006D4C33"/>
    <w:rsid w:val="006D580F"/>
    <w:rsid w:val="006D5DD7"/>
    <w:rsid w:val="006D67A6"/>
    <w:rsid w:val="006D6C66"/>
    <w:rsid w:val="006D7262"/>
    <w:rsid w:val="006D746C"/>
    <w:rsid w:val="006D7508"/>
    <w:rsid w:val="006E0A73"/>
    <w:rsid w:val="006E0D07"/>
    <w:rsid w:val="006E14D0"/>
    <w:rsid w:val="006E198B"/>
    <w:rsid w:val="006E200C"/>
    <w:rsid w:val="006E2E4A"/>
    <w:rsid w:val="006E30C5"/>
    <w:rsid w:val="006E35B7"/>
    <w:rsid w:val="006E36EB"/>
    <w:rsid w:val="006E4861"/>
    <w:rsid w:val="006E4B7F"/>
    <w:rsid w:val="006E52B1"/>
    <w:rsid w:val="006E5745"/>
    <w:rsid w:val="006E57DF"/>
    <w:rsid w:val="006E67BB"/>
    <w:rsid w:val="006E6ADD"/>
    <w:rsid w:val="006E6DF2"/>
    <w:rsid w:val="006E7202"/>
    <w:rsid w:val="006E744F"/>
    <w:rsid w:val="006E78E6"/>
    <w:rsid w:val="006E7D39"/>
    <w:rsid w:val="006F000A"/>
    <w:rsid w:val="006F0031"/>
    <w:rsid w:val="006F0079"/>
    <w:rsid w:val="006F03D7"/>
    <w:rsid w:val="006F09A6"/>
    <w:rsid w:val="006F102B"/>
    <w:rsid w:val="006F156E"/>
    <w:rsid w:val="006F17AB"/>
    <w:rsid w:val="006F2234"/>
    <w:rsid w:val="006F2D78"/>
    <w:rsid w:val="006F2F52"/>
    <w:rsid w:val="006F42AD"/>
    <w:rsid w:val="006F4D8F"/>
    <w:rsid w:val="006F59EE"/>
    <w:rsid w:val="006F5C54"/>
    <w:rsid w:val="006F651E"/>
    <w:rsid w:val="006F65D4"/>
    <w:rsid w:val="006F66BD"/>
    <w:rsid w:val="006F6E8F"/>
    <w:rsid w:val="006F77DA"/>
    <w:rsid w:val="006F7E0C"/>
    <w:rsid w:val="007009C3"/>
    <w:rsid w:val="00700A2B"/>
    <w:rsid w:val="00700DE0"/>
    <w:rsid w:val="007012C5"/>
    <w:rsid w:val="00701EFF"/>
    <w:rsid w:val="00703354"/>
    <w:rsid w:val="007039C7"/>
    <w:rsid w:val="00704285"/>
    <w:rsid w:val="00704B18"/>
    <w:rsid w:val="00705653"/>
    <w:rsid w:val="00705A35"/>
    <w:rsid w:val="00705A49"/>
    <w:rsid w:val="00705B64"/>
    <w:rsid w:val="00705CB5"/>
    <w:rsid w:val="007062C8"/>
    <w:rsid w:val="00706BDA"/>
    <w:rsid w:val="0070762E"/>
    <w:rsid w:val="00707D8B"/>
    <w:rsid w:val="00707EE7"/>
    <w:rsid w:val="0071001D"/>
    <w:rsid w:val="00710104"/>
    <w:rsid w:val="007107BC"/>
    <w:rsid w:val="007108E4"/>
    <w:rsid w:val="00710CDC"/>
    <w:rsid w:val="00710D24"/>
    <w:rsid w:val="00711805"/>
    <w:rsid w:val="00711D78"/>
    <w:rsid w:val="00712448"/>
    <w:rsid w:val="007127F6"/>
    <w:rsid w:val="007129C5"/>
    <w:rsid w:val="00712DFF"/>
    <w:rsid w:val="00713400"/>
    <w:rsid w:val="0071352B"/>
    <w:rsid w:val="0071417E"/>
    <w:rsid w:val="00714DC1"/>
    <w:rsid w:val="00714DE9"/>
    <w:rsid w:val="00714F7A"/>
    <w:rsid w:val="00715126"/>
    <w:rsid w:val="00715667"/>
    <w:rsid w:val="0071574C"/>
    <w:rsid w:val="00715DE4"/>
    <w:rsid w:val="00716851"/>
    <w:rsid w:val="00716AA6"/>
    <w:rsid w:val="007172E5"/>
    <w:rsid w:val="007173D3"/>
    <w:rsid w:val="00717B1B"/>
    <w:rsid w:val="00720352"/>
    <w:rsid w:val="007214D3"/>
    <w:rsid w:val="007215CC"/>
    <w:rsid w:val="0072172C"/>
    <w:rsid w:val="00721B04"/>
    <w:rsid w:val="007223D6"/>
    <w:rsid w:val="007224ED"/>
    <w:rsid w:val="007229C2"/>
    <w:rsid w:val="00723A76"/>
    <w:rsid w:val="00723F27"/>
    <w:rsid w:val="00724AFA"/>
    <w:rsid w:val="00725155"/>
    <w:rsid w:val="007271FE"/>
    <w:rsid w:val="007279F1"/>
    <w:rsid w:val="00727AC5"/>
    <w:rsid w:val="00730065"/>
    <w:rsid w:val="0073028C"/>
    <w:rsid w:val="00730FB0"/>
    <w:rsid w:val="0073120A"/>
    <w:rsid w:val="00731825"/>
    <w:rsid w:val="0073185F"/>
    <w:rsid w:val="0073262B"/>
    <w:rsid w:val="00732684"/>
    <w:rsid w:val="007327C1"/>
    <w:rsid w:val="00733C77"/>
    <w:rsid w:val="00734600"/>
    <w:rsid w:val="00734950"/>
    <w:rsid w:val="00734A3D"/>
    <w:rsid w:val="00735384"/>
    <w:rsid w:val="00735971"/>
    <w:rsid w:val="00735BB2"/>
    <w:rsid w:val="00735D1D"/>
    <w:rsid w:val="00736C2E"/>
    <w:rsid w:val="00736D45"/>
    <w:rsid w:val="00737AA3"/>
    <w:rsid w:val="00737BB6"/>
    <w:rsid w:val="00740089"/>
    <w:rsid w:val="0074011B"/>
    <w:rsid w:val="007403AA"/>
    <w:rsid w:val="007403F4"/>
    <w:rsid w:val="007407AE"/>
    <w:rsid w:val="00740EB8"/>
    <w:rsid w:val="007410ED"/>
    <w:rsid w:val="00741284"/>
    <w:rsid w:val="007418EA"/>
    <w:rsid w:val="00741F02"/>
    <w:rsid w:val="007420F4"/>
    <w:rsid w:val="00742142"/>
    <w:rsid w:val="00742401"/>
    <w:rsid w:val="00742EFC"/>
    <w:rsid w:val="007430A1"/>
    <w:rsid w:val="007432ED"/>
    <w:rsid w:val="00743CBE"/>
    <w:rsid w:val="0074494D"/>
    <w:rsid w:val="00744C48"/>
    <w:rsid w:val="00744ED3"/>
    <w:rsid w:val="0074503F"/>
    <w:rsid w:val="007450E7"/>
    <w:rsid w:val="00745684"/>
    <w:rsid w:val="0074656C"/>
    <w:rsid w:val="007471C5"/>
    <w:rsid w:val="0074789D"/>
    <w:rsid w:val="00747D48"/>
    <w:rsid w:val="00747EC7"/>
    <w:rsid w:val="0075059C"/>
    <w:rsid w:val="007508C6"/>
    <w:rsid w:val="007508CA"/>
    <w:rsid w:val="007508F4"/>
    <w:rsid w:val="00750929"/>
    <w:rsid w:val="00750D81"/>
    <w:rsid w:val="0075116D"/>
    <w:rsid w:val="00751448"/>
    <w:rsid w:val="00752234"/>
    <w:rsid w:val="00752604"/>
    <w:rsid w:val="00752721"/>
    <w:rsid w:val="007528E3"/>
    <w:rsid w:val="00752ACF"/>
    <w:rsid w:val="0075323A"/>
    <w:rsid w:val="0075331D"/>
    <w:rsid w:val="00753658"/>
    <w:rsid w:val="00753BED"/>
    <w:rsid w:val="00753D89"/>
    <w:rsid w:val="00754B18"/>
    <w:rsid w:val="00754F60"/>
    <w:rsid w:val="00755A91"/>
    <w:rsid w:val="00755E6F"/>
    <w:rsid w:val="00755EB2"/>
    <w:rsid w:val="00756362"/>
    <w:rsid w:val="00756492"/>
    <w:rsid w:val="00756696"/>
    <w:rsid w:val="007567C2"/>
    <w:rsid w:val="00756AFD"/>
    <w:rsid w:val="00757010"/>
    <w:rsid w:val="00757469"/>
    <w:rsid w:val="007577E0"/>
    <w:rsid w:val="007579E7"/>
    <w:rsid w:val="00757BCA"/>
    <w:rsid w:val="0076021D"/>
    <w:rsid w:val="0076040E"/>
    <w:rsid w:val="0076052B"/>
    <w:rsid w:val="00760988"/>
    <w:rsid w:val="007619AE"/>
    <w:rsid w:val="00761E97"/>
    <w:rsid w:val="00762101"/>
    <w:rsid w:val="00762229"/>
    <w:rsid w:val="007626DE"/>
    <w:rsid w:val="007627DF"/>
    <w:rsid w:val="00762A1A"/>
    <w:rsid w:val="00762CEE"/>
    <w:rsid w:val="0076344A"/>
    <w:rsid w:val="00764293"/>
    <w:rsid w:val="00764FB1"/>
    <w:rsid w:val="0076506A"/>
    <w:rsid w:val="00765233"/>
    <w:rsid w:val="007652D5"/>
    <w:rsid w:val="007656F0"/>
    <w:rsid w:val="00766BBA"/>
    <w:rsid w:val="0076784F"/>
    <w:rsid w:val="007679FD"/>
    <w:rsid w:val="00767A53"/>
    <w:rsid w:val="00767B58"/>
    <w:rsid w:val="007703C2"/>
    <w:rsid w:val="00770712"/>
    <w:rsid w:val="00770754"/>
    <w:rsid w:val="007709D3"/>
    <w:rsid w:val="00770CDF"/>
    <w:rsid w:val="0077114F"/>
    <w:rsid w:val="00771A10"/>
    <w:rsid w:val="00771D52"/>
    <w:rsid w:val="00772852"/>
    <w:rsid w:val="00772C73"/>
    <w:rsid w:val="0077329F"/>
    <w:rsid w:val="007735E0"/>
    <w:rsid w:val="00773DE4"/>
    <w:rsid w:val="00774035"/>
    <w:rsid w:val="0077415C"/>
    <w:rsid w:val="00775033"/>
    <w:rsid w:val="007753EE"/>
    <w:rsid w:val="00775B6A"/>
    <w:rsid w:val="00775DAB"/>
    <w:rsid w:val="00776505"/>
    <w:rsid w:val="00776627"/>
    <w:rsid w:val="00777315"/>
    <w:rsid w:val="007778D2"/>
    <w:rsid w:val="00777968"/>
    <w:rsid w:val="007800E3"/>
    <w:rsid w:val="00780273"/>
    <w:rsid w:val="00780475"/>
    <w:rsid w:val="0078063B"/>
    <w:rsid w:val="00780A0D"/>
    <w:rsid w:val="00780B5E"/>
    <w:rsid w:val="0078128D"/>
    <w:rsid w:val="0078171F"/>
    <w:rsid w:val="0078176C"/>
    <w:rsid w:val="00781B10"/>
    <w:rsid w:val="00782384"/>
    <w:rsid w:val="007830D0"/>
    <w:rsid w:val="0078360E"/>
    <w:rsid w:val="00783CD4"/>
    <w:rsid w:val="00783F35"/>
    <w:rsid w:val="00784992"/>
    <w:rsid w:val="00784A93"/>
    <w:rsid w:val="00784AA3"/>
    <w:rsid w:val="00784CE6"/>
    <w:rsid w:val="0078579D"/>
    <w:rsid w:val="00785DB4"/>
    <w:rsid w:val="007860E5"/>
    <w:rsid w:val="00786379"/>
    <w:rsid w:val="007864A3"/>
    <w:rsid w:val="00786A44"/>
    <w:rsid w:val="00786A79"/>
    <w:rsid w:val="00787274"/>
    <w:rsid w:val="007874E5"/>
    <w:rsid w:val="00787690"/>
    <w:rsid w:val="00787814"/>
    <w:rsid w:val="00787C2E"/>
    <w:rsid w:val="007900BD"/>
    <w:rsid w:val="007907B2"/>
    <w:rsid w:val="00790A7D"/>
    <w:rsid w:val="00790C2C"/>
    <w:rsid w:val="00791010"/>
    <w:rsid w:val="007913D8"/>
    <w:rsid w:val="00791825"/>
    <w:rsid w:val="007923D0"/>
    <w:rsid w:val="007927C8"/>
    <w:rsid w:val="00792DA0"/>
    <w:rsid w:val="0079371E"/>
    <w:rsid w:val="00794370"/>
    <w:rsid w:val="00794801"/>
    <w:rsid w:val="00794B99"/>
    <w:rsid w:val="00795323"/>
    <w:rsid w:val="007967CE"/>
    <w:rsid w:val="00796819"/>
    <w:rsid w:val="00797120"/>
    <w:rsid w:val="007974DD"/>
    <w:rsid w:val="007979EA"/>
    <w:rsid w:val="00797E7C"/>
    <w:rsid w:val="007A09F9"/>
    <w:rsid w:val="007A0B86"/>
    <w:rsid w:val="007A1049"/>
    <w:rsid w:val="007A10EE"/>
    <w:rsid w:val="007A1434"/>
    <w:rsid w:val="007A19AC"/>
    <w:rsid w:val="007A1ED1"/>
    <w:rsid w:val="007A1F11"/>
    <w:rsid w:val="007A23D8"/>
    <w:rsid w:val="007A2984"/>
    <w:rsid w:val="007A34AB"/>
    <w:rsid w:val="007A37B2"/>
    <w:rsid w:val="007A38B7"/>
    <w:rsid w:val="007A391F"/>
    <w:rsid w:val="007A3F58"/>
    <w:rsid w:val="007A3FF8"/>
    <w:rsid w:val="007A40CB"/>
    <w:rsid w:val="007A44E3"/>
    <w:rsid w:val="007A477C"/>
    <w:rsid w:val="007A5069"/>
    <w:rsid w:val="007A53CD"/>
    <w:rsid w:val="007A54E1"/>
    <w:rsid w:val="007A56AA"/>
    <w:rsid w:val="007A57D9"/>
    <w:rsid w:val="007A5A51"/>
    <w:rsid w:val="007A5F7F"/>
    <w:rsid w:val="007A64C0"/>
    <w:rsid w:val="007A6527"/>
    <w:rsid w:val="007A6677"/>
    <w:rsid w:val="007A6C56"/>
    <w:rsid w:val="007A6ED3"/>
    <w:rsid w:val="007A7055"/>
    <w:rsid w:val="007A72E7"/>
    <w:rsid w:val="007A774C"/>
    <w:rsid w:val="007B04D2"/>
    <w:rsid w:val="007B05C3"/>
    <w:rsid w:val="007B069C"/>
    <w:rsid w:val="007B06C4"/>
    <w:rsid w:val="007B1556"/>
    <w:rsid w:val="007B1BF6"/>
    <w:rsid w:val="007B2372"/>
    <w:rsid w:val="007B2411"/>
    <w:rsid w:val="007B268A"/>
    <w:rsid w:val="007B2773"/>
    <w:rsid w:val="007B28D4"/>
    <w:rsid w:val="007B2B37"/>
    <w:rsid w:val="007B2DDA"/>
    <w:rsid w:val="007B3107"/>
    <w:rsid w:val="007B3370"/>
    <w:rsid w:val="007B36D1"/>
    <w:rsid w:val="007B37A1"/>
    <w:rsid w:val="007B3AF9"/>
    <w:rsid w:val="007B3FB5"/>
    <w:rsid w:val="007B45DE"/>
    <w:rsid w:val="007B4EC3"/>
    <w:rsid w:val="007B50FE"/>
    <w:rsid w:val="007B56C5"/>
    <w:rsid w:val="007B5E40"/>
    <w:rsid w:val="007B6118"/>
    <w:rsid w:val="007B6B29"/>
    <w:rsid w:val="007B7BA9"/>
    <w:rsid w:val="007B7EF4"/>
    <w:rsid w:val="007C1443"/>
    <w:rsid w:val="007C1999"/>
    <w:rsid w:val="007C1A63"/>
    <w:rsid w:val="007C2BCC"/>
    <w:rsid w:val="007C3F67"/>
    <w:rsid w:val="007C447E"/>
    <w:rsid w:val="007C4BF6"/>
    <w:rsid w:val="007C4CCB"/>
    <w:rsid w:val="007C4FF5"/>
    <w:rsid w:val="007C5E0C"/>
    <w:rsid w:val="007C5F86"/>
    <w:rsid w:val="007C67B3"/>
    <w:rsid w:val="007C6A1F"/>
    <w:rsid w:val="007C6EDB"/>
    <w:rsid w:val="007C70A5"/>
    <w:rsid w:val="007C791E"/>
    <w:rsid w:val="007C7C1E"/>
    <w:rsid w:val="007C7CEB"/>
    <w:rsid w:val="007C7EE3"/>
    <w:rsid w:val="007D04CF"/>
    <w:rsid w:val="007D0FA1"/>
    <w:rsid w:val="007D12FE"/>
    <w:rsid w:val="007D15C2"/>
    <w:rsid w:val="007D195A"/>
    <w:rsid w:val="007D1982"/>
    <w:rsid w:val="007D19F1"/>
    <w:rsid w:val="007D21AF"/>
    <w:rsid w:val="007D2830"/>
    <w:rsid w:val="007D2BDB"/>
    <w:rsid w:val="007D2C2B"/>
    <w:rsid w:val="007D2CDC"/>
    <w:rsid w:val="007D2D0C"/>
    <w:rsid w:val="007D2FAC"/>
    <w:rsid w:val="007D339B"/>
    <w:rsid w:val="007D38EC"/>
    <w:rsid w:val="007D3C33"/>
    <w:rsid w:val="007D50CB"/>
    <w:rsid w:val="007D5922"/>
    <w:rsid w:val="007D6290"/>
    <w:rsid w:val="007D681A"/>
    <w:rsid w:val="007D68D8"/>
    <w:rsid w:val="007D71E0"/>
    <w:rsid w:val="007D74D3"/>
    <w:rsid w:val="007D7628"/>
    <w:rsid w:val="007D7F61"/>
    <w:rsid w:val="007E0699"/>
    <w:rsid w:val="007E08FD"/>
    <w:rsid w:val="007E0986"/>
    <w:rsid w:val="007E1297"/>
    <w:rsid w:val="007E1681"/>
    <w:rsid w:val="007E192B"/>
    <w:rsid w:val="007E1F87"/>
    <w:rsid w:val="007E21CD"/>
    <w:rsid w:val="007E286E"/>
    <w:rsid w:val="007E2A02"/>
    <w:rsid w:val="007E315A"/>
    <w:rsid w:val="007E40C0"/>
    <w:rsid w:val="007E44F7"/>
    <w:rsid w:val="007E4E84"/>
    <w:rsid w:val="007E5482"/>
    <w:rsid w:val="007E579C"/>
    <w:rsid w:val="007E5955"/>
    <w:rsid w:val="007E59CA"/>
    <w:rsid w:val="007E5A57"/>
    <w:rsid w:val="007E6041"/>
    <w:rsid w:val="007E6EE5"/>
    <w:rsid w:val="007E71C5"/>
    <w:rsid w:val="007E75D7"/>
    <w:rsid w:val="007E769A"/>
    <w:rsid w:val="007E7733"/>
    <w:rsid w:val="007E7862"/>
    <w:rsid w:val="007E7DF6"/>
    <w:rsid w:val="007F0276"/>
    <w:rsid w:val="007F0990"/>
    <w:rsid w:val="007F0E1B"/>
    <w:rsid w:val="007F0FA6"/>
    <w:rsid w:val="007F2049"/>
    <w:rsid w:val="007F2581"/>
    <w:rsid w:val="007F27B1"/>
    <w:rsid w:val="007F28D0"/>
    <w:rsid w:val="007F3D5D"/>
    <w:rsid w:val="007F3E5D"/>
    <w:rsid w:val="007F4881"/>
    <w:rsid w:val="007F4997"/>
    <w:rsid w:val="007F4C12"/>
    <w:rsid w:val="007F5245"/>
    <w:rsid w:val="007F5592"/>
    <w:rsid w:val="007F5871"/>
    <w:rsid w:val="007F5935"/>
    <w:rsid w:val="007F6163"/>
    <w:rsid w:val="007F6732"/>
    <w:rsid w:val="007F6782"/>
    <w:rsid w:val="007F6C73"/>
    <w:rsid w:val="007F70F5"/>
    <w:rsid w:val="007F778E"/>
    <w:rsid w:val="00800554"/>
    <w:rsid w:val="008008AE"/>
    <w:rsid w:val="00800E72"/>
    <w:rsid w:val="00800ED2"/>
    <w:rsid w:val="00801186"/>
    <w:rsid w:val="0080123B"/>
    <w:rsid w:val="008015DD"/>
    <w:rsid w:val="008016B5"/>
    <w:rsid w:val="00801CB2"/>
    <w:rsid w:val="0080375A"/>
    <w:rsid w:val="00803D1D"/>
    <w:rsid w:val="00803D95"/>
    <w:rsid w:val="008040B6"/>
    <w:rsid w:val="008041D9"/>
    <w:rsid w:val="00804E22"/>
    <w:rsid w:val="00804F12"/>
    <w:rsid w:val="0080554A"/>
    <w:rsid w:val="00805D75"/>
    <w:rsid w:val="00805E5B"/>
    <w:rsid w:val="0080629E"/>
    <w:rsid w:val="00806A10"/>
    <w:rsid w:val="00807321"/>
    <w:rsid w:val="00807662"/>
    <w:rsid w:val="00807782"/>
    <w:rsid w:val="0081069D"/>
    <w:rsid w:val="00812D28"/>
    <w:rsid w:val="00813C9B"/>
    <w:rsid w:val="00813D86"/>
    <w:rsid w:val="0081418B"/>
    <w:rsid w:val="008146E8"/>
    <w:rsid w:val="008146ED"/>
    <w:rsid w:val="00814F16"/>
    <w:rsid w:val="00815179"/>
    <w:rsid w:val="008157FB"/>
    <w:rsid w:val="00815D91"/>
    <w:rsid w:val="00815FAF"/>
    <w:rsid w:val="00816880"/>
    <w:rsid w:val="00816DC8"/>
    <w:rsid w:val="00816EEC"/>
    <w:rsid w:val="00817718"/>
    <w:rsid w:val="00817ABB"/>
    <w:rsid w:val="00820735"/>
    <w:rsid w:val="00821E30"/>
    <w:rsid w:val="00821F31"/>
    <w:rsid w:val="00822B29"/>
    <w:rsid w:val="00822DC3"/>
    <w:rsid w:val="00823103"/>
    <w:rsid w:val="00823BA5"/>
    <w:rsid w:val="00825221"/>
    <w:rsid w:val="0082565A"/>
    <w:rsid w:val="00825A64"/>
    <w:rsid w:val="008266F9"/>
    <w:rsid w:val="00826B0F"/>
    <w:rsid w:val="00826DDA"/>
    <w:rsid w:val="00826EAA"/>
    <w:rsid w:val="008271F3"/>
    <w:rsid w:val="008273B1"/>
    <w:rsid w:val="008278C9"/>
    <w:rsid w:val="00827939"/>
    <w:rsid w:val="00827DA1"/>
    <w:rsid w:val="008309C7"/>
    <w:rsid w:val="0083120A"/>
    <w:rsid w:val="008326C2"/>
    <w:rsid w:val="0083279E"/>
    <w:rsid w:val="008328E0"/>
    <w:rsid w:val="00832E20"/>
    <w:rsid w:val="00833696"/>
    <w:rsid w:val="00833952"/>
    <w:rsid w:val="00833B64"/>
    <w:rsid w:val="008342F8"/>
    <w:rsid w:val="00835D41"/>
    <w:rsid w:val="0083621D"/>
    <w:rsid w:val="00836FFA"/>
    <w:rsid w:val="0083735A"/>
    <w:rsid w:val="0084031F"/>
    <w:rsid w:val="0084087B"/>
    <w:rsid w:val="008409CC"/>
    <w:rsid w:val="00840D09"/>
    <w:rsid w:val="008411FE"/>
    <w:rsid w:val="008413FC"/>
    <w:rsid w:val="00841447"/>
    <w:rsid w:val="0084176C"/>
    <w:rsid w:val="00842196"/>
    <w:rsid w:val="00842533"/>
    <w:rsid w:val="008427CC"/>
    <w:rsid w:val="00842C27"/>
    <w:rsid w:val="00843A5B"/>
    <w:rsid w:val="00843CDA"/>
    <w:rsid w:val="00843D34"/>
    <w:rsid w:val="00844030"/>
    <w:rsid w:val="008441C2"/>
    <w:rsid w:val="008441D8"/>
    <w:rsid w:val="00844205"/>
    <w:rsid w:val="00844A2D"/>
    <w:rsid w:val="00845089"/>
    <w:rsid w:val="0084552D"/>
    <w:rsid w:val="008457D8"/>
    <w:rsid w:val="00845D98"/>
    <w:rsid w:val="0084601A"/>
    <w:rsid w:val="00846059"/>
    <w:rsid w:val="0084683F"/>
    <w:rsid w:val="00846B52"/>
    <w:rsid w:val="00846D52"/>
    <w:rsid w:val="0084707E"/>
    <w:rsid w:val="008474FA"/>
    <w:rsid w:val="00847E24"/>
    <w:rsid w:val="00847F60"/>
    <w:rsid w:val="00850C8A"/>
    <w:rsid w:val="00850D33"/>
    <w:rsid w:val="00851665"/>
    <w:rsid w:val="008518BA"/>
    <w:rsid w:val="00851A06"/>
    <w:rsid w:val="00851F2F"/>
    <w:rsid w:val="008527F5"/>
    <w:rsid w:val="00852DBB"/>
    <w:rsid w:val="00852FC9"/>
    <w:rsid w:val="008531FE"/>
    <w:rsid w:val="00853271"/>
    <w:rsid w:val="0085393B"/>
    <w:rsid w:val="00853B29"/>
    <w:rsid w:val="00854109"/>
    <w:rsid w:val="00855296"/>
    <w:rsid w:val="00855CF2"/>
    <w:rsid w:val="0085626B"/>
    <w:rsid w:val="0085647C"/>
    <w:rsid w:val="00856602"/>
    <w:rsid w:val="0085694E"/>
    <w:rsid w:val="00856F52"/>
    <w:rsid w:val="0085737E"/>
    <w:rsid w:val="00857B24"/>
    <w:rsid w:val="00857C7A"/>
    <w:rsid w:val="00857D25"/>
    <w:rsid w:val="008605E1"/>
    <w:rsid w:val="008609E2"/>
    <w:rsid w:val="00860AC9"/>
    <w:rsid w:val="00860F34"/>
    <w:rsid w:val="00861514"/>
    <w:rsid w:val="00861A97"/>
    <w:rsid w:val="00861F30"/>
    <w:rsid w:val="00861F3A"/>
    <w:rsid w:val="008621B0"/>
    <w:rsid w:val="00862246"/>
    <w:rsid w:val="0086231F"/>
    <w:rsid w:val="00864C75"/>
    <w:rsid w:val="00865A4F"/>
    <w:rsid w:val="00865A5C"/>
    <w:rsid w:val="00866322"/>
    <w:rsid w:val="00866806"/>
    <w:rsid w:val="00866BDF"/>
    <w:rsid w:val="00866D4E"/>
    <w:rsid w:val="00866D6E"/>
    <w:rsid w:val="00867446"/>
    <w:rsid w:val="00867579"/>
    <w:rsid w:val="0086779A"/>
    <w:rsid w:val="008678E0"/>
    <w:rsid w:val="008679B1"/>
    <w:rsid w:val="00870426"/>
    <w:rsid w:val="00870A49"/>
    <w:rsid w:val="00870A92"/>
    <w:rsid w:val="00870B93"/>
    <w:rsid w:val="008711C7"/>
    <w:rsid w:val="008716EC"/>
    <w:rsid w:val="00871EE4"/>
    <w:rsid w:val="00871FAB"/>
    <w:rsid w:val="008725EA"/>
    <w:rsid w:val="00872A05"/>
    <w:rsid w:val="008732A5"/>
    <w:rsid w:val="0087362A"/>
    <w:rsid w:val="00874873"/>
    <w:rsid w:val="008748BB"/>
    <w:rsid w:val="00874F4A"/>
    <w:rsid w:val="00876216"/>
    <w:rsid w:val="00876D56"/>
    <w:rsid w:val="00876F00"/>
    <w:rsid w:val="008772EA"/>
    <w:rsid w:val="008800A5"/>
    <w:rsid w:val="008800F8"/>
    <w:rsid w:val="008814A6"/>
    <w:rsid w:val="008818A1"/>
    <w:rsid w:val="00881E63"/>
    <w:rsid w:val="00881F20"/>
    <w:rsid w:val="00882599"/>
    <w:rsid w:val="00882675"/>
    <w:rsid w:val="008826E1"/>
    <w:rsid w:val="00882A2D"/>
    <w:rsid w:val="00882D84"/>
    <w:rsid w:val="00883365"/>
    <w:rsid w:val="0088393B"/>
    <w:rsid w:val="00883E3F"/>
    <w:rsid w:val="00883E47"/>
    <w:rsid w:val="008852B0"/>
    <w:rsid w:val="008857C6"/>
    <w:rsid w:val="00885AF8"/>
    <w:rsid w:val="00886A0A"/>
    <w:rsid w:val="00886CA2"/>
    <w:rsid w:val="00887493"/>
    <w:rsid w:val="00887A84"/>
    <w:rsid w:val="00887D4D"/>
    <w:rsid w:val="00887DFA"/>
    <w:rsid w:val="00887E10"/>
    <w:rsid w:val="008902F1"/>
    <w:rsid w:val="00890E2C"/>
    <w:rsid w:val="008917FE"/>
    <w:rsid w:val="00891BF4"/>
    <w:rsid w:val="00891C1C"/>
    <w:rsid w:val="00891F1B"/>
    <w:rsid w:val="00892673"/>
    <w:rsid w:val="00892698"/>
    <w:rsid w:val="00892CE9"/>
    <w:rsid w:val="00892DDA"/>
    <w:rsid w:val="00892FA7"/>
    <w:rsid w:val="00893010"/>
    <w:rsid w:val="008937D2"/>
    <w:rsid w:val="00893BF6"/>
    <w:rsid w:val="00893FA8"/>
    <w:rsid w:val="008940B4"/>
    <w:rsid w:val="008942EE"/>
    <w:rsid w:val="0089523E"/>
    <w:rsid w:val="008954A6"/>
    <w:rsid w:val="008956ED"/>
    <w:rsid w:val="00895AD1"/>
    <w:rsid w:val="00895ED8"/>
    <w:rsid w:val="008960C2"/>
    <w:rsid w:val="00897229"/>
    <w:rsid w:val="00897630"/>
    <w:rsid w:val="00897B30"/>
    <w:rsid w:val="00897C60"/>
    <w:rsid w:val="00897E7E"/>
    <w:rsid w:val="008A0FC1"/>
    <w:rsid w:val="008A103A"/>
    <w:rsid w:val="008A179F"/>
    <w:rsid w:val="008A1DBD"/>
    <w:rsid w:val="008A207D"/>
    <w:rsid w:val="008A2448"/>
    <w:rsid w:val="008A2A5D"/>
    <w:rsid w:val="008A2EA5"/>
    <w:rsid w:val="008A2FC9"/>
    <w:rsid w:val="008A32A3"/>
    <w:rsid w:val="008A3FDA"/>
    <w:rsid w:val="008A68F4"/>
    <w:rsid w:val="008A6B8E"/>
    <w:rsid w:val="008A6D8F"/>
    <w:rsid w:val="008A7015"/>
    <w:rsid w:val="008A7C70"/>
    <w:rsid w:val="008B0016"/>
    <w:rsid w:val="008B0347"/>
    <w:rsid w:val="008B0942"/>
    <w:rsid w:val="008B0992"/>
    <w:rsid w:val="008B0BA8"/>
    <w:rsid w:val="008B0E49"/>
    <w:rsid w:val="008B0E89"/>
    <w:rsid w:val="008B15F1"/>
    <w:rsid w:val="008B1A8C"/>
    <w:rsid w:val="008B1AB9"/>
    <w:rsid w:val="008B1B4A"/>
    <w:rsid w:val="008B1BC7"/>
    <w:rsid w:val="008B2179"/>
    <w:rsid w:val="008B23A1"/>
    <w:rsid w:val="008B2487"/>
    <w:rsid w:val="008B2758"/>
    <w:rsid w:val="008B2C92"/>
    <w:rsid w:val="008B2CDF"/>
    <w:rsid w:val="008B3793"/>
    <w:rsid w:val="008B44B3"/>
    <w:rsid w:val="008B49D7"/>
    <w:rsid w:val="008B4ED1"/>
    <w:rsid w:val="008B4FB0"/>
    <w:rsid w:val="008B5780"/>
    <w:rsid w:val="008B5BE9"/>
    <w:rsid w:val="008B639F"/>
    <w:rsid w:val="008B67F9"/>
    <w:rsid w:val="008B6994"/>
    <w:rsid w:val="008B6AE8"/>
    <w:rsid w:val="008B6F88"/>
    <w:rsid w:val="008B6FC1"/>
    <w:rsid w:val="008C0018"/>
    <w:rsid w:val="008C016D"/>
    <w:rsid w:val="008C0371"/>
    <w:rsid w:val="008C0BE3"/>
    <w:rsid w:val="008C0C60"/>
    <w:rsid w:val="008C0D0F"/>
    <w:rsid w:val="008C0FE4"/>
    <w:rsid w:val="008C1021"/>
    <w:rsid w:val="008C2490"/>
    <w:rsid w:val="008C2943"/>
    <w:rsid w:val="008C2A8E"/>
    <w:rsid w:val="008C37F9"/>
    <w:rsid w:val="008C3865"/>
    <w:rsid w:val="008C393D"/>
    <w:rsid w:val="008C3A52"/>
    <w:rsid w:val="008C4A1B"/>
    <w:rsid w:val="008C5C72"/>
    <w:rsid w:val="008C5EFE"/>
    <w:rsid w:val="008C5FB4"/>
    <w:rsid w:val="008C6C68"/>
    <w:rsid w:val="008C6F21"/>
    <w:rsid w:val="008C7181"/>
    <w:rsid w:val="008C7E7F"/>
    <w:rsid w:val="008C7FD6"/>
    <w:rsid w:val="008D09A1"/>
    <w:rsid w:val="008D0D5E"/>
    <w:rsid w:val="008D128B"/>
    <w:rsid w:val="008D14A1"/>
    <w:rsid w:val="008D19E3"/>
    <w:rsid w:val="008D2535"/>
    <w:rsid w:val="008D2BA6"/>
    <w:rsid w:val="008D2ECB"/>
    <w:rsid w:val="008D3791"/>
    <w:rsid w:val="008D3A28"/>
    <w:rsid w:val="008D3E63"/>
    <w:rsid w:val="008D4293"/>
    <w:rsid w:val="008D454A"/>
    <w:rsid w:val="008D57F7"/>
    <w:rsid w:val="008D609E"/>
    <w:rsid w:val="008D6182"/>
    <w:rsid w:val="008D654F"/>
    <w:rsid w:val="008D68AF"/>
    <w:rsid w:val="008D7D34"/>
    <w:rsid w:val="008D7FD1"/>
    <w:rsid w:val="008E0029"/>
    <w:rsid w:val="008E054F"/>
    <w:rsid w:val="008E0709"/>
    <w:rsid w:val="008E09F6"/>
    <w:rsid w:val="008E0EF9"/>
    <w:rsid w:val="008E1042"/>
    <w:rsid w:val="008E129F"/>
    <w:rsid w:val="008E12C8"/>
    <w:rsid w:val="008E138A"/>
    <w:rsid w:val="008E13B1"/>
    <w:rsid w:val="008E185E"/>
    <w:rsid w:val="008E1906"/>
    <w:rsid w:val="008E201F"/>
    <w:rsid w:val="008E2590"/>
    <w:rsid w:val="008E29AA"/>
    <w:rsid w:val="008E34AC"/>
    <w:rsid w:val="008E366A"/>
    <w:rsid w:val="008E39BA"/>
    <w:rsid w:val="008E3B4B"/>
    <w:rsid w:val="008E3C39"/>
    <w:rsid w:val="008E465F"/>
    <w:rsid w:val="008E4B79"/>
    <w:rsid w:val="008E5D32"/>
    <w:rsid w:val="008E6301"/>
    <w:rsid w:val="008E6E7C"/>
    <w:rsid w:val="008E7F1B"/>
    <w:rsid w:val="008F0672"/>
    <w:rsid w:val="008F0C8D"/>
    <w:rsid w:val="008F10A1"/>
    <w:rsid w:val="008F1A1F"/>
    <w:rsid w:val="008F1B75"/>
    <w:rsid w:val="008F1E7A"/>
    <w:rsid w:val="008F2010"/>
    <w:rsid w:val="008F22A6"/>
    <w:rsid w:val="008F2AC5"/>
    <w:rsid w:val="008F3117"/>
    <w:rsid w:val="008F3144"/>
    <w:rsid w:val="008F38BE"/>
    <w:rsid w:val="008F3E11"/>
    <w:rsid w:val="008F4068"/>
    <w:rsid w:val="008F4409"/>
    <w:rsid w:val="008F4917"/>
    <w:rsid w:val="008F4E93"/>
    <w:rsid w:val="008F58AC"/>
    <w:rsid w:val="008F58EC"/>
    <w:rsid w:val="008F6113"/>
    <w:rsid w:val="008F6958"/>
    <w:rsid w:val="008F6C21"/>
    <w:rsid w:val="008F6C27"/>
    <w:rsid w:val="008F7128"/>
    <w:rsid w:val="008F78F9"/>
    <w:rsid w:val="0090100D"/>
    <w:rsid w:val="00901077"/>
    <w:rsid w:val="009010A6"/>
    <w:rsid w:val="0090155B"/>
    <w:rsid w:val="009017B0"/>
    <w:rsid w:val="00902008"/>
    <w:rsid w:val="009028DE"/>
    <w:rsid w:val="00902BF3"/>
    <w:rsid w:val="00902ED5"/>
    <w:rsid w:val="0090351D"/>
    <w:rsid w:val="009045E7"/>
    <w:rsid w:val="009049E5"/>
    <w:rsid w:val="00904B67"/>
    <w:rsid w:val="00905D14"/>
    <w:rsid w:val="00906731"/>
    <w:rsid w:val="00906BBE"/>
    <w:rsid w:val="009073B9"/>
    <w:rsid w:val="00907504"/>
    <w:rsid w:val="0091024B"/>
    <w:rsid w:val="009105B0"/>
    <w:rsid w:val="00911738"/>
    <w:rsid w:val="00911A9B"/>
    <w:rsid w:val="0091217A"/>
    <w:rsid w:val="00912440"/>
    <w:rsid w:val="0091255D"/>
    <w:rsid w:val="009127D8"/>
    <w:rsid w:val="00912D28"/>
    <w:rsid w:val="00913446"/>
    <w:rsid w:val="00913660"/>
    <w:rsid w:val="009138BA"/>
    <w:rsid w:val="0091407F"/>
    <w:rsid w:val="009140E6"/>
    <w:rsid w:val="009141D3"/>
    <w:rsid w:val="00914AEA"/>
    <w:rsid w:val="00914C6A"/>
    <w:rsid w:val="00915977"/>
    <w:rsid w:val="009166DC"/>
    <w:rsid w:val="00917445"/>
    <w:rsid w:val="009178A8"/>
    <w:rsid w:val="00917C71"/>
    <w:rsid w:val="00921A9F"/>
    <w:rsid w:val="0092219B"/>
    <w:rsid w:val="00922490"/>
    <w:rsid w:val="009225F3"/>
    <w:rsid w:val="009225F9"/>
    <w:rsid w:val="00923105"/>
    <w:rsid w:val="009232B3"/>
    <w:rsid w:val="00923881"/>
    <w:rsid w:val="009239C9"/>
    <w:rsid w:val="00923DB3"/>
    <w:rsid w:val="00923FF0"/>
    <w:rsid w:val="009241BF"/>
    <w:rsid w:val="009247D8"/>
    <w:rsid w:val="00924C4E"/>
    <w:rsid w:val="00925E57"/>
    <w:rsid w:val="00925F79"/>
    <w:rsid w:val="00926170"/>
    <w:rsid w:val="009263DD"/>
    <w:rsid w:val="0092652F"/>
    <w:rsid w:val="009266D6"/>
    <w:rsid w:val="0092677A"/>
    <w:rsid w:val="00926E42"/>
    <w:rsid w:val="00926F8D"/>
    <w:rsid w:val="00927295"/>
    <w:rsid w:val="00927352"/>
    <w:rsid w:val="009273D4"/>
    <w:rsid w:val="009277EE"/>
    <w:rsid w:val="00927DD3"/>
    <w:rsid w:val="00927FEA"/>
    <w:rsid w:val="0093170A"/>
    <w:rsid w:val="00931ED7"/>
    <w:rsid w:val="00931F05"/>
    <w:rsid w:val="009327A9"/>
    <w:rsid w:val="00933262"/>
    <w:rsid w:val="00933697"/>
    <w:rsid w:val="00933861"/>
    <w:rsid w:val="009342D9"/>
    <w:rsid w:val="0093454F"/>
    <w:rsid w:val="00935DB8"/>
    <w:rsid w:val="00936715"/>
    <w:rsid w:val="00936EA3"/>
    <w:rsid w:val="009370FB"/>
    <w:rsid w:val="00937E22"/>
    <w:rsid w:val="00940639"/>
    <w:rsid w:val="009406D1"/>
    <w:rsid w:val="0094070B"/>
    <w:rsid w:val="0094084C"/>
    <w:rsid w:val="00940993"/>
    <w:rsid w:val="00940B99"/>
    <w:rsid w:val="00940E0D"/>
    <w:rsid w:val="0094137D"/>
    <w:rsid w:val="00941506"/>
    <w:rsid w:val="00941553"/>
    <w:rsid w:val="009415A4"/>
    <w:rsid w:val="009420C6"/>
    <w:rsid w:val="00942417"/>
    <w:rsid w:val="009425D2"/>
    <w:rsid w:val="009426B0"/>
    <w:rsid w:val="009426E6"/>
    <w:rsid w:val="0094317A"/>
    <w:rsid w:val="009432EE"/>
    <w:rsid w:val="0094372A"/>
    <w:rsid w:val="00943807"/>
    <w:rsid w:val="00943E00"/>
    <w:rsid w:val="00943E5E"/>
    <w:rsid w:val="00944A22"/>
    <w:rsid w:val="00944B2A"/>
    <w:rsid w:val="00945041"/>
    <w:rsid w:val="00946090"/>
    <w:rsid w:val="009467FE"/>
    <w:rsid w:val="00946B24"/>
    <w:rsid w:val="00946BCD"/>
    <w:rsid w:val="009504F1"/>
    <w:rsid w:val="009505E6"/>
    <w:rsid w:val="00951311"/>
    <w:rsid w:val="00951710"/>
    <w:rsid w:val="00951970"/>
    <w:rsid w:val="009524F8"/>
    <w:rsid w:val="00952BCC"/>
    <w:rsid w:val="00952BEB"/>
    <w:rsid w:val="00953171"/>
    <w:rsid w:val="009531EB"/>
    <w:rsid w:val="00954546"/>
    <w:rsid w:val="00954635"/>
    <w:rsid w:val="009548CB"/>
    <w:rsid w:val="0095515E"/>
    <w:rsid w:val="009554C9"/>
    <w:rsid w:val="0095563A"/>
    <w:rsid w:val="00955868"/>
    <w:rsid w:val="009559E0"/>
    <w:rsid w:val="00955CAF"/>
    <w:rsid w:val="00955E26"/>
    <w:rsid w:val="00956009"/>
    <w:rsid w:val="00956F00"/>
    <w:rsid w:val="00956FE5"/>
    <w:rsid w:val="0095787D"/>
    <w:rsid w:val="00957D5B"/>
    <w:rsid w:val="00957D9A"/>
    <w:rsid w:val="00960380"/>
    <w:rsid w:val="00960716"/>
    <w:rsid w:val="00960EE4"/>
    <w:rsid w:val="009612BD"/>
    <w:rsid w:val="00961CD5"/>
    <w:rsid w:val="00961DAB"/>
    <w:rsid w:val="00961FDF"/>
    <w:rsid w:val="0096224B"/>
    <w:rsid w:val="00962863"/>
    <w:rsid w:val="0096306F"/>
    <w:rsid w:val="00963324"/>
    <w:rsid w:val="00963B2E"/>
    <w:rsid w:val="009645EE"/>
    <w:rsid w:val="00964802"/>
    <w:rsid w:val="009657E6"/>
    <w:rsid w:val="00965EE4"/>
    <w:rsid w:val="009660A1"/>
    <w:rsid w:val="00966CFB"/>
    <w:rsid w:val="0096746B"/>
    <w:rsid w:val="009676F3"/>
    <w:rsid w:val="00967B36"/>
    <w:rsid w:val="00967B54"/>
    <w:rsid w:val="00967F3C"/>
    <w:rsid w:val="00970B00"/>
    <w:rsid w:val="009713D0"/>
    <w:rsid w:val="009714B2"/>
    <w:rsid w:val="00971C9E"/>
    <w:rsid w:val="00972291"/>
    <w:rsid w:val="00972570"/>
    <w:rsid w:val="009725ED"/>
    <w:rsid w:val="00972674"/>
    <w:rsid w:val="00972BC1"/>
    <w:rsid w:val="00973039"/>
    <w:rsid w:val="0097308B"/>
    <w:rsid w:val="0097388A"/>
    <w:rsid w:val="00973DBC"/>
    <w:rsid w:val="00974C67"/>
    <w:rsid w:val="00975DFF"/>
    <w:rsid w:val="00976697"/>
    <w:rsid w:val="00976951"/>
    <w:rsid w:val="00976DDF"/>
    <w:rsid w:val="00976E96"/>
    <w:rsid w:val="0097769F"/>
    <w:rsid w:val="00977DC0"/>
    <w:rsid w:val="009805C6"/>
    <w:rsid w:val="00981039"/>
    <w:rsid w:val="0098122B"/>
    <w:rsid w:val="00981541"/>
    <w:rsid w:val="00981580"/>
    <w:rsid w:val="00981D84"/>
    <w:rsid w:val="00981EAF"/>
    <w:rsid w:val="00982611"/>
    <w:rsid w:val="0098350B"/>
    <w:rsid w:val="00983B1B"/>
    <w:rsid w:val="00983B28"/>
    <w:rsid w:val="00983F44"/>
    <w:rsid w:val="00984771"/>
    <w:rsid w:val="00984EAD"/>
    <w:rsid w:val="009856E8"/>
    <w:rsid w:val="009859A3"/>
    <w:rsid w:val="009859FF"/>
    <w:rsid w:val="00985B29"/>
    <w:rsid w:val="00986142"/>
    <w:rsid w:val="009862BB"/>
    <w:rsid w:val="009866B8"/>
    <w:rsid w:val="009877D7"/>
    <w:rsid w:val="00987BE8"/>
    <w:rsid w:val="00990047"/>
    <w:rsid w:val="0099067F"/>
    <w:rsid w:val="00990D58"/>
    <w:rsid w:val="00991144"/>
    <w:rsid w:val="00991A8D"/>
    <w:rsid w:val="00991B98"/>
    <w:rsid w:val="00991D65"/>
    <w:rsid w:val="00992D8A"/>
    <w:rsid w:val="00992F79"/>
    <w:rsid w:val="00993013"/>
    <w:rsid w:val="00993412"/>
    <w:rsid w:val="009937F8"/>
    <w:rsid w:val="00994944"/>
    <w:rsid w:val="009958E5"/>
    <w:rsid w:val="00996056"/>
    <w:rsid w:val="0099665D"/>
    <w:rsid w:val="009970CA"/>
    <w:rsid w:val="009977DA"/>
    <w:rsid w:val="0099780C"/>
    <w:rsid w:val="00997CCB"/>
    <w:rsid w:val="009A0330"/>
    <w:rsid w:val="009A0E12"/>
    <w:rsid w:val="009A212C"/>
    <w:rsid w:val="009A21EA"/>
    <w:rsid w:val="009A3242"/>
    <w:rsid w:val="009A3AF9"/>
    <w:rsid w:val="009A4284"/>
    <w:rsid w:val="009A44DB"/>
    <w:rsid w:val="009A46AD"/>
    <w:rsid w:val="009A56DD"/>
    <w:rsid w:val="009A570E"/>
    <w:rsid w:val="009A6591"/>
    <w:rsid w:val="009A696B"/>
    <w:rsid w:val="009A6F39"/>
    <w:rsid w:val="009A6F5A"/>
    <w:rsid w:val="009A74DB"/>
    <w:rsid w:val="009A7540"/>
    <w:rsid w:val="009A7EBC"/>
    <w:rsid w:val="009B0349"/>
    <w:rsid w:val="009B04F6"/>
    <w:rsid w:val="009B05A8"/>
    <w:rsid w:val="009B0E64"/>
    <w:rsid w:val="009B16E2"/>
    <w:rsid w:val="009B2959"/>
    <w:rsid w:val="009B296C"/>
    <w:rsid w:val="009B2985"/>
    <w:rsid w:val="009B2C39"/>
    <w:rsid w:val="009B2DD4"/>
    <w:rsid w:val="009B3B9B"/>
    <w:rsid w:val="009B3C38"/>
    <w:rsid w:val="009B3E4B"/>
    <w:rsid w:val="009B3F70"/>
    <w:rsid w:val="009B4084"/>
    <w:rsid w:val="009B44CF"/>
    <w:rsid w:val="009B4690"/>
    <w:rsid w:val="009B47E5"/>
    <w:rsid w:val="009B4A6A"/>
    <w:rsid w:val="009B4B35"/>
    <w:rsid w:val="009B5937"/>
    <w:rsid w:val="009B5CAB"/>
    <w:rsid w:val="009B5CC9"/>
    <w:rsid w:val="009B61E0"/>
    <w:rsid w:val="009B675E"/>
    <w:rsid w:val="009B694A"/>
    <w:rsid w:val="009B7855"/>
    <w:rsid w:val="009B7986"/>
    <w:rsid w:val="009B7A65"/>
    <w:rsid w:val="009B7FF1"/>
    <w:rsid w:val="009C0117"/>
    <w:rsid w:val="009C0644"/>
    <w:rsid w:val="009C09C4"/>
    <w:rsid w:val="009C11FD"/>
    <w:rsid w:val="009C1C7C"/>
    <w:rsid w:val="009C2178"/>
    <w:rsid w:val="009C2394"/>
    <w:rsid w:val="009C2D4B"/>
    <w:rsid w:val="009C307E"/>
    <w:rsid w:val="009C34ED"/>
    <w:rsid w:val="009C387B"/>
    <w:rsid w:val="009C38E5"/>
    <w:rsid w:val="009C4BBE"/>
    <w:rsid w:val="009C4F10"/>
    <w:rsid w:val="009C57BA"/>
    <w:rsid w:val="009C57F7"/>
    <w:rsid w:val="009C59B6"/>
    <w:rsid w:val="009C5B2D"/>
    <w:rsid w:val="009C5C80"/>
    <w:rsid w:val="009C66A9"/>
    <w:rsid w:val="009C7100"/>
    <w:rsid w:val="009C7906"/>
    <w:rsid w:val="009C7A32"/>
    <w:rsid w:val="009D04D5"/>
    <w:rsid w:val="009D0772"/>
    <w:rsid w:val="009D16D7"/>
    <w:rsid w:val="009D1E8D"/>
    <w:rsid w:val="009D20DF"/>
    <w:rsid w:val="009D2555"/>
    <w:rsid w:val="009D2B16"/>
    <w:rsid w:val="009D2C50"/>
    <w:rsid w:val="009D2F59"/>
    <w:rsid w:val="009D35F6"/>
    <w:rsid w:val="009D3BA0"/>
    <w:rsid w:val="009D4F1B"/>
    <w:rsid w:val="009D54A0"/>
    <w:rsid w:val="009D55F9"/>
    <w:rsid w:val="009D595B"/>
    <w:rsid w:val="009D6173"/>
    <w:rsid w:val="009D63BD"/>
    <w:rsid w:val="009D6852"/>
    <w:rsid w:val="009D68ED"/>
    <w:rsid w:val="009D6E28"/>
    <w:rsid w:val="009D6E56"/>
    <w:rsid w:val="009D7106"/>
    <w:rsid w:val="009E0835"/>
    <w:rsid w:val="009E0C1B"/>
    <w:rsid w:val="009E0D5E"/>
    <w:rsid w:val="009E0F45"/>
    <w:rsid w:val="009E18D2"/>
    <w:rsid w:val="009E2314"/>
    <w:rsid w:val="009E28B4"/>
    <w:rsid w:val="009E2A3D"/>
    <w:rsid w:val="009E364B"/>
    <w:rsid w:val="009E3846"/>
    <w:rsid w:val="009E39B9"/>
    <w:rsid w:val="009E3A09"/>
    <w:rsid w:val="009E3B67"/>
    <w:rsid w:val="009E3D25"/>
    <w:rsid w:val="009E475A"/>
    <w:rsid w:val="009E4BE5"/>
    <w:rsid w:val="009E4CA3"/>
    <w:rsid w:val="009E5E23"/>
    <w:rsid w:val="009E65EC"/>
    <w:rsid w:val="009E6684"/>
    <w:rsid w:val="009E72AB"/>
    <w:rsid w:val="009E74A2"/>
    <w:rsid w:val="009E74B4"/>
    <w:rsid w:val="009E7A7B"/>
    <w:rsid w:val="009F0907"/>
    <w:rsid w:val="009F0967"/>
    <w:rsid w:val="009F0FE3"/>
    <w:rsid w:val="009F1D5E"/>
    <w:rsid w:val="009F2B84"/>
    <w:rsid w:val="009F2D36"/>
    <w:rsid w:val="009F35CA"/>
    <w:rsid w:val="009F3B35"/>
    <w:rsid w:val="009F41E3"/>
    <w:rsid w:val="009F42FA"/>
    <w:rsid w:val="009F5506"/>
    <w:rsid w:val="009F588A"/>
    <w:rsid w:val="009F5BB2"/>
    <w:rsid w:val="009F5C3A"/>
    <w:rsid w:val="009F5D8E"/>
    <w:rsid w:val="009F6A80"/>
    <w:rsid w:val="009F7559"/>
    <w:rsid w:val="009F7F05"/>
    <w:rsid w:val="00A00037"/>
    <w:rsid w:val="00A003DF"/>
    <w:rsid w:val="00A011DB"/>
    <w:rsid w:val="00A0196C"/>
    <w:rsid w:val="00A01ACF"/>
    <w:rsid w:val="00A0243F"/>
    <w:rsid w:val="00A03A7A"/>
    <w:rsid w:val="00A03B6C"/>
    <w:rsid w:val="00A04D13"/>
    <w:rsid w:val="00A0569F"/>
    <w:rsid w:val="00A05970"/>
    <w:rsid w:val="00A05998"/>
    <w:rsid w:val="00A05C41"/>
    <w:rsid w:val="00A0604C"/>
    <w:rsid w:val="00A0641A"/>
    <w:rsid w:val="00A06CF2"/>
    <w:rsid w:val="00A07513"/>
    <w:rsid w:val="00A075DB"/>
    <w:rsid w:val="00A07FDB"/>
    <w:rsid w:val="00A1006E"/>
    <w:rsid w:val="00A10682"/>
    <w:rsid w:val="00A10950"/>
    <w:rsid w:val="00A10B3E"/>
    <w:rsid w:val="00A1272F"/>
    <w:rsid w:val="00A12AD4"/>
    <w:rsid w:val="00A139AC"/>
    <w:rsid w:val="00A13AF6"/>
    <w:rsid w:val="00A14103"/>
    <w:rsid w:val="00A1413F"/>
    <w:rsid w:val="00A14532"/>
    <w:rsid w:val="00A1471E"/>
    <w:rsid w:val="00A14B44"/>
    <w:rsid w:val="00A14D7F"/>
    <w:rsid w:val="00A15135"/>
    <w:rsid w:val="00A1529D"/>
    <w:rsid w:val="00A1661C"/>
    <w:rsid w:val="00A16BC8"/>
    <w:rsid w:val="00A16C74"/>
    <w:rsid w:val="00A17385"/>
    <w:rsid w:val="00A1751E"/>
    <w:rsid w:val="00A17A85"/>
    <w:rsid w:val="00A214B1"/>
    <w:rsid w:val="00A217CB"/>
    <w:rsid w:val="00A21994"/>
    <w:rsid w:val="00A219EA"/>
    <w:rsid w:val="00A222CF"/>
    <w:rsid w:val="00A223C7"/>
    <w:rsid w:val="00A23A37"/>
    <w:rsid w:val="00A23CCC"/>
    <w:rsid w:val="00A23EF2"/>
    <w:rsid w:val="00A24704"/>
    <w:rsid w:val="00A249A0"/>
    <w:rsid w:val="00A24A95"/>
    <w:rsid w:val="00A24AF5"/>
    <w:rsid w:val="00A252E8"/>
    <w:rsid w:val="00A25EF0"/>
    <w:rsid w:val="00A26150"/>
    <w:rsid w:val="00A26385"/>
    <w:rsid w:val="00A26CCE"/>
    <w:rsid w:val="00A26E66"/>
    <w:rsid w:val="00A2715E"/>
    <w:rsid w:val="00A279D4"/>
    <w:rsid w:val="00A3050B"/>
    <w:rsid w:val="00A30B24"/>
    <w:rsid w:val="00A30B50"/>
    <w:rsid w:val="00A3133A"/>
    <w:rsid w:val="00A316ED"/>
    <w:rsid w:val="00A31836"/>
    <w:rsid w:val="00A31B29"/>
    <w:rsid w:val="00A31F05"/>
    <w:rsid w:val="00A32331"/>
    <w:rsid w:val="00A33199"/>
    <w:rsid w:val="00A33945"/>
    <w:rsid w:val="00A34042"/>
    <w:rsid w:val="00A345B7"/>
    <w:rsid w:val="00A348EE"/>
    <w:rsid w:val="00A34ABA"/>
    <w:rsid w:val="00A35369"/>
    <w:rsid w:val="00A35382"/>
    <w:rsid w:val="00A3566F"/>
    <w:rsid w:val="00A360F2"/>
    <w:rsid w:val="00A3621C"/>
    <w:rsid w:val="00A36411"/>
    <w:rsid w:val="00A36468"/>
    <w:rsid w:val="00A37104"/>
    <w:rsid w:val="00A3731E"/>
    <w:rsid w:val="00A37D0B"/>
    <w:rsid w:val="00A4039B"/>
    <w:rsid w:val="00A40501"/>
    <w:rsid w:val="00A40A2A"/>
    <w:rsid w:val="00A4168F"/>
    <w:rsid w:val="00A41E27"/>
    <w:rsid w:val="00A423AC"/>
    <w:rsid w:val="00A426B3"/>
    <w:rsid w:val="00A428A8"/>
    <w:rsid w:val="00A439B2"/>
    <w:rsid w:val="00A43C07"/>
    <w:rsid w:val="00A440D8"/>
    <w:rsid w:val="00A44BC6"/>
    <w:rsid w:val="00A44C4D"/>
    <w:rsid w:val="00A450FD"/>
    <w:rsid w:val="00A454B7"/>
    <w:rsid w:val="00A457F4"/>
    <w:rsid w:val="00A45DAE"/>
    <w:rsid w:val="00A46261"/>
    <w:rsid w:val="00A4682B"/>
    <w:rsid w:val="00A46DA1"/>
    <w:rsid w:val="00A472E6"/>
    <w:rsid w:val="00A47AE2"/>
    <w:rsid w:val="00A50AF8"/>
    <w:rsid w:val="00A5108D"/>
    <w:rsid w:val="00A51245"/>
    <w:rsid w:val="00A51541"/>
    <w:rsid w:val="00A520E7"/>
    <w:rsid w:val="00A528A7"/>
    <w:rsid w:val="00A52EFE"/>
    <w:rsid w:val="00A531C9"/>
    <w:rsid w:val="00A5366F"/>
    <w:rsid w:val="00A537C7"/>
    <w:rsid w:val="00A541D0"/>
    <w:rsid w:val="00A5485A"/>
    <w:rsid w:val="00A549E7"/>
    <w:rsid w:val="00A54A99"/>
    <w:rsid w:val="00A54F8F"/>
    <w:rsid w:val="00A55317"/>
    <w:rsid w:val="00A555D5"/>
    <w:rsid w:val="00A55656"/>
    <w:rsid w:val="00A56105"/>
    <w:rsid w:val="00A5671D"/>
    <w:rsid w:val="00A56A21"/>
    <w:rsid w:val="00A5714B"/>
    <w:rsid w:val="00A57169"/>
    <w:rsid w:val="00A57303"/>
    <w:rsid w:val="00A573CC"/>
    <w:rsid w:val="00A5769C"/>
    <w:rsid w:val="00A5785C"/>
    <w:rsid w:val="00A57BC4"/>
    <w:rsid w:val="00A6029A"/>
    <w:rsid w:val="00A606CA"/>
    <w:rsid w:val="00A60CF9"/>
    <w:rsid w:val="00A61B20"/>
    <w:rsid w:val="00A61C2C"/>
    <w:rsid w:val="00A62F79"/>
    <w:rsid w:val="00A632B8"/>
    <w:rsid w:val="00A63A4F"/>
    <w:rsid w:val="00A63EDB"/>
    <w:rsid w:val="00A6455D"/>
    <w:rsid w:val="00A6484E"/>
    <w:rsid w:val="00A64D8F"/>
    <w:rsid w:val="00A654BF"/>
    <w:rsid w:val="00A6558A"/>
    <w:rsid w:val="00A65CE7"/>
    <w:rsid w:val="00A65FAC"/>
    <w:rsid w:val="00A661EA"/>
    <w:rsid w:val="00A670D1"/>
    <w:rsid w:val="00A674F1"/>
    <w:rsid w:val="00A677E1"/>
    <w:rsid w:val="00A678A1"/>
    <w:rsid w:val="00A70BF5"/>
    <w:rsid w:val="00A70D89"/>
    <w:rsid w:val="00A70F11"/>
    <w:rsid w:val="00A70F51"/>
    <w:rsid w:val="00A713F1"/>
    <w:rsid w:val="00A71F08"/>
    <w:rsid w:val="00A7221B"/>
    <w:rsid w:val="00A73127"/>
    <w:rsid w:val="00A7342A"/>
    <w:rsid w:val="00A7360D"/>
    <w:rsid w:val="00A73B48"/>
    <w:rsid w:val="00A73B59"/>
    <w:rsid w:val="00A741C9"/>
    <w:rsid w:val="00A74240"/>
    <w:rsid w:val="00A7494D"/>
    <w:rsid w:val="00A74A19"/>
    <w:rsid w:val="00A758C9"/>
    <w:rsid w:val="00A75AC5"/>
    <w:rsid w:val="00A75DDE"/>
    <w:rsid w:val="00A767E3"/>
    <w:rsid w:val="00A774C7"/>
    <w:rsid w:val="00A778DC"/>
    <w:rsid w:val="00A801B7"/>
    <w:rsid w:val="00A80F01"/>
    <w:rsid w:val="00A812FF"/>
    <w:rsid w:val="00A8131B"/>
    <w:rsid w:val="00A81486"/>
    <w:rsid w:val="00A818F7"/>
    <w:rsid w:val="00A82510"/>
    <w:rsid w:val="00A82B9C"/>
    <w:rsid w:val="00A82F9A"/>
    <w:rsid w:val="00A83070"/>
    <w:rsid w:val="00A838F6"/>
    <w:rsid w:val="00A83D24"/>
    <w:rsid w:val="00A843F0"/>
    <w:rsid w:val="00A844F8"/>
    <w:rsid w:val="00A84879"/>
    <w:rsid w:val="00A850EC"/>
    <w:rsid w:val="00A8548C"/>
    <w:rsid w:val="00A85789"/>
    <w:rsid w:val="00A85B97"/>
    <w:rsid w:val="00A86392"/>
    <w:rsid w:val="00A86EF4"/>
    <w:rsid w:val="00A87117"/>
    <w:rsid w:val="00A8712F"/>
    <w:rsid w:val="00A87BA8"/>
    <w:rsid w:val="00A87E73"/>
    <w:rsid w:val="00A90097"/>
    <w:rsid w:val="00A90E2F"/>
    <w:rsid w:val="00A90ED2"/>
    <w:rsid w:val="00A90F4C"/>
    <w:rsid w:val="00A919E8"/>
    <w:rsid w:val="00A91A77"/>
    <w:rsid w:val="00A91D88"/>
    <w:rsid w:val="00A926A6"/>
    <w:rsid w:val="00A9310B"/>
    <w:rsid w:val="00A9318D"/>
    <w:rsid w:val="00A93329"/>
    <w:rsid w:val="00A93A58"/>
    <w:rsid w:val="00A93C05"/>
    <w:rsid w:val="00A93D48"/>
    <w:rsid w:val="00A9433C"/>
    <w:rsid w:val="00A94510"/>
    <w:rsid w:val="00A94568"/>
    <w:rsid w:val="00A94984"/>
    <w:rsid w:val="00A94D64"/>
    <w:rsid w:val="00A94E07"/>
    <w:rsid w:val="00A951FF"/>
    <w:rsid w:val="00A9530E"/>
    <w:rsid w:val="00A95956"/>
    <w:rsid w:val="00A968B2"/>
    <w:rsid w:val="00A96A3F"/>
    <w:rsid w:val="00A9796C"/>
    <w:rsid w:val="00A97979"/>
    <w:rsid w:val="00A97B4A"/>
    <w:rsid w:val="00A97F98"/>
    <w:rsid w:val="00AA04C8"/>
    <w:rsid w:val="00AA08AB"/>
    <w:rsid w:val="00AA09D5"/>
    <w:rsid w:val="00AA0E85"/>
    <w:rsid w:val="00AA1966"/>
    <w:rsid w:val="00AA1B28"/>
    <w:rsid w:val="00AA1C12"/>
    <w:rsid w:val="00AA25C2"/>
    <w:rsid w:val="00AA2889"/>
    <w:rsid w:val="00AA2E35"/>
    <w:rsid w:val="00AA301E"/>
    <w:rsid w:val="00AA324F"/>
    <w:rsid w:val="00AA3583"/>
    <w:rsid w:val="00AA3661"/>
    <w:rsid w:val="00AA3BBF"/>
    <w:rsid w:val="00AA442C"/>
    <w:rsid w:val="00AA4959"/>
    <w:rsid w:val="00AA4CFB"/>
    <w:rsid w:val="00AA5074"/>
    <w:rsid w:val="00AA50EF"/>
    <w:rsid w:val="00AA56FF"/>
    <w:rsid w:val="00AA570C"/>
    <w:rsid w:val="00AA5DAF"/>
    <w:rsid w:val="00AA5E87"/>
    <w:rsid w:val="00AA5FF9"/>
    <w:rsid w:val="00AA664D"/>
    <w:rsid w:val="00AA68B4"/>
    <w:rsid w:val="00AA6AF8"/>
    <w:rsid w:val="00AA6BC9"/>
    <w:rsid w:val="00AA72AA"/>
    <w:rsid w:val="00AA759F"/>
    <w:rsid w:val="00AA7795"/>
    <w:rsid w:val="00AB01CA"/>
    <w:rsid w:val="00AB02D4"/>
    <w:rsid w:val="00AB1232"/>
    <w:rsid w:val="00AB144C"/>
    <w:rsid w:val="00AB15AE"/>
    <w:rsid w:val="00AB1743"/>
    <w:rsid w:val="00AB1A92"/>
    <w:rsid w:val="00AB1CEF"/>
    <w:rsid w:val="00AB212B"/>
    <w:rsid w:val="00AB2188"/>
    <w:rsid w:val="00AB2351"/>
    <w:rsid w:val="00AB25EB"/>
    <w:rsid w:val="00AB323B"/>
    <w:rsid w:val="00AB351B"/>
    <w:rsid w:val="00AB3886"/>
    <w:rsid w:val="00AB4370"/>
    <w:rsid w:val="00AB44B8"/>
    <w:rsid w:val="00AB4685"/>
    <w:rsid w:val="00AB4A19"/>
    <w:rsid w:val="00AB4C09"/>
    <w:rsid w:val="00AB4F55"/>
    <w:rsid w:val="00AB5A63"/>
    <w:rsid w:val="00AB60A0"/>
    <w:rsid w:val="00AB60F0"/>
    <w:rsid w:val="00AB6CCB"/>
    <w:rsid w:val="00AB70CC"/>
    <w:rsid w:val="00AB7E1C"/>
    <w:rsid w:val="00AC059D"/>
    <w:rsid w:val="00AC0657"/>
    <w:rsid w:val="00AC0674"/>
    <w:rsid w:val="00AC0C55"/>
    <w:rsid w:val="00AC0F00"/>
    <w:rsid w:val="00AC10B9"/>
    <w:rsid w:val="00AC1147"/>
    <w:rsid w:val="00AC21AA"/>
    <w:rsid w:val="00AC2F99"/>
    <w:rsid w:val="00AC3498"/>
    <w:rsid w:val="00AC362F"/>
    <w:rsid w:val="00AC429E"/>
    <w:rsid w:val="00AC4EDF"/>
    <w:rsid w:val="00AC55AC"/>
    <w:rsid w:val="00AC5BED"/>
    <w:rsid w:val="00AC6402"/>
    <w:rsid w:val="00AC6956"/>
    <w:rsid w:val="00AC6E11"/>
    <w:rsid w:val="00AC6E15"/>
    <w:rsid w:val="00AC6F50"/>
    <w:rsid w:val="00AC7522"/>
    <w:rsid w:val="00AC7823"/>
    <w:rsid w:val="00AC79DB"/>
    <w:rsid w:val="00AD00C2"/>
    <w:rsid w:val="00AD0566"/>
    <w:rsid w:val="00AD1960"/>
    <w:rsid w:val="00AD19C1"/>
    <w:rsid w:val="00AD1F88"/>
    <w:rsid w:val="00AD20E8"/>
    <w:rsid w:val="00AD23BA"/>
    <w:rsid w:val="00AD257B"/>
    <w:rsid w:val="00AD27F5"/>
    <w:rsid w:val="00AD2FB3"/>
    <w:rsid w:val="00AD31F1"/>
    <w:rsid w:val="00AD4354"/>
    <w:rsid w:val="00AD45DE"/>
    <w:rsid w:val="00AD4A16"/>
    <w:rsid w:val="00AD4B23"/>
    <w:rsid w:val="00AD4EA2"/>
    <w:rsid w:val="00AD508C"/>
    <w:rsid w:val="00AD55A9"/>
    <w:rsid w:val="00AD56FC"/>
    <w:rsid w:val="00AD5990"/>
    <w:rsid w:val="00AD5BFC"/>
    <w:rsid w:val="00AD6EBC"/>
    <w:rsid w:val="00AD6FD1"/>
    <w:rsid w:val="00AD7281"/>
    <w:rsid w:val="00AD7B5A"/>
    <w:rsid w:val="00AD7D18"/>
    <w:rsid w:val="00AD7D5E"/>
    <w:rsid w:val="00AE04FD"/>
    <w:rsid w:val="00AE08EB"/>
    <w:rsid w:val="00AE162F"/>
    <w:rsid w:val="00AE1833"/>
    <w:rsid w:val="00AE22BB"/>
    <w:rsid w:val="00AE31C4"/>
    <w:rsid w:val="00AE36C6"/>
    <w:rsid w:val="00AE38BA"/>
    <w:rsid w:val="00AE42B6"/>
    <w:rsid w:val="00AE4E33"/>
    <w:rsid w:val="00AE4E92"/>
    <w:rsid w:val="00AE5AAA"/>
    <w:rsid w:val="00AE61CD"/>
    <w:rsid w:val="00AE6361"/>
    <w:rsid w:val="00AE673E"/>
    <w:rsid w:val="00AE78D8"/>
    <w:rsid w:val="00AF1A3B"/>
    <w:rsid w:val="00AF2D01"/>
    <w:rsid w:val="00AF3022"/>
    <w:rsid w:val="00AF306D"/>
    <w:rsid w:val="00AF340F"/>
    <w:rsid w:val="00AF3872"/>
    <w:rsid w:val="00AF387B"/>
    <w:rsid w:val="00AF406D"/>
    <w:rsid w:val="00AF41D5"/>
    <w:rsid w:val="00AF4570"/>
    <w:rsid w:val="00AF4817"/>
    <w:rsid w:val="00AF51EE"/>
    <w:rsid w:val="00AF5483"/>
    <w:rsid w:val="00AF56E7"/>
    <w:rsid w:val="00AF5786"/>
    <w:rsid w:val="00AF6C4F"/>
    <w:rsid w:val="00AF72CE"/>
    <w:rsid w:val="00AF73EA"/>
    <w:rsid w:val="00AF78BD"/>
    <w:rsid w:val="00B0036C"/>
    <w:rsid w:val="00B00688"/>
    <w:rsid w:val="00B00D4B"/>
    <w:rsid w:val="00B012B6"/>
    <w:rsid w:val="00B01402"/>
    <w:rsid w:val="00B01D51"/>
    <w:rsid w:val="00B01E46"/>
    <w:rsid w:val="00B02535"/>
    <w:rsid w:val="00B029AE"/>
    <w:rsid w:val="00B03005"/>
    <w:rsid w:val="00B03CE4"/>
    <w:rsid w:val="00B04212"/>
    <w:rsid w:val="00B04793"/>
    <w:rsid w:val="00B048C1"/>
    <w:rsid w:val="00B05039"/>
    <w:rsid w:val="00B05315"/>
    <w:rsid w:val="00B067FF"/>
    <w:rsid w:val="00B0689A"/>
    <w:rsid w:val="00B06D11"/>
    <w:rsid w:val="00B06FAE"/>
    <w:rsid w:val="00B0790D"/>
    <w:rsid w:val="00B10926"/>
    <w:rsid w:val="00B10B01"/>
    <w:rsid w:val="00B11068"/>
    <w:rsid w:val="00B11204"/>
    <w:rsid w:val="00B114FA"/>
    <w:rsid w:val="00B1198D"/>
    <w:rsid w:val="00B11AB8"/>
    <w:rsid w:val="00B12846"/>
    <w:rsid w:val="00B12A6C"/>
    <w:rsid w:val="00B12B2F"/>
    <w:rsid w:val="00B12E15"/>
    <w:rsid w:val="00B12FBB"/>
    <w:rsid w:val="00B1319F"/>
    <w:rsid w:val="00B131EC"/>
    <w:rsid w:val="00B13621"/>
    <w:rsid w:val="00B13A79"/>
    <w:rsid w:val="00B13CF8"/>
    <w:rsid w:val="00B13DB2"/>
    <w:rsid w:val="00B14C74"/>
    <w:rsid w:val="00B14FA9"/>
    <w:rsid w:val="00B152D2"/>
    <w:rsid w:val="00B157CF"/>
    <w:rsid w:val="00B1580C"/>
    <w:rsid w:val="00B159AE"/>
    <w:rsid w:val="00B15C9C"/>
    <w:rsid w:val="00B15D14"/>
    <w:rsid w:val="00B160FD"/>
    <w:rsid w:val="00B16417"/>
    <w:rsid w:val="00B16E77"/>
    <w:rsid w:val="00B17D91"/>
    <w:rsid w:val="00B20814"/>
    <w:rsid w:val="00B212D3"/>
    <w:rsid w:val="00B213C0"/>
    <w:rsid w:val="00B214AE"/>
    <w:rsid w:val="00B2161B"/>
    <w:rsid w:val="00B22746"/>
    <w:rsid w:val="00B22DB2"/>
    <w:rsid w:val="00B22E9C"/>
    <w:rsid w:val="00B22F2D"/>
    <w:rsid w:val="00B235FD"/>
    <w:rsid w:val="00B23E39"/>
    <w:rsid w:val="00B241AC"/>
    <w:rsid w:val="00B24480"/>
    <w:rsid w:val="00B244A0"/>
    <w:rsid w:val="00B2491A"/>
    <w:rsid w:val="00B24B14"/>
    <w:rsid w:val="00B2505E"/>
    <w:rsid w:val="00B25142"/>
    <w:rsid w:val="00B2526E"/>
    <w:rsid w:val="00B25280"/>
    <w:rsid w:val="00B2661D"/>
    <w:rsid w:val="00B26E0F"/>
    <w:rsid w:val="00B27360"/>
    <w:rsid w:val="00B27561"/>
    <w:rsid w:val="00B27F56"/>
    <w:rsid w:val="00B30D40"/>
    <w:rsid w:val="00B31D0B"/>
    <w:rsid w:val="00B31F98"/>
    <w:rsid w:val="00B3237F"/>
    <w:rsid w:val="00B334DB"/>
    <w:rsid w:val="00B33709"/>
    <w:rsid w:val="00B33BB8"/>
    <w:rsid w:val="00B33EA3"/>
    <w:rsid w:val="00B34649"/>
    <w:rsid w:val="00B34FFB"/>
    <w:rsid w:val="00B35015"/>
    <w:rsid w:val="00B35222"/>
    <w:rsid w:val="00B35BC0"/>
    <w:rsid w:val="00B35DFC"/>
    <w:rsid w:val="00B35F80"/>
    <w:rsid w:val="00B3614A"/>
    <w:rsid w:val="00B362BF"/>
    <w:rsid w:val="00B37443"/>
    <w:rsid w:val="00B377DC"/>
    <w:rsid w:val="00B37B2E"/>
    <w:rsid w:val="00B37E22"/>
    <w:rsid w:val="00B4019E"/>
    <w:rsid w:val="00B4057B"/>
    <w:rsid w:val="00B413A5"/>
    <w:rsid w:val="00B41BC9"/>
    <w:rsid w:val="00B41FA7"/>
    <w:rsid w:val="00B429E2"/>
    <w:rsid w:val="00B42FC9"/>
    <w:rsid w:val="00B43B3B"/>
    <w:rsid w:val="00B43C9F"/>
    <w:rsid w:val="00B43DAA"/>
    <w:rsid w:val="00B440A6"/>
    <w:rsid w:val="00B444B0"/>
    <w:rsid w:val="00B45578"/>
    <w:rsid w:val="00B459C3"/>
    <w:rsid w:val="00B45FB7"/>
    <w:rsid w:val="00B46106"/>
    <w:rsid w:val="00B47C67"/>
    <w:rsid w:val="00B47FFD"/>
    <w:rsid w:val="00B50423"/>
    <w:rsid w:val="00B506DB"/>
    <w:rsid w:val="00B51373"/>
    <w:rsid w:val="00B52633"/>
    <w:rsid w:val="00B52E59"/>
    <w:rsid w:val="00B52E9E"/>
    <w:rsid w:val="00B52F8A"/>
    <w:rsid w:val="00B53D87"/>
    <w:rsid w:val="00B540D0"/>
    <w:rsid w:val="00B5452B"/>
    <w:rsid w:val="00B5488B"/>
    <w:rsid w:val="00B55F61"/>
    <w:rsid w:val="00B55FB9"/>
    <w:rsid w:val="00B56886"/>
    <w:rsid w:val="00B56E3C"/>
    <w:rsid w:val="00B5708B"/>
    <w:rsid w:val="00B57A9C"/>
    <w:rsid w:val="00B57D81"/>
    <w:rsid w:val="00B601A1"/>
    <w:rsid w:val="00B60329"/>
    <w:rsid w:val="00B60993"/>
    <w:rsid w:val="00B61D2B"/>
    <w:rsid w:val="00B62187"/>
    <w:rsid w:val="00B6241C"/>
    <w:rsid w:val="00B625A4"/>
    <w:rsid w:val="00B62727"/>
    <w:rsid w:val="00B62866"/>
    <w:rsid w:val="00B63EFF"/>
    <w:rsid w:val="00B64037"/>
    <w:rsid w:val="00B64959"/>
    <w:rsid w:val="00B65987"/>
    <w:rsid w:val="00B65D8B"/>
    <w:rsid w:val="00B679B4"/>
    <w:rsid w:val="00B702CE"/>
    <w:rsid w:val="00B70CF2"/>
    <w:rsid w:val="00B713AE"/>
    <w:rsid w:val="00B713B6"/>
    <w:rsid w:val="00B71DF8"/>
    <w:rsid w:val="00B72100"/>
    <w:rsid w:val="00B72464"/>
    <w:rsid w:val="00B7260E"/>
    <w:rsid w:val="00B72790"/>
    <w:rsid w:val="00B72888"/>
    <w:rsid w:val="00B72C5F"/>
    <w:rsid w:val="00B72D70"/>
    <w:rsid w:val="00B73AE7"/>
    <w:rsid w:val="00B73BD7"/>
    <w:rsid w:val="00B759EB"/>
    <w:rsid w:val="00B75B29"/>
    <w:rsid w:val="00B75B40"/>
    <w:rsid w:val="00B75B96"/>
    <w:rsid w:val="00B77303"/>
    <w:rsid w:val="00B8060D"/>
    <w:rsid w:val="00B8088B"/>
    <w:rsid w:val="00B80DF5"/>
    <w:rsid w:val="00B810AF"/>
    <w:rsid w:val="00B8157B"/>
    <w:rsid w:val="00B82B39"/>
    <w:rsid w:val="00B82B85"/>
    <w:rsid w:val="00B838D5"/>
    <w:rsid w:val="00B84503"/>
    <w:rsid w:val="00B84B47"/>
    <w:rsid w:val="00B85A58"/>
    <w:rsid w:val="00B85D85"/>
    <w:rsid w:val="00B86D83"/>
    <w:rsid w:val="00B86F5B"/>
    <w:rsid w:val="00B871E5"/>
    <w:rsid w:val="00B87239"/>
    <w:rsid w:val="00B877EA"/>
    <w:rsid w:val="00B904C9"/>
    <w:rsid w:val="00B90579"/>
    <w:rsid w:val="00B91D9C"/>
    <w:rsid w:val="00B92509"/>
    <w:rsid w:val="00B92540"/>
    <w:rsid w:val="00B9324D"/>
    <w:rsid w:val="00B939DF"/>
    <w:rsid w:val="00B94678"/>
    <w:rsid w:val="00B9511A"/>
    <w:rsid w:val="00B96A3B"/>
    <w:rsid w:val="00B96CAA"/>
    <w:rsid w:val="00B96ECD"/>
    <w:rsid w:val="00B96F5B"/>
    <w:rsid w:val="00B97222"/>
    <w:rsid w:val="00B97572"/>
    <w:rsid w:val="00B9764D"/>
    <w:rsid w:val="00BA02A6"/>
    <w:rsid w:val="00BA062B"/>
    <w:rsid w:val="00BA0C3D"/>
    <w:rsid w:val="00BA0ED7"/>
    <w:rsid w:val="00BA118A"/>
    <w:rsid w:val="00BA12C0"/>
    <w:rsid w:val="00BA136A"/>
    <w:rsid w:val="00BA15EE"/>
    <w:rsid w:val="00BA179E"/>
    <w:rsid w:val="00BA1993"/>
    <w:rsid w:val="00BA1A51"/>
    <w:rsid w:val="00BA25BA"/>
    <w:rsid w:val="00BA28B9"/>
    <w:rsid w:val="00BA2EDB"/>
    <w:rsid w:val="00BA3553"/>
    <w:rsid w:val="00BA44C4"/>
    <w:rsid w:val="00BA4737"/>
    <w:rsid w:val="00BA5624"/>
    <w:rsid w:val="00BA5C9D"/>
    <w:rsid w:val="00BA5D81"/>
    <w:rsid w:val="00BA609D"/>
    <w:rsid w:val="00BA6EBA"/>
    <w:rsid w:val="00BA761D"/>
    <w:rsid w:val="00BA7694"/>
    <w:rsid w:val="00BA7E7A"/>
    <w:rsid w:val="00BB0897"/>
    <w:rsid w:val="00BB09CF"/>
    <w:rsid w:val="00BB0D58"/>
    <w:rsid w:val="00BB147B"/>
    <w:rsid w:val="00BB1839"/>
    <w:rsid w:val="00BB186E"/>
    <w:rsid w:val="00BB2028"/>
    <w:rsid w:val="00BB2697"/>
    <w:rsid w:val="00BB2709"/>
    <w:rsid w:val="00BB2894"/>
    <w:rsid w:val="00BB2D54"/>
    <w:rsid w:val="00BB3264"/>
    <w:rsid w:val="00BB33F8"/>
    <w:rsid w:val="00BB35B7"/>
    <w:rsid w:val="00BB412A"/>
    <w:rsid w:val="00BB41A0"/>
    <w:rsid w:val="00BB4266"/>
    <w:rsid w:val="00BB44CE"/>
    <w:rsid w:val="00BB4AE7"/>
    <w:rsid w:val="00BB4CC6"/>
    <w:rsid w:val="00BB5BD2"/>
    <w:rsid w:val="00BB5DFC"/>
    <w:rsid w:val="00BB5FAC"/>
    <w:rsid w:val="00BB67F9"/>
    <w:rsid w:val="00BB7035"/>
    <w:rsid w:val="00BB7124"/>
    <w:rsid w:val="00BB7283"/>
    <w:rsid w:val="00BC03EC"/>
    <w:rsid w:val="00BC0696"/>
    <w:rsid w:val="00BC0978"/>
    <w:rsid w:val="00BC0BC2"/>
    <w:rsid w:val="00BC1507"/>
    <w:rsid w:val="00BC1813"/>
    <w:rsid w:val="00BC18B0"/>
    <w:rsid w:val="00BC1C93"/>
    <w:rsid w:val="00BC1D18"/>
    <w:rsid w:val="00BC20C8"/>
    <w:rsid w:val="00BC2430"/>
    <w:rsid w:val="00BC2A3C"/>
    <w:rsid w:val="00BC362E"/>
    <w:rsid w:val="00BC381E"/>
    <w:rsid w:val="00BC39ED"/>
    <w:rsid w:val="00BC3DE2"/>
    <w:rsid w:val="00BC4850"/>
    <w:rsid w:val="00BC490F"/>
    <w:rsid w:val="00BC5810"/>
    <w:rsid w:val="00BC5853"/>
    <w:rsid w:val="00BC5CAB"/>
    <w:rsid w:val="00BC5E0A"/>
    <w:rsid w:val="00BC61E5"/>
    <w:rsid w:val="00BC6384"/>
    <w:rsid w:val="00BC63E2"/>
    <w:rsid w:val="00BC65AF"/>
    <w:rsid w:val="00BC67E8"/>
    <w:rsid w:val="00BC78DD"/>
    <w:rsid w:val="00BC7C3E"/>
    <w:rsid w:val="00BD0419"/>
    <w:rsid w:val="00BD04BA"/>
    <w:rsid w:val="00BD0670"/>
    <w:rsid w:val="00BD085C"/>
    <w:rsid w:val="00BD0D6A"/>
    <w:rsid w:val="00BD1230"/>
    <w:rsid w:val="00BD1BEB"/>
    <w:rsid w:val="00BD1C71"/>
    <w:rsid w:val="00BD1E14"/>
    <w:rsid w:val="00BD1EB3"/>
    <w:rsid w:val="00BD2D20"/>
    <w:rsid w:val="00BD38E9"/>
    <w:rsid w:val="00BD3C3E"/>
    <w:rsid w:val="00BD3DAF"/>
    <w:rsid w:val="00BD4018"/>
    <w:rsid w:val="00BD4A5B"/>
    <w:rsid w:val="00BD4AC0"/>
    <w:rsid w:val="00BD5BFA"/>
    <w:rsid w:val="00BD6AB8"/>
    <w:rsid w:val="00BD6FC7"/>
    <w:rsid w:val="00BD7315"/>
    <w:rsid w:val="00BD74B8"/>
    <w:rsid w:val="00BD77F0"/>
    <w:rsid w:val="00BD79D7"/>
    <w:rsid w:val="00BE0220"/>
    <w:rsid w:val="00BE0242"/>
    <w:rsid w:val="00BE14B2"/>
    <w:rsid w:val="00BE1B57"/>
    <w:rsid w:val="00BE1D59"/>
    <w:rsid w:val="00BE27B8"/>
    <w:rsid w:val="00BE4194"/>
    <w:rsid w:val="00BE4642"/>
    <w:rsid w:val="00BE4AC9"/>
    <w:rsid w:val="00BE5039"/>
    <w:rsid w:val="00BE5F9E"/>
    <w:rsid w:val="00BE6613"/>
    <w:rsid w:val="00BE6795"/>
    <w:rsid w:val="00BE687B"/>
    <w:rsid w:val="00BE71C2"/>
    <w:rsid w:val="00BE71DD"/>
    <w:rsid w:val="00BE72A8"/>
    <w:rsid w:val="00BE73CA"/>
    <w:rsid w:val="00BE74E2"/>
    <w:rsid w:val="00BE75A3"/>
    <w:rsid w:val="00BE79F0"/>
    <w:rsid w:val="00BE7C1E"/>
    <w:rsid w:val="00BF0DA8"/>
    <w:rsid w:val="00BF0FC2"/>
    <w:rsid w:val="00BF10F9"/>
    <w:rsid w:val="00BF166B"/>
    <w:rsid w:val="00BF18A4"/>
    <w:rsid w:val="00BF21AC"/>
    <w:rsid w:val="00BF29C6"/>
    <w:rsid w:val="00BF2B0A"/>
    <w:rsid w:val="00BF376D"/>
    <w:rsid w:val="00BF40C1"/>
    <w:rsid w:val="00BF4365"/>
    <w:rsid w:val="00BF4752"/>
    <w:rsid w:val="00BF5274"/>
    <w:rsid w:val="00BF52E5"/>
    <w:rsid w:val="00BF5DFB"/>
    <w:rsid w:val="00BF6CDD"/>
    <w:rsid w:val="00BF7ADF"/>
    <w:rsid w:val="00BF7B26"/>
    <w:rsid w:val="00BF7DF5"/>
    <w:rsid w:val="00C00120"/>
    <w:rsid w:val="00C009EB"/>
    <w:rsid w:val="00C01622"/>
    <w:rsid w:val="00C01B2A"/>
    <w:rsid w:val="00C01F58"/>
    <w:rsid w:val="00C02056"/>
    <w:rsid w:val="00C02267"/>
    <w:rsid w:val="00C02487"/>
    <w:rsid w:val="00C0277C"/>
    <w:rsid w:val="00C02E55"/>
    <w:rsid w:val="00C0325D"/>
    <w:rsid w:val="00C03296"/>
    <w:rsid w:val="00C03F59"/>
    <w:rsid w:val="00C04936"/>
    <w:rsid w:val="00C04991"/>
    <w:rsid w:val="00C04AD6"/>
    <w:rsid w:val="00C05901"/>
    <w:rsid w:val="00C05915"/>
    <w:rsid w:val="00C060C4"/>
    <w:rsid w:val="00C06563"/>
    <w:rsid w:val="00C0696A"/>
    <w:rsid w:val="00C06B7B"/>
    <w:rsid w:val="00C0756B"/>
    <w:rsid w:val="00C075AA"/>
    <w:rsid w:val="00C0796F"/>
    <w:rsid w:val="00C07A5C"/>
    <w:rsid w:val="00C11269"/>
    <w:rsid w:val="00C11372"/>
    <w:rsid w:val="00C11B9D"/>
    <w:rsid w:val="00C12069"/>
    <w:rsid w:val="00C124EF"/>
    <w:rsid w:val="00C12527"/>
    <w:rsid w:val="00C12811"/>
    <w:rsid w:val="00C12AC4"/>
    <w:rsid w:val="00C13027"/>
    <w:rsid w:val="00C1366F"/>
    <w:rsid w:val="00C13AE8"/>
    <w:rsid w:val="00C13BA6"/>
    <w:rsid w:val="00C13D9E"/>
    <w:rsid w:val="00C149CE"/>
    <w:rsid w:val="00C15071"/>
    <w:rsid w:val="00C15560"/>
    <w:rsid w:val="00C15675"/>
    <w:rsid w:val="00C16253"/>
    <w:rsid w:val="00C1701D"/>
    <w:rsid w:val="00C17046"/>
    <w:rsid w:val="00C17569"/>
    <w:rsid w:val="00C17777"/>
    <w:rsid w:val="00C17A45"/>
    <w:rsid w:val="00C17C38"/>
    <w:rsid w:val="00C20166"/>
    <w:rsid w:val="00C20CBC"/>
    <w:rsid w:val="00C20DA9"/>
    <w:rsid w:val="00C21DD3"/>
    <w:rsid w:val="00C2320E"/>
    <w:rsid w:val="00C23467"/>
    <w:rsid w:val="00C23C70"/>
    <w:rsid w:val="00C2477E"/>
    <w:rsid w:val="00C24D08"/>
    <w:rsid w:val="00C25119"/>
    <w:rsid w:val="00C251CA"/>
    <w:rsid w:val="00C2597E"/>
    <w:rsid w:val="00C26266"/>
    <w:rsid w:val="00C264C5"/>
    <w:rsid w:val="00C267A5"/>
    <w:rsid w:val="00C26D26"/>
    <w:rsid w:val="00C26D65"/>
    <w:rsid w:val="00C26DBA"/>
    <w:rsid w:val="00C276EB"/>
    <w:rsid w:val="00C277A0"/>
    <w:rsid w:val="00C27B76"/>
    <w:rsid w:val="00C30387"/>
    <w:rsid w:val="00C30694"/>
    <w:rsid w:val="00C308C4"/>
    <w:rsid w:val="00C30B83"/>
    <w:rsid w:val="00C30BA5"/>
    <w:rsid w:val="00C30BD5"/>
    <w:rsid w:val="00C30C10"/>
    <w:rsid w:val="00C30DC5"/>
    <w:rsid w:val="00C31941"/>
    <w:rsid w:val="00C31AD6"/>
    <w:rsid w:val="00C31E5D"/>
    <w:rsid w:val="00C32558"/>
    <w:rsid w:val="00C331F5"/>
    <w:rsid w:val="00C336BC"/>
    <w:rsid w:val="00C34037"/>
    <w:rsid w:val="00C35E7F"/>
    <w:rsid w:val="00C36119"/>
    <w:rsid w:val="00C36312"/>
    <w:rsid w:val="00C36634"/>
    <w:rsid w:val="00C3673A"/>
    <w:rsid w:val="00C369A1"/>
    <w:rsid w:val="00C36D80"/>
    <w:rsid w:val="00C36EC7"/>
    <w:rsid w:val="00C36F62"/>
    <w:rsid w:val="00C37059"/>
    <w:rsid w:val="00C37130"/>
    <w:rsid w:val="00C37498"/>
    <w:rsid w:val="00C375E5"/>
    <w:rsid w:val="00C40A1B"/>
    <w:rsid w:val="00C40AE0"/>
    <w:rsid w:val="00C40B38"/>
    <w:rsid w:val="00C40F79"/>
    <w:rsid w:val="00C416C6"/>
    <w:rsid w:val="00C42280"/>
    <w:rsid w:val="00C422F1"/>
    <w:rsid w:val="00C426BB"/>
    <w:rsid w:val="00C4272B"/>
    <w:rsid w:val="00C431B8"/>
    <w:rsid w:val="00C43318"/>
    <w:rsid w:val="00C43FB1"/>
    <w:rsid w:val="00C44C24"/>
    <w:rsid w:val="00C453F0"/>
    <w:rsid w:val="00C46081"/>
    <w:rsid w:val="00C462BB"/>
    <w:rsid w:val="00C466EB"/>
    <w:rsid w:val="00C46D2C"/>
    <w:rsid w:val="00C4772E"/>
    <w:rsid w:val="00C4781B"/>
    <w:rsid w:val="00C47BDE"/>
    <w:rsid w:val="00C47D73"/>
    <w:rsid w:val="00C47E5E"/>
    <w:rsid w:val="00C51205"/>
    <w:rsid w:val="00C5192E"/>
    <w:rsid w:val="00C51A42"/>
    <w:rsid w:val="00C51C48"/>
    <w:rsid w:val="00C51CB7"/>
    <w:rsid w:val="00C51E41"/>
    <w:rsid w:val="00C5278D"/>
    <w:rsid w:val="00C53485"/>
    <w:rsid w:val="00C536B6"/>
    <w:rsid w:val="00C5411C"/>
    <w:rsid w:val="00C545D3"/>
    <w:rsid w:val="00C54934"/>
    <w:rsid w:val="00C54E10"/>
    <w:rsid w:val="00C55FAF"/>
    <w:rsid w:val="00C56741"/>
    <w:rsid w:val="00C57418"/>
    <w:rsid w:val="00C57A45"/>
    <w:rsid w:val="00C57A87"/>
    <w:rsid w:val="00C60496"/>
    <w:rsid w:val="00C606B8"/>
    <w:rsid w:val="00C60BD2"/>
    <w:rsid w:val="00C61672"/>
    <w:rsid w:val="00C62A1C"/>
    <w:rsid w:val="00C62E2E"/>
    <w:rsid w:val="00C62E86"/>
    <w:rsid w:val="00C63140"/>
    <w:rsid w:val="00C63C45"/>
    <w:rsid w:val="00C6450C"/>
    <w:rsid w:val="00C64C4D"/>
    <w:rsid w:val="00C6522A"/>
    <w:rsid w:val="00C65EE3"/>
    <w:rsid w:val="00C666F9"/>
    <w:rsid w:val="00C66775"/>
    <w:rsid w:val="00C66925"/>
    <w:rsid w:val="00C674EE"/>
    <w:rsid w:val="00C6752E"/>
    <w:rsid w:val="00C711DF"/>
    <w:rsid w:val="00C71314"/>
    <w:rsid w:val="00C71674"/>
    <w:rsid w:val="00C71A9D"/>
    <w:rsid w:val="00C71DF9"/>
    <w:rsid w:val="00C73BE2"/>
    <w:rsid w:val="00C74ADE"/>
    <w:rsid w:val="00C7556B"/>
    <w:rsid w:val="00C756D7"/>
    <w:rsid w:val="00C75842"/>
    <w:rsid w:val="00C75C4F"/>
    <w:rsid w:val="00C75E0F"/>
    <w:rsid w:val="00C76049"/>
    <w:rsid w:val="00C76843"/>
    <w:rsid w:val="00C76BA2"/>
    <w:rsid w:val="00C7722B"/>
    <w:rsid w:val="00C77A60"/>
    <w:rsid w:val="00C77B30"/>
    <w:rsid w:val="00C77E39"/>
    <w:rsid w:val="00C803A6"/>
    <w:rsid w:val="00C80525"/>
    <w:rsid w:val="00C80DF9"/>
    <w:rsid w:val="00C8107C"/>
    <w:rsid w:val="00C82175"/>
    <w:rsid w:val="00C82306"/>
    <w:rsid w:val="00C8298E"/>
    <w:rsid w:val="00C831A7"/>
    <w:rsid w:val="00C83364"/>
    <w:rsid w:val="00C83E78"/>
    <w:rsid w:val="00C84702"/>
    <w:rsid w:val="00C85B20"/>
    <w:rsid w:val="00C85BF7"/>
    <w:rsid w:val="00C85C7E"/>
    <w:rsid w:val="00C861EF"/>
    <w:rsid w:val="00C874BA"/>
    <w:rsid w:val="00C877F9"/>
    <w:rsid w:val="00C87867"/>
    <w:rsid w:val="00C87ACD"/>
    <w:rsid w:val="00C87B23"/>
    <w:rsid w:val="00C87F8E"/>
    <w:rsid w:val="00C900F2"/>
    <w:rsid w:val="00C90523"/>
    <w:rsid w:val="00C907F5"/>
    <w:rsid w:val="00C90BFF"/>
    <w:rsid w:val="00C917E6"/>
    <w:rsid w:val="00C9246C"/>
    <w:rsid w:val="00C92557"/>
    <w:rsid w:val="00C92780"/>
    <w:rsid w:val="00C92F08"/>
    <w:rsid w:val="00C93175"/>
    <w:rsid w:val="00C93C16"/>
    <w:rsid w:val="00C94506"/>
    <w:rsid w:val="00C946DE"/>
    <w:rsid w:val="00C94C84"/>
    <w:rsid w:val="00C950A0"/>
    <w:rsid w:val="00C95193"/>
    <w:rsid w:val="00C951C5"/>
    <w:rsid w:val="00C95616"/>
    <w:rsid w:val="00C956CF"/>
    <w:rsid w:val="00C95F5B"/>
    <w:rsid w:val="00C963C0"/>
    <w:rsid w:val="00C96474"/>
    <w:rsid w:val="00C96744"/>
    <w:rsid w:val="00C96F68"/>
    <w:rsid w:val="00C978B4"/>
    <w:rsid w:val="00C97ECE"/>
    <w:rsid w:val="00CA0C57"/>
    <w:rsid w:val="00CA15C4"/>
    <w:rsid w:val="00CA1A02"/>
    <w:rsid w:val="00CA2FDB"/>
    <w:rsid w:val="00CA3221"/>
    <w:rsid w:val="00CA3861"/>
    <w:rsid w:val="00CA45A3"/>
    <w:rsid w:val="00CA56CE"/>
    <w:rsid w:val="00CA5C49"/>
    <w:rsid w:val="00CA5DB9"/>
    <w:rsid w:val="00CA5E10"/>
    <w:rsid w:val="00CA5FC3"/>
    <w:rsid w:val="00CA6D82"/>
    <w:rsid w:val="00CA6D8D"/>
    <w:rsid w:val="00CA6F2C"/>
    <w:rsid w:val="00CA72EC"/>
    <w:rsid w:val="00CA74A8"/>
    <w:rsid w:val="00CA7D1D"/>
    <w:rsid w:val="00CA7DE9"/>
    <w:rsid w:val="00CA7F71"/>
    <w:rsid w:val="00CB082E"/>
    <w:rsid w:val="00CB0B5D"/>
    <w:rsid w:val="00CB131B"/>
    <w:rsid w:val="00CB172D"/>
    <w:rsid w:val="00CB21C5"/>
    <w:rsid w:val="00CB2342"/>
    <w:rsid w:val="00CB26CF"/>
    <w:rsid w:val="00CB26FD"/>
    <w:rsid w:val="00CB2841"/>
    <w:rsid w:val="00CB40BC"/>
    <w:rsid w:val="00CB53E4"/>
    <w:rsid w:val="00CB5528"/>
    <w:rsid w:val="00CB5903"/>
    <w:rsid w:val="00CB5EBF"/>
    <w:rsid w:val="00CB6235"/>
    <w:rsid w:val="00CB623C"/>
    <w:rsid w:val="00CB64C6"/>
    <w:rsid w:val="00CB69C8"/>
    <w:rsid w:val="00CB69F8"/>
    <w:rsid w:val="00CB6B55"/>
    <w:rsid w:val="00CB761E"/>
    <w:rsid w:val="00CB7F2C"/>
    <w:rsid w:val="00CB8EEB"/>
    <w:rsid w:val="00CC0468"/>
    <w:rsid w:val="00CC0498"/>
    <w:rsid w:val="00CC072B"/>
    <w:rsid w:val="00CC144F"/>
    <w:rsid w:val="00CC15B7"/>
    <w:rsid w:val="00CC1D1B"/>
    <w:rsid w:val="00CC2068"/>
    <w:rsid w:val="00CC35C8"/>
    <w:rsid w:val="00CC3A35"/>
    <w:rsid w:val="00CC3B45"/>
    <w:rsid w:val="00CC4711"/>
    <w:rsid w:val="00CC4B57"/>
    <w:rsid w:val="00CC5136"/>
    <w:rsid w:val="00CC5E76"/>
    <w:rsid w:val="00CC6316"/>
    <w:rsid w:val="00CC6CE5"/>
    <w:rsid w:val="00CC6EB4"/>
    <w:rsid w:val="00CC70F0"/>
    <w:rsid w:val="00CC79AD"/>
    <w:rsid w:val="00CD07B0"/>
    <w:rsid w:val="00CD080E"/>
    <w:rsid w:val="00CD15CD"/>
    <w:rsid w:val="00CD160A"/>
    <w:rsid w:val="00CD1881"/>
    <w:rsid w:val="00CD1EAE"/>
    <w:rsid w:val="00CD211E"/>
    <w:rsid w:val="00CD2CEC"/>
    <w:rsid w:val="00CD2D2A"/>
    <w:rsid w:val="00CD3175"/>
    <w:rsid w:val="00CD3D0C"/>
    <w:rsid w:val="00CD3DC8"/>
    <w:rsid w:val="00CD3FA7"/>
    <w:rsid w:val="00CD4AFC"/>
    <w:rsid w:val="00CD4CE1"/>
    <w:rsid w:val="00CD5370"/>
    <w:rsid w:val="00CD53F0"/>
    <w:rsid w:val="00CD589E"/>
    <w:rsid w:val="00CD5C63"/>
    <w:rsid w:val="00CD63CA"/>
    <w:rsid w:val="00CD6443"/>
    <w:rsid w:val="00CD6520"/>
    <w:rsid w:val="00CD6642"/>
    <w:rsid w:val="00CD66C0"/>
    <w:rsid w:val="00CD6EB7"/>
    <w:rsid w:val="00CD796B"/>
    <w:rsid w:val="00CE01AE"/>
    <w:rsid w:val="00CE0D72"/>
    <w:rsid w:val="00CE17D8"/>
    <w:rsid w:val="00CE1BD4"/>
    <w:rsid w:val="00CE2454"/>
    <w:rsid w:val="00CE288E"/>
    <w:rsid w:val="00CE3937"/>
    <w:rsid w:val="00CE3C49"/>
    <w:rsid w:val="00CE4A43"/>
    <w:rsid w:val="00CE6241"/>
    <w:rsid w:val="00CE6CE4"/>
    <w:rsid w:val="00CE6D48"/>
    <w:rsid w:val="00CE6D99"/>
    <w:rsid w:val="00CE6F89"/>
    <w:rsid w:val="00CE718E"/>
    <w:rsid w:val="00CE7F1F"/>
    <w:rsid w:val="00CF0486"/>
    <w:rsid w:val="00CF0814"/>
    <w:rsid w:val="00CF0990"/>
    <w:rsid w:val="00CF0CFA"/>
    <w:rsid w:val="00CF0ED1"/>
    <w:rsid w:val="00CF1084"/>
    <w:rsid w:val="00CF131C"/>
    <w:rsid w:val="00CF1C1D"/>
    <w:rsid w:val="00CF25D5"/>
    <w:rsid w:val="00CF26DE"/>
    <w:rsid w:val="00CF27E1"/>
    <w:rsid w:val="00CF2A32"/>
    <w:rsid w:val="00CF2A4F"/>
    <w:rsid w:val="00CF2ACA"/>
    <w:rsid w:val="00CF2B15"/>
    <w:rsid w:val="00CF3525"/>
    <w:rsid w:val="00CF3538"/>
    <w:rsid w:val="00CF4096"/>
    <w:rsid w:val="00CF4372"/>
    <w:rsid w:val="00CF49E2"/>
    <w:rsid w:val="00CF4E44"/>
    <w:rsid w:val="00CF506E"/>
    <w:rsid w:val="00CF53EA"/>
    <w:rsid w:val="00CF594F"/>
    <w:rsid w:val="00CF5E7D"/>
    <w:rsid w:val="00CF5F81"/>
    <w:rsid w:val="00CF66F8"/>
    <w:rsid w:val="00CF6979"/>
    <w:rsid w:val="00CF721D"/>
    <w:rsid w:val="00D00645"/>
    <w:rsid w:val="00D00782"/>
    <w:rsid w:val="00D0080E"/>
    <w:rsid w:val="00D00DCB"/>
    <w:rsid w:val="00D00DEB"/>
    <w:rsid w:val="00D02297"/>
    <w:rsid w:val="00D0297A"/>
    <w:rsid w:val="00D02C79"/>
    <w:rsid w:val="00D02F50"/>
    <w:rsid w:val="00D03157"/>
    <w:rsid w:val="00D0316A"/>
    <w:rsid w:val="00D031A5"/>
    <w:rsid w:val="00D03918"/>
    <w:rsid w:val="00D04CF3"/>
    <w:rsid w:val="00D05785"/>
    <w:rsid w:val="00D05A42"/>
    <w:rsid w:val="00D0602E"/>
    <w:rsid w:val="00D06873"/>
    <w:rsid w:val="00D07A38"/>
    <w:rsid w:val="00D07CBE"/>
    <w:rsid w:val="00D10419"/>
    <w:rsid w:val="00D10C10"/>
    <w:rsid w:val="00D10F48"/>
    <w:rsid w:val="00D111D9"/>
    <w:rsid w:val="00D116AC"/>
    <w:rsid w:val="00D117C3"/>
    <w:rsid w:val="00D1224A"/>
    <w:rsid w:val="00D137BE"/>
    <w:rsid w:val="00D142F0"/>
    <w:rsid w:val="00D14B7C"/>
    <w:rsid w:val="00D152E7"/>
    <w:rsid w:val="00D155CA"/>
    <w:rsid w:val="00D15645"/>
    <w:rsid w:val="00D15707"/>
    <w:rsid w:val="00D17436"/>
    <w:rsid w:val="00D17B44"/>
    <w:rsid w:val="00D2033C"/>
    <w:rsid w:val="00D2042C"/>
    <w:rsid w:val="00D20AF9"/>
    <w:rsid w:val="00D20D51"/>
    <w:rsid w:val="00D21F1E"/>
    <w:rsid w:val="00D226DF"/>
    <w:rsid w:val="00D22CAA"/>
    <w:rsid w:val="00D22D3F"/>
    <w:rsid w:val="00D23264"/>
    <w:rsid w:val="00D23407"/>
    <w:rsid w:val="00D234AA"/>
    <w:rsid w:val="00D23E5D"/>
    <w:rsid w:val="00D24D73"/>
    <w:rsid w:val="00D2541E"/>
    <w:rsid w:val="00D25704"/>
    <w:rsid w:val="00D25C29"/>
    <w:rsid w:val="00D263D8"/>
    <w:rsid w:val="00D2680A"/>
    <w:rsid w:val="00D26F60"/>
    <w:rsid w:val="00D2726A"/>
    <w:rsid w:val="00D27A24"/>
    <w:rsid w:val="00D30EE8"/>
    <w:rsid w:val="00D310BA"/>
    <w:rsid w:val="00D31406"/>
    <w:rsid w:val="00D3153E"/>
    <w:rsid w:val="00D31CED"/>
    <w:rsid w:val="00D31E77"/>
    <w:rsid w:val="00D31F64"/>
    <w:rsid w:val="00D32367"/>
    <w:rsid w:val="00D32F0E"/>
    <w:rsid w:val="00D3315B"/>
    <w:rsid w:val="00D33903"/>
    <w:rsid w:val="00D33DD8"/>
    <w:rsid w:val="00D34434"/>
    <w:rsid w:val="00D346EE"/>
    <w:rsid w:val="00D35652"/>
    <w:rsid w:val="00D36758"/>
    <w:rsid w:val="00D36E8C"/>
    <w:rsid w:val="00D36F66"/>
    <w:rsid w:val="00D36F99"/>
    <w:rsid w:val="00D371C3"/>
    <w:rsid w:val="00D373BE"/>
    <w:rsid w:val="00D376B8"/>
    <w:rsid w:val="00D379A5"/>
    <w:rsid w:val="00D37E24"/>
    <w:rsid w:val="00D4006E"/>
    <w:rsid w:val="00D40255"/>
    <w:rsid w:val="00D403C8"/>
    <w:rsid w:val="00D40520"/>
    <w:rsid w:val="00D408DC"/>
    <w:rsid w:val="00D419F2"/>
    <w:rsid w:val="00D41D29"/>
    <w:rsid w:val="00D4235D"/>
    <w:rsid w:val="00D42631"/>
    <w:rsid w:val="00D4396D"/>
    <w:rsid w:val="00D442DD"/>
    <w:rsid w:val="00D44A02"/>
    <w:rsid w:val="00D45136"/>
    <w:rsid w:val="00D45DB1"/>
    <w:rsid w:val="00D479CC"/>
    <w:rsid w:val="00D507DA"/>
    <w:rsid w:val="00D50EBE"/>
    <w:rsid w:val="00D51946"/>
    <w:rsid w:val="00D51984"/>
    <w:rsid w:val="00D51DA2"/>
    <w:rsid w:val="00D52B01"/>
    <w:rsid w:val="00D536C5"/>
    <w:rsid w:val="00D538FF"/>
    <w:rsid w:val="00D53ADC"/>
    <w:rsid w:val="00D542F6"/>
    <w:rsid w:val="00D544F9"/>
    <w:rsid w:val="00D54907"/>
    <w:rsid w:val="00D54D95"/>
    <w:rsid w:val="00D551CA"/>
    <w:rsid w:val="00D55A8F"/>
    <w:rsid w:val="00D55CCE"/>
    <w:rsid w:val="00D564AD"/>
    <w:rsid w:val="00D565FA"/>
    <w:rsid w:val="00D56745"/>
    <w:rsid w:val="00D5677C"/>
    <w:rsid w:val="00D568E7"/>
    <w:rsid w:val="00D56C32"/>
    <w:rsid w:val="00D56C48"/>
    <w:rsid w:val="00D5730C"/>
    <w:rsid w:val="00D57663"/>
    <w:rsid w:val="00D576C2"/>
    <w:rsid w:val="00D5786A"/>
    <w:rsid w:val="00D57D58"/>
    <w:rsid w:val="00D60CDA"/>
    <w:rsid w:val="00D61A9A"/>
    <w:rsid w:val="00D6333D"/>
    <w:rsid w:val="00D63752"/>
    <w:rsid w:val="00D63B2F"/>
    <w:rsid w:val="00D63BED"/>
    <w:rsid w:val="00D641B7"/>
    <w:rsid w:val="00D64B51"/>
    <w:rsid w:val="00D64C2A"/>
    <w:rsid w:val="00D64D8A"/>
    <w:rsid w:val="00D6521C"/>
    <w:rsid w:val="00D664A0"/>
    <w:rsid w:val="00D66A79"/>
    <w:rsid w:val="00D67561"/>
    <w:rsid w:val="00D676B5"/>
    <w:rsid w:val="00D678C9"/>
    <w:rsid w:val="00D67AF2"/>
    <w:rsid w:val="00D67F5F"/>
    <w:rsid w:val="00D70648"/>
    <w:rsid w:val="00D70B18"/>
    <w:rsid w:val="00D70B85"/>
    <w:rsid w:val="00D71440"/>
    <w:rsid w:val="00D7154C"/>
    <w:rsid w:val="00D71C91"/>
    <w:rsid w:val="00D72B08"/>
    <w:rsid w:val="00D72E47"/>
    <w:rsid w:val="00D72F3A"/>
    <w:rsid w:val="00D7331F"/>
    <w:rsid w:val="00D73470"/>
    <w:rsid w:val="00D73CB5"/>
    <w:rsid w:val="00D7402D"/>
    <w:rsid w:val="00D748FE"/>
    <w:rsid w:val="00D7569B"/>
    <w:rsid w:val="00D75F81"/>
    <w:rsid w:val="00D76646"/>
    <w:rsid w:val="00D76C44"/>
    <w:rsid w:val="00D77747"/>
    <w:rsid w:val="00D77F14"/>
    <w:rsid w:val="00D800C2"/>
    <w:rsid w:val="00D80779"/>
    <w:rsid w:val="00D8097A"/>
    <w:rsid w:val="00D81047"/>
    <w:rsid w:val="00D8180D"/>
    <w:rsid w:val="00D81DB3"/>
    <w:rsid w:val="00D82517"/>
    <w:rsid w:val="00D8292C"/>
    <w:rsid w:val="00D8316C"/>
    <w:rsid w:val="00D8333A"/>
    <w:rsid w:val="00D83424"/>
    <w:rsid w:val="00D83BE5"/>
    <w:rsid w:val="00D8468D"/>
    <w:rsid w:val="00D85045"/>
    <w:rsid w:val="00D850E2"/>
    <w:rsid w:val="00D85137"/>
    <w:rsid w:val="00D85A16"/>
    <w:rsid w:val="00D87AEF"/>
    <w:rsid w:val="00D912AC"/>
    <w:rsid w:val="00D917EE"/>
    <w:rsid w:val="00D9184C"/>
    <w:rsid w:val="00D918F5"/>
    <w:rsid w:val="00D92306"/>
    <w:rsid w:val="00D93178"/>
    <w:rsid w:val="00D931AF"/>
    <w:rsid w:val="00D93574"/>
    <w:rsid w:val="00D93A22"/>
    <w:rsid w:val="00D93F41"/>
    <w:rsid w:val="00D94540"/>
    <w:rsid w:val="00D9490D"/>
    <w:rsid w:val="00D95050"/>
    <w:rsid w:val="00D962FA"/>
    <w:rsid w:val="00D9630B"/>
    <w:rsid w:val="00D96E93"/>
    <w:rsid w:val="00D97250"/>
    <w:rsid w:val="00D973FE"/>
    <w:rsid w:val="00D9780D"/>
    <w:rsid w:val="00D97F4E"/>
    <w:rsid w:val="00DA01FD"/>
    <w:rsid w:val="00DA04D6"/>
    <w:rsid w:val="00DA1027"/>
    <w:rsid w:val="00DA1124"/>
    <w:rsid w:val="00DA1285"/>
    <w:rsid w:val="00DA12DF"/>
    <w:rsid w:val="00DA1CA2"/>
    <w:rsid w:val="00DA1D12"/>
    <w:rsid w:val="00DA21F7"/>
    <w:rsid w:val="00DA2294"/>
    <w:rsid w:val="00DA230E"/>
    <w:rsid w:val="00DA298F"/>
    <w:rsid w:val="00DA2AB2"/>
    <w:rsid w:val="00DA3169"/>
    <w:rsid w:val="00DA31C9"/>
    <w:rsid w:val="00DA326E"/>
    <w:rsid w:val="00DA3C69"/>
    <w:rsid w:val="00DA3D7D"/>
    <w:rsid w:val="00DA3DA5"/>
    <w:rsid w:val="00DA4487"/>
    <w:rsid w:val="00DA451D"/>
    <w:rsid w:val="00DA47E7"/>
    <w:rsid w:val="00DA4937"/>
    <w:rsid w:val="00DA4CEE"/>
    <w:rsid w:val="00DA4E87"/>
    <w:rsid w:val="00DA504D"/>
    <w:rsid w:val="00DA57DF"/>
    <w:rsid w:val="00DA5868"/>
    <w:rsid w:val="00DA60C1"/>
    <w:rsid w:val="00DA6212"/>
    <w:rsid w:val="00DA62B4"/>
    <w:rsid w:val="00DA6575"/>
    <w:rsid w:val="00DA6972"/>
    <w:rsid w:val="00DA71BF"/>
    <w:rsid w:val="00DA722D"/>
    <w:rsid w:val="00DA789F"/>
    <w:rsid w:val="00DA796A"/>
    <w:rsid w:val="00DB0161"/>
    <w:rsid w:val="00DB04C4"/>
    <w:rsid w:val="00DB0A8E"/>
    <w:rsid w:val="00DB0F47"/>
    <w:rsid w:val="00DB1024"/>
    <w:rsid w:val="00DB1C28"/>
    <w:rsid w:val="00DB1F09"/>
    <w:rsid w:val="00DB2022"/>
    <w:rsid w:val="00DB20DC"/>
    <w:rsid w:val="00DB26B0"/>
    <w:rsid w:val="00DB35EB"/>
    <w:rsid w:val="00DB44B0"/>
    <w:rsid w:val="00DB4565"/>
    <w:rsid w:val="00DB490C"/>
    <w:rsid w:val="00DB4E71"/>
    <w:rsid w:val="00DB5317"/>
    <w:rsid w:val="00DB53FB"/>
    <w:rsid w:val="00DB5AA6"/>
    <w:rsid w:val="00DB5B05"/>
    <w:rsid w:val="00DB5B8D"/>
    <w:rsid w:val="00DB5BE1"/>
    <w:rsid w:val="00DB5C02"/>
    <w:rsid w:val="00DB5C72"/>
    <w:rsid w:val="00DB63C9"/>
    <w:rsid w:val="00DB67D3"/>
    <w:rsid w:val="00DB6C0C"/>
    <w:rsid w:val="00DB787D"/>
    <w:rsid w:val="00DC022D"/>
    <w:rsid w:val="00DC0710"/>
    <w:rsid w:val="00DC0A0A"/>
    <w:rsid w:val="00DC0A66"/>
    <w:rsid w:val="00DC1011"/>
    <w:rsid w:val="00DC101B"/>
    <w:rsid w:val="00DC1756"/>
    <w:rsid w:val="00DC226F"/>
    <w:rsid w:val="00DC25EE"/>
    <w:rsid w:val="00DC2879"/>
    <w:rsid w:val="00DC3012"/>
    <w:rsid w:val="00DC38DA"/>
    <w:rsid w:val="00DC3993"/>
    <w:rsid w:val="00DC3C07"/>
    <w:rsid w:val="00DC3DFA"/>
    <w:rsid w:val="00DC5702"/>
    <w:rsid w:val="00DC5B1D"/>
    <w:rsid w:val="00DC5BE0"/>
    <w:rsid w:val="00DC6326"/>
    <w:rsid w:val="00DC6608"/>
    <w:rsid w:val="00DC68E7"/>
    <w:rsid w:val="00DC69F1"/>
    <w:rsid w:val="00DC7044"/>
    <w:rsid w:val="00DC75EA"/>
    <w:rsid w:val="00DC7BCC"/>
    <w:rsid w:val="00DC7CB7"/>
    <w:rsid w:val="00DC7CCD"/>
    <w:rsid w:val="00DC7E19"/>
    <w:rsid w:val="00DD0AAA"/>
    <w:rsid w:val="00DD1FCF"/>
    <w:rsid w:val="00DD2133"/>
    <w:rsid w:val="00DD2231"/>
    <w:rsid w:val="00DD260B"/>
    <w:rsid w:val="00DD359D"/>
    <w:rsid w:val="00DD3650"/>
    <w:rsid w:val="00DD36F4"/>
    <w:rsid w:val="00DD4452"/>
    <w:rsid w:val="00DD447D"/>
    <w:rsid w:val="00DD500F"/>
    <w:rsid w:val="00DD58C4"/>
    <w:rsid w:val="00DD60D4"/>
    <w:rsid w:val="00DD6E2E"/>
    <w:rsid w:val="00DD7894"/>
    <w:rsid w:val="00DD7BD2"/>
    <w:rsid w:val="00DE0334"/>
    <w:rsid w:val="00DE0649"/>
    <w:rsid w:val="00DE074A"/>
    <w:rsid w:val="00DE0A8C"/>
    <w:rsid w:val="00DE0C2F"/>
    <w:rsid w:val="00DE21EE"/>
    <w:rsid w:val="00DE251F"/>
    <w:rsid w:val="00DE2A36"/>
    <w:rsid w:val="00DE35C7"/>
    <w:rsid w:val="00DE3998"/>
    <w:rsid w:val="00DE3A43"/>
    <w:rsid w:val="00DE3C92"/>
    <w:rsid w:val="00DE3F57"/>
    <w:rsid w:val="00DE453F"/>
    <w:rsid w:val="00DE4971"/>
    <w:rsid w:val="00DE4B12"/>
    <w:rsid w:val="00DE4EC5"/>
    <w:rsid w:val="00DE5314"/>
    <w:rsid w:val="00DE573B"/>
    <w:rsid w:val="00DE57E2"/>
    <w:rsid w:val="00DE581A"/>
    <w:rsid w:val="00DE5A96"/>
    <w:rsid w:val="00DE642A"/>
    <w:rsid w:val="00DE6E98"/>
    <w:rsid w:val="00DE71D6"/>
    <w:rsid w:val="00DE7C39"/>
    <w:rsid w:val="00DE7C6B"/>
    <w:rsid w:val="00DE7CD4"/>
    <w:rsid w:val="00DE7EB5"/>
    <w:rsid w:val="00DF0426"/>
    <w:rsid w:val="00DF052F"/>
    <w:rsid w:val="00DF1992"/>
    <w:rsid w:val="00DF1AAF"/>
    <w:rsid w:val="00DF1B21"/>
    <w:rsid w:val="00DF2110"/>
    <w:rsid w:val="00DF220B"/>
    <w:rsid w:val="00DF29E7"/>
    <w:rsid w:val="00DF2B99"/>
    <w:rsid w:val="00DF2E9B"/>
    <w:rsid w:val="00DF355F"/>
    <w:rsid w:val="00DF3627"/>
    <w:rsid w:val="00DF38C7"/>
    <w:rsid w:val="00DF38DF"/>
    <w:rsid w:val="00DF435D"/>
    <w:rsid w:val="00DF486F"/>
    <w:rsid w:val="00DF598B"/>
    <w:rsid w:val="00DF59A0"/>
    <w:rsid w:val="00DF5AEF"/>
    <w:rsid w:val="00DF5CCD"/>
    <w:rsid w:val="00DF65B5"/>
    <w:rsid w:val="00DF6E65"/>
    <w:rsid w:val="00DF7744"/>
    <w:rsid w:val="00DF79F8"/>
    <w:rsid w:val="00E004D9"/>
    <w:rsid w:val="00E009AC"/>
    <w:rsid w:val="00E0114A"/>
    <w:rsid w:val="00E0143E"/>
    <w:rsid w:val="00E01A2F"/>
    <w:rsid w:val="00E01E84"/>
    <w:rsid w:val="00E02BF3"/>
    <w:rsid w:val="00E03451"/>
    <w:rsid w:val="00E035A6"/>
    <w:rsid w:val="00E037EB"/>
    <w:rsid w:val="00E03DDA"/>
    <w:rsid w:val="00E05124"/>
    <w:rsid w:val="00E054B8"/>
    <w:rsid w:val="00E0617A"/>
    <w:rsid w:val="00E06274"/>
    <w:rsid w:val="00E062C7"/>
    <w:rsid w:val="00E06649"/>
    <w:rsid w:val="00E066B2"/>
    <w:rsid w:val="00E07120"/>
    <w:rsid w:val="00E07F9F"/>
    <w:rsid w:val="00E103DD"/>
    <w:rsid w:val="00E10AFA"/>
    <w:rsid w:val="00E10E19"/>
    <w:rsid w:val="00E114F4"/>
    <w:rsid w:val="00E117C7"/>
    <w:rsid w:val="00E121D0"/>
    <w:rsid w:val="00E12402"/>
    <w:rsid w:val="00E1270D"/>
    <w:rsid w:val="00E12CF0"/>
    <w:rsid w:val="00E13060"/>
    <w:rsid w:val="00E131C8"/>
    <w:rsid w:val="00E13952"/>
    <w:rsid w:val="00E13996"/>
    <w:rsid w:val="00E13D83"/>
    <w:rsid w:val="00E13DE6"/>
    <w:rsid w:val="00E14453"/>
    <w:rsid w:val="00E14A65"/>
    <w:rsid w:val="00E14AEC"/>
    <w:rsid w:val="00E14B82"/>
    <w:rsid w:val="00E14B86"/>
    <w:rsid w:val="00E153C4"/>
    <w:rsid w:val="00E157D9"/>
    <w:rsid w:val="00E15AB2"/>
    <w:rsid w:val="00E15C05"/>
    <w:rsid w:val="00E170B3"/>
    <w:rsid w:val="00E1720F"/>
    <w:rsid w:val="00E17485"/>
    <w:rsid w:val="00E17861"/>
    <w:rsid w:val="00E20AFC"/>
    <w:rsid w:val="00E21387"/>
    <w:rsid w:val="00E21E1E"/>
    <w:rsid w:val="00E22690"/>
    <w:rsid w:val="00E22B17"/>
    <w:rsid w:val="00E2304E"/>
    <w:rsid w:val="00E230C5"/>
    <w:rsid w:val="00E2384C"/>
    <w:rsid w:val="00E23DA5"/>
    <w:rsid w:val="00E240F5"/>
    <w:rsid w:val="00E252A8"/>
    <w:rsid w:val="00E25663"/>
    <w:rsid w:val="00E25710"/>
    <w:rsid w:val="00E2574E"/>
    <w:rsid w:val="00E25E33"/>
    <w:rsid w:val="00E267A6"/>
    <w:rsid w:val="00E26F18"/>
    <w:rsid w:val="00E274F2"/>
    <w:rsid w:val="00E30FA4"/>
    <w:rsid w:val="00E3186C"/>
    <w:rsid w:val="00E31A54"/>
    <w:rsid w:val="00E325D5"/>
    <w:rsid w:val="00E33921"/>
    <w:rsid w:val="00E3418A"/>
    <w:rsid w:val="00E34350"/>
    <w:rsid w:val="00E34A2B"/>
    <w:rsid w:val="00E3520D"/>
    <w:rsid w:val="00E35AF0"/>
    <w:rsid w:val="00E35E37"/>
    <w:rsid w:val="00E36504"/>
    <w:rsid w:val="00E36BBA"/>
    <w:rsid w:val="00E36CFC"/>
    <w:rsid w:val="00E36E22"/>
    <w:rsid w:val="00E36E34"/>
    <w:rsid w:val="00E36EA3"/>
    <w:rsid w:val="00E36F19"/>
    <w:rsid w:val="00E3700C"/>
    <w:rsid w:val="00E3724E"/>
    <w:rsid w:val="00E3744F"/>
    <w:rsid w:val="00E37529"/>
    <w:rsid w:val="00E37673"/>
    <w:rsid w:val="00E37807"/>
    <w:rsid w:val="00E37C4D"/>
    <w:rsid w:val="00E37DDB"/>
    <w:rsid w:val="00E40750"/>
    <w:rsid w:val="00E41388"/>
    <w:rsid w:val="00E421DE"/>
    <w:rsid w:val="00E42739"/>
    <w:rsid w:val="00E42AC6"/>
    <w:rsid w:val="00E42DDA"/>
    <w:rsid w:val="00E43296"/>
    <w:rsid w:val="00E43388"/>
    <w:rsid w:val="00E4347F"/>
    <w:rsid w:val="00E439DD"/>
    <w:rsid w:val="00E43BC5"/>
    <w:rsid w:val="00E440D6"/>
    <w:rsid w:val="00E4417B"/>
    <w:rsid w:val="00E441F7"/>
    <w:rsid w:val="00E44C02"/>
    <w:rsid w:val="00E45704"/>
    <w:rsid w:val="00E45972"/>
    <w:rsid w:val="00E4598B"/>
    <w:rsid w:val="00E46A09"/>
    <w:rsid w:val="00E46D33"/>
    <w:rsid w:val="00E46D72"/>
    <w:rsid w:val="00E47346"/>
    <w:rsid w:val="00E47CC4"/>
    <w:rsid w:val="00E5219B"/>
    <w:rsid w:val="00E52CCE"/>
    <w:rsid w:val="00E531DF"/>
    <w:rsid w:val="00E53228"/>
    <w:rsid w:val="00E53AEA"/>
    <w:rsid w:val="00E54F12"/>
    <w:rsid w:val="00E5535D"/>
    <w:rsid w:val="00E55731"/>
    <w:rsid w:val="00E5580D"/>
    <w:rsid w:val="00E55AEF"/>
    <w:rsid w:val="00E55B9E"/>
    <w:rsid w:val="00E55BF1"/>
    <w:rsid w:val="00E56039"/>
    <w:rsid w:val="00E56B19"/>
    <w:rsid w:val="00E56E34"/>
    <w:rsid w:val="00E577BD"/>
    <w:rsid w:val="00E57A7E"/>
    <w:rsid w:val="00E57B7D"/>
    <w:rsid w:val="00E60294"/>
    <w:rsid w:val="00E60695"/>
    <w:rsid w:val="00E607E3"/>
    <w:rsid w:val="00E6092A"/>
    <w:rsid w:val="00E617FC"/>
    <w:rsid w:val="00E61C41"/>
    <w:rsid w:val="00E61E05"/>
    <w:rsid w:val="00E62215"/>
    <w:rsid w:val="00E62344"/>
    <w:rsid w:val="00E62A51"/>
    <w:rsid w:val="00E63961"/>
    <w:rsid w:val="00E641E6"/>
    <w:rsid w:val="00E6556D"/>
    <w:rsid w:val="00E65A40"/>
    <w:rsid w:val="00E66D1E"/>
    <w:rsid w:val="00E6755E"/>
    <w:rsid w:val="00E677CC"/>
    <w:rsid w:val="00E701A1"/>
    <w:rsid w:val="00E70430"/>
    <w:rsid w:val="00E70EEC"/>
    <w:rsid w:val="00E713B6"/>
    <w:rsid w:val="00E71441"/>
    <w:rsid w:val="00E71B24"/>
    <w:rsid w:val="00E71C5D"/>
    <w:rsid w:val="00E71F0A"/>
    <w:rsid w:val="00E72464"/>
    <w:rsid w:val="00E727D2"/>
    <w:rsid w:val="00E72F97"/>
    <w:rsid w:val="00E7463A"/>
    <w:rsid w:val="00E7484E"/>
    <w:rsid w:val="00E74C1F"/>
    <w:rsid w:val="00E7501C"/>
    <w:rsid w:val="00E752FE"/>
    <w:rsid w:val="00E7573B"/>
    <w:rsid w:val="00E75741"/>
    <w:rsid w:val="00E75AF7"/>
    <w:rsid w:val="00E75D40"/>
    <w:rsid w:val="00E76348"/>
    <w:rsid w:val="00E76498"/>
    <w:rsid w:val="00E76862"/>
    <w:rsid w:val="00E76945"/>
    <w:rsid w:val="00E7750C"/>
    <w:rsid w:val="00E8023E"/>
    <w:rsid w:val="00E804D4"/>
    <w:rsid w:val="00E80FF5"/>
    <w:rsid w:val="00E815AF"/>
    <w:rsid w:val="00E81EFD"/>
    <w:rsid w:val="00E820C5"/>
    <w:rsid w:val="00E823DB"/>
    <w:rsid w:val="00E831EB"/>
    <w:rsid w:val="00E838ED"/>
    <w:rsid w:val="00E83B1C"/>
    <w:rsid w:val="00E83BE8"/>
    <w:rsid w:val="00E84BD0"/>
    <w:rsid w:val="00E84FB3"/>
    <w:rsid w:val="00E85FC2"/>
    <w:rsid w:val="00E860A6"/>
    <w:rsid w:val="00E8610A"/>
    <w:rsid w:val="00E87C9B"/>
    <w:rsid w:val="00E87ECD"/>
    <w:rsid w:val="00E90BAF"/>
    <w:rsid w:val="00E90BD3"/>
    <w:rsid w:val="00E911FA"/>
    <w:rsid w:val="00E91284"/>
    <w:rsid w:val="00E918A9"/>
    <w:rsid w:val="00E91A81"/>
    <w:rsid w:val="00E91EA1"/>
    <w:rsid w:val="00E92119"/>
    <w:rsid w:val="00E92CD4"/>
    <w:rsid w:val="00E93AE3"/>
    <w:rsid w:val="00E9429E"/>
    <w:rsid w:val="00E948B6"/>
    <w:rsid w:val="00E9609A"/>
    <w:rsid w:val="00E964CF"/>
    <w:rsid w:val="00E9699E"/>
    <w:rsid w:val="00E96A07"/>
    <w:rsid w:val="00E974AD"/>
    <w:rsid w:val="00E978D6"/>
    <w:rsid w:val="00E9798D"/>
    <w:rsid w:val="00E97BA9"/>
    <w:rsid w:val="00EA15AF"/>
    <w:rsid w:val="00EA188E"/>
    <w:rsid w:val="00EA1BBA"/>
    <w:rsid w:val="00EA22C7"/>
    <w:rsid w:val="00EA2877"/>
    <w:rsid w:val="00EA2F2D"/>
    <w:rsid w:val="00EA3D77"/>
    <w:rsid w:val="00EA3DBB"/>
    <w:rsid w:val="00EA4DF1"/>
    <w:rsid w:val="00EA53F3"/>
    <w:rsid w:val="00EA5601"/>
    <w:rsid w:val="00EA57EF"/>
    <w:rsid w:val="00EA633B"/>
    <w:rsid w:val="00EA6349"/>
    <w:rsid w:val="00EA6594"/>
    <w:rsid w:val="00EA6B2E"/>
    <w:rsid w:val="00EA7393"/>
    <w:rsid w:val="00EB075D"/>
    <w:rsid w:val="00EB12B8"/>
    <w:rsid w:val="00EB1E3C"/>
    <w:rsid w:val="00EB2034"/>
    <w:rsid w:val="00EB20AF"/>
    <w:rsid w:val="00EB2178"/>
    <w:rsid w:val="00EB245E"/>
    <w:rsid w:val="00EB2624"/>
    <w:rsid w:val="00EB27C3"/>
    <w:rsid w:val="00EB301F"/>
    <w:rsid w:val="00EB34F7"/>
    <w:rsid w:val="00EB37B0"/>
    <w:rsid w:val="00EB3EA6"/>
    <w:rsid w:val="00EB4DB3"/>
    <w:rsid w:val="00EB4E80"/>
    <w:rsid w:val="00EB4F20"/>
    <w:rsid w:val="00EB5973"/>
    <w:rsid w:val="00EB61B3"/>
    <w:rsid w:val="00EB62FC"/>
    <w:rsid w:val="00EB6786"/>
    <w:rsid w:val="00EB68AB"/>
    <w:rsid w:val="00EB6F58"/>
    <w:rsid w:val="00EB7571"/>
    <w:rsid w:val="00EB7891"/>
    <w:rsid w:val="00EC0243"/>
    <w:rsid w:val="00EC02F7"/>
    <w:rsid w:val="00EC0B88"/>
    <w:rsid w:val="00EC0BD6"/>
    <w:rsid w:val="00EC0C15"/>
    <w:rsid w:val="00EC0C4F"/>
    <w:rsid w:val="00EC0F00"/>
    <w:rsid w:val="00EC0F59"/>
    <w:rsid w:val="00EC10C3"/>
    <w:rsid w:val="00EC1EB8"/>
    <w:rsid w:val="00EC21DC"/>
    <w:rsid w:val="00EC23ED"/>
    <w:rsid w:val="00EC3BAD"/>
    <w:rsid w:val="00EC3EB6"/>
    <w:rsid w:val="00EC420A"/>
    <w:rsid w:val="00EC4C20"/>
    <w:rsid w:val="00EC504B"/>
    <w:rsid w:val="00EC522D"/>
    <w:rsid w:val="00EC5CAD"/>
    <w:rsid w:val="00EC666F"/>
    <w:rsid w:val="00EC7CE1"/>
    <w:rsid w:val="00EC7D60"/>
    <w:rsid w:val="00EC7DBA"/>
    <w:rsid w:val="00ED0B3C"/>
    <w:rsid w:val="00ED0EBD"/>
    <w:rsid w:val="00ED1149"/>
    <w:rsid w:val="00ED13CE"/>
    <w:rsid w:val="00ED1461"/>
    <w:rsid w:val="00ED1A9C"/>
    <w:rsid w:val="00ED1BE4"/>
    <w:rsid w:val="00ED1C2A"/>
    <w:rsid w:val="00ED1CDF"/>
    <w:rsid w:val="00ED2AE5"/>
    <w:rsid w:val="00ED31E6"/>
    <w:rsid w:val="00ED3215"/>
    <w:rsid w:val="00ED3B59"/>
    <w:rsid w:val="00ED4014"/>
    <w:rsid w:val="00ED49BC"/>
    <w:rsid w:val="00ED4D0D"/>
    <w:rsid w:val="00ED521B"/>
    <w:rsid w:val="00ED5B0A"/>
    <w:rsid w:val="00ED5D15"/>
    <w:rsid w:val="00ED5D37"/>
    <w:rsid w:val="00ED6944"/>
    <w:rsid w:val="00ED7188"/>
    <w:rsid w:val="00ED730D"/>
    <w:rsid w:val="00ED79C8"/>
    <w:rsid w:val="00ED7C2C"/>
    <w:rsid w:val="00ED7DEE"/>
    <w:rsid w:val="00ED7E3F"/>
    <w:rsid w:val="00ED7ED4"/>
    <w:rsid w:val="00EE0CED"/>
    <w:rsid w:val="00EE1A4C"/>
    <w:rsid w:val="00EE1B4C"/>
    <w:rsid w:val="00EE3042"/>
    <w:rsid w:val="00EE345F"/>
    <w:rsid w:val="00EE40C0"/>
    <w:rsid w:val="00EE43CC"/>
    <w:rsid w:val="00EE4412"/>
    <w:rsid w:val="00EE4A04"/>
    <w:rsid w:val="00EE4B9F"/>
    <w:rsid w:val="00EE4ED6"/>
    <w:rsid w:val="00EE5A97"/>
    <w:rsid w:val="00EE5F22"/>
    <w:rsid w:val="00EE604B"/>
    <w:rsid w:val="00EE6B29"/>
    <w:rsid w:val="00EE6CB8"/>
    <w:rsid w:val="00EE702A"/>
    <w:rsid w:val="00EE7247"/>
    <w:rsid w:val="00EE7467"/>
    <w:rsid w:val="00EE76DC"/>
    <w:rsid w:val="00EE781C"/>
    <w:rsid w:val="00EE7C3C"/>
    <w:rsid w:val="00EF090E"/>
    <w:rsid w:val="00EF115A"/>
    <w:rsid w:val="00EF1EDF"/>
    <w:rsid w:val="00EF21DE"/>
    <w:rsid w:val="00EF2998"/>
    <w:rsid w:val="00EF39CF"/>
    <w:rsid w:val="00EF3A24"/>
    <w:rsid w:val="00EF3E2C"/>
    <w:rsid w:val="00EF3EEE"/>
    <w:rsid w:val="00EF408E"/>
    <w:rsid w:val="00EF43F6"/>
    <w:rsid w:val="00EF4667"/>
    <w:rsid w:val="00EF4A49"/>
    <w:rsid w:val="00EF4C36"/>
    <w:rsid w:val="00EF4CE8"/>
    <w:rsid w:val="00EF5056"/>
    <w:rsid w:val="00EF51A1"/>
    <w:rsid w:val="00EF52A0"/>
    <w:rsid w:val="00EF55B4"/>
    <w:rsid w:val="00EF5644"/>
    <w:rsid w:val="00EF565D"/>
    <w:rsid w:val="00EF6ACE"/>
    <w:rsid w:val="00EF6C83"/>
    <w:rsid w:val="00EF72F8"/>
    <w:rsid w:val="00EF7372"/>
    <w:rsid w:val="00F00161"/>
    <w:rsid w:val="00F00A07"/>
    <w:rsid w:val="00F00E49"/>
    <w:rsid w:val="00F00F44"/>
    <w:rsid w:val="00F017DE"/>
    <w:rsid w:val="00F01B94"/>
    <w:rsid w:val="00F02180"/>
    <w:rsid w:val="00F028C9"/>
    <w:rsid w:val="00F02BFD"/>
    <w:rsid w:val="00F0330C"/>
    <w:rsid w:val="00F03546"/>
    <w:rsid w:val="00F038CF"/>
    <w:rsid w:val="00F0457D"/>
    <w:rsid w:val="00F04610"/>
    <w:rsid w:val="00F04CF9"/>
    <w:rsid w:val="00F05103"/>
    <w:rsid w:val="00F05383"/>
    <w:rsid w:val="00F056E2"/>
    <w:rsid w:val="00F05C30"/>
    <w:rsid w:val="00F0616D"/>
    <w:rsid w:val="00F063B6"/>
    <w:rsid w:val="00F066FE"/>
    <w:rsid w:val="00F068DE"/>
    <w:rsid w:val="00F06974"/>
    <w:rsid w:val="00F06A6E"/>
    <w:rsid w:val="00F07130"/>
    <w:rsid w:val="00F07DE6"/>
    <w:rsid w:val="00F07E07"/>
    <w:rsid w:val="00F07FF3"/>
    <w:rsid w:val="00F117FE"/>
    <w:rsid w:val="00F11E04"/>
    <w:rsid w:val="00F11E95"/>
    <w:rsid w:val="00F12B9E"/>
    <w:rsid w:val="00F136A1"/>
    <w:rsid w:val="00F13817"/>
    <w:rsid w:val="00F14132"/>
    <w:rsid w:val="00F1444D"/>
    <w:rsid w:val="00F14630"/>
    <w:rsid w:val="00F146D7"/>
    <w:rsid w:val="00F1520F"/>
    <w:rsid w:val="00F1623B"/>
    <w:rsid w:val="00F16244"/>
    <w:rsid w:val="00F1758A"/>
    <w:rsid w:val="00F176F2"/>
    <w:rsid w:val="00F178AB"/>
    <w:rsid w:val="00F17984"/>
    <w:rsid w:val="00F17E1B"/>
    <w:rsid w:val="00F20450"/>
    <w:rsid w:val="00F20565"/>
    <w:rsid w:val="00F2081D"/>
    <w:rsid w:val="00F20A63"/>
    <w:rsid w:val="00F20EA3"/>
    <w:rsid w:val="00F21220"/>
    <w:rsid w:val="00F21423"/>
    <w:rsid w:val="00F2165D"/>
    <w:rsid w:val="00F2176D"/>
    <w:rsid w:val="00F21C14"/>
    <w:rsid w:val="00F22D84"/>
    <w:rsid w:val="00F22EE0"/>
    <w:rsid w:val="00F22F95"/>
    <w:rsid w:val="00F23074"/>
    <w:rsid w:val="00F233EF"/>
    <w:rsid w:val="00F236B9"/>
    <w:rsid w:val="00F239B1"/>
    <w:rsid w:val="00F23BAA"/>
    <w:rsid w:val="00F24A2E"/>
    <w:rsid w:val="00F2542D"/>
    <w:rsid w:val="00F26E16"/>
    <w:rsid w:val="00F26F70"/>
    <w:rsid w:val="00F2721B"/>
    <w:rsid w:val="00F2746E"/>
    <w:rsid w:val="00F27E36"/>
    <w:rsid w:val="00F30221"/>
    <w:rsid w:val="00F309BE"/>
    <w:rsid w:val="00F30DA1"/>
    <w:rsid w:val="00F30DA2"/>
    <w:rsid w:val="00F3106C"/>
    <w:rsid w:val="00F31179"/>
    <w:rsid w:val="00F318BD"/>
    <w:rsid w:val="00F31E81"/>
    <w:rsid w:val="00F3221C"/>
    <w:rsid w:val="00F3231C"/>
    <w:rsid w:val="00F329EF"/>
    <w:rsid w:val="00F333B2"/>
    <w:rsid w:val="00F33FDA"/>
    <w:rsid w:val="00F34131"/>
    <w:rsid w:val="00F34BDE"/>
    <w:rsid w:val="00F34D1B"/>
    <w:rsid w:val="00F35A2C"/>
    <w:rsid w:val="00F35F30"/>
    <w:rsid w:val="00F362B0"/>
    <w:rsid w:val="00F36522"/>
    <w:rsid w:val="00F36A53"/>
    <w:rsid w:val="00F36E19"/>
    <w:rsid w:val="00F379B7"/>
    <w:rsid w:val="00F40B4E"/>
    <w:rsid w:val="00F40F36"/>
    <w:rsid w:val="00F411E7"/>
    <w:rsid w:val="00F41B7B"/>
    <w:rsid w:val="00F42419"/>
    <w:rsid w:val="00F428C4"/>
    <w:rsid w:val="00F42E7F"/>
    <w:rsid w:val="00F42F16"/>
    <w:rsid w:val="00F43271"/>
    <w:rsid w:val="00F432DD"/>
    <w:rsid w:val="00F439BF"/>
    <w:rsid w:val="00F43C78"/>
    <w:rsid w:val="00F44540"/>
    <w:rsid w:val="00F44A43"/>
    <w:rsid w:val="00F45036"/>
    <w:rsid w:val="00F457C9"/>
    <w:rsid w:val="00F4638C"/>
    <w:rsid w:val="00F46BAF"/>
    <w:rsid w:val="00F46E82"/>
    <w:rsid w:val="00F47640"/>
    <w:rsid w:val="00F479DE"/>
    <w:rsid w:val="00F47B98"/>
    <w:rsid w:val="00F50114"/>
    <w:rsid w:val="00F52803"/>
    <w:rsid w:val="00F5290B"/>
    <w:rsid w:val="00F53401"/>
    <w:rsid w:val="00F53C9B"/>
    <w:rsid w:val="00F54156"/>
    <w:rsid w:val="00F54980"/>
    <w:rsid w:val="00F54D78"/>
    <w:rsid w:val="00F554E4"/>
    <w:rsid w:val="00F55A01"/>
    <w:rsid w:val="00F55AEE"/>
    <w:rsid w:val="00F55D22"/>
    <w:rsid w:val="00F55E60"/>
    <w:rsid w:val="00F56E5D"/>
    <w:rsid w:val="00F607AF"/>
    <w:rsid w:val="00F61D20"/>
    <w:rsid w:val="00F61E65"/>
    <w:rsid w:val="00F61F49"/>
    <w:rsid w:val="00F6220C"/>
    <w:rsid w:val="00F6288B"/>
    <w:rsid w:val="00F6291E"/>
    <w:rsid w:val="00F630D7"/>
    <w:rsid w:val="00F63F2E"/>
    <w:rsid w:val="00F640C2"/>
    <w:rsid w:val="00F643B2"/>
    <w:rsid w:val="00F64595"/>
    <w:rsid w:val="00F647DD"/>
    <w:rsid w:val="00F65C02"/>
    <w:rsid w:val="00F65C66"/>
    <w:rsid w:val="00F66350"/>
    <w:rsid w:val="00F6772C"/>
    <w:rsid w:val="00F67843"/>
    <w:rsid w:val="00F705EC"/>
    <w:rsid w:val="00F7092E"/>
    <w:rsid w:val="00F70C3E"/>
    <w:rsid w:val="00F7113F"/>
    <w:rsid w:val="00F71285"/>
    <w:rsid w:val="00F7132E"/>
    <w:rsid w:val="00F71694"/>
    <w:rsid w:val="00F716A1"/>
    <w:rsid w:val="00F71B58"/>
    <w:rsid w:val="00F71D7D"/>
    <w:rsid w:val="00F71DEE"/>
    <w:rsid w:val="00F7285A"/>
    <w:rsid w:val="00F72F6E"/>
    <w:rsid w:val="00F73817"/>
    <w:rsid w:val="00F73937"/>
    <w:rsid w:val="00F73B0A"/>
    <w:rsid w:val="00F741E3"/>
    <w:rsid w:val="00F74788"/>
    <w:rsid w:val="00F750F3"/>
    <w:rsid w:val="00F75204"/>
    <w:rsid w:val="00F754D4"/>
    <w:rsid w:val="00F75A48"/>
    <w:rsid w:val="00F75A90"/>
    <w:rsid w:val="00F76027"/>
    <w:rsid w:val="00F7609C"/>
    <w:rsid w:val="00F7649B"/>
    <w:rsid w:val="00F767F4"/>
    <w:rsid w:val="00F768D8"/>
    <w:rsid w:val="00F76D01"/>
    <w:rsid w:val="00F80175"/>
    <w:rsid w:val="00F80553"/>
    <w:rsid w:val="00F8135A"/>
    <w:rsid w:val="00F81C7A"/>
    <w:rsid w:val="00F81F10"/>
    <w:rsid w:val="00F81FFC"/>
    <w:rsid w:val="00F823AE"/>
    <w:rsid w:val="00F8289F"/>
    <w:rsid w:val="00F82F0F"/>
    <w:rsid w:val="00F83355"/>
    <w:rsid w:val="00F839C2"/>
    <w:rsid w:val="00F83C3E"/>
    <w:rsid w:val="00F83D62"/>
    <w:rsid w:val="00F848E2"/>
    <w:rsid w:val="00F84918"/>
    <w:rsid w:val="00F84C2E"/>
    <w:rsid w:val="00F85A7E"/>
    <w:rsid w:val="00F85EC4"/>
    <w:rsid w:val="00F86532"/>
    <w:rsid w:val="00F86D6F"/>
    <w:rsid w:val="00F86E2B"/>
    <w:rsid w:val="00F86FCC"/>
    <w:rsid w:val="00F87510"/>
    <w:rsid w:val="00F87620"/>
    <w:rsid w:val="00F90663"/>
    <w:rsid w:val="00F909F0"/>
    <w:rsid w:val="00F90A0F"/>
    <w:rsid w:val="00F90FA8"/>
    <w:rsid w:val="00F913C3"/>
    <w:rsid w:val="00F91ABB"/>
    <w:rsid w:val="00F91B5F"/>
    <w:rsid w:val="00F91F77"/>
    <w:rsid w:val="00F92B25"/>
    <w:rsid w:val="00F92F15"/>
    <w:rsid w:val="00F9339D"/>
    <w:rsid w:val="00F94C35"/>
    <w:rsid w:val="00F94C38"/>
    <w:rsid w:val="00F94CC1"/>
    <w:rsid w:val="00F954E9"/>
    <w:rsid w:val="00F9552F"/>
    <w:rsid w:val="00F96337"/>
    <w:rsid w:val="00F96947"/>
    <w:rsid w:val="00F96F49"/>
    <w:rsid w:val="00F96F73"/>
    <w:rsid w:val="00F97655"/>
    <w:rsid w:val="00F978D7"/>
    <w:rsid w:val="00F97B13"/>
    <w:rsid w:val="00FA0AFB"/>
    <w:rsid w:val="00FA1617"/>
    <w:rsid w:val="00FA20F1"/>
    <w:rsid w:val="00FA2767"/>
    <w:rsid w:val="00FA2AFC"/>
    <w:rsid w:val="00FA3B5F"/>
    <w:rsid w:val="00FA3C08"/>
    <w:rsid w:val="00FA4024"/>
    <w:rsid w:val="00FA480A"/>
    <w:rsid w:val="00FA4BD7"/>
    <w:rsid w:val="00FA5461"/>
    <w:rsid w:val="00FA55F8"/>
    <w:rsid w:val="00FA57EB"/>
    <w:rsid w:val="00FA585F"/>
    <w:rsid w:val="00FA5E8C"/>
    <w:rsid w:val="00FA6007"/>
    <w:rsid w:val="00FA6245"/>
    <w:rsid w:val="00FA6DE6"/>
    <w:rsid w:val="00FA76D9"/>
    <w:rsid w:val="00FA7749"/>
    <w:rsid w:val="00FA7A33"/>
    <w:rsid w:val="00FA7D85"/>
    <w:rsid w:val="00FB04B9"/>
    <w:rsid w:val="00FB0AB3"/>
    <w:rsid w:val="00FB0B84"/>
    <w:rsid w:val="00FB0CBF"/>
    <w:rsid w:val="00FB10CF"/>
    <w:rsid w:val="00FB1248"/>
    <w:rsid w:val="00FB1AE9"/>
    <w:rsid w:val="00FB1C38"/>
    <w:rsid w:val="00FB2102"/>
    <w:rsid w:val="00FB331C"/>
    <w:rsid w:val="00FB3419"/>
    <w:rsid w:val="00FB37DF"/>
    <w:rsid w:val="00FB3DC7"/>
    <w:rsid w:val="00FB3EE0"/>
    <w:rsid w:val="00FB3F66"/>
    <w:rsid w:val="00FB40D6"/>
    <w:rsid w:val="00FB50FD"/>
    <w:rsid w:val="00FB6489"/>
    <w:rsid w:val="00FB6E32"/>
    <w:rsid w:val="00FB74F3"/>
    <w:rsid w:val="00FB7701"/>
    <w:rsid w:val="00FB7B26"/>
    <w:rsid w:val="00FB7BEF"/>
    <w:rsid w:val="00FC0096"/>
    <w:rsid w:val="00FC00C3"/>
    <w:rsid w:val="00FC0D73"/>
    <w:rsid w:val="00FC1297"/>
    <w:rsid w:val="00FC1643"/>
    <w:rsid w:val="00FC18D3"/>
    <w:rsid w:val="00FC1CAE"/>
    <w:rsid w:val="00FC29E3"/>
    <w:rsid w:val="00FC3435"/>
    <w:rsid w:val="00FC3939"/>
    <w:rsid w:val="00FC3D34"/>
    <w:rsid w:val="00FC404D"/>
    <w:rsid w:val="00FC4A54"/>
    <w:rsid w:val="00FC4B81"/>
    <w:rsid w:val="00FC4FE1"/>
    <w:rsid w:val="00FC5392"/>
    <w:rsid w:val="00FC5A54"/>
    <w:rsid w:val="00FC666F"/>
    <w:rsid w:val="00FD03EC"/>
    <w:rsid w:val="00FD0817"/>
    <w:rsid w:val="00FD0F94"/>
    <w:rsid w:val="00FD11D1"/>
    <w:rsid w:val="00FD1623"/>
    <w:rsid w:val="00FD16EC"/>
    <w:rsid w:val="00FD1BB3"/>
    <w:rsid w:val="00FD240E"/>
    <w:rsid w:val="00FD26AE"/>
    <w:rsid w:val="00FD320E"/>
    <w:rsid w:val="00FD3459"/>
    <w:rsid w:val="00FD36C0"/>
    <w:rsid w:val="00FD39B4"/>
    <w:rsid w:val="00FD3FBC"/>
    <w:rsid w:val="00FD4B86"/>
    <w:rsid w:val="00FD4DF8"/>
    <w:rsid w:val="00FD51EB"/>
    <w:rsid w:val="00FD57D2"/>
    <w:rsid w:val="00FD5AD3"/>
    <w:rsid w:val="00FD6215"/>
    <w:rsid w:val="00FD6E9C"/>
    <w:rsid w:val="00FD702E"/>
    <w:rsid w:val="00FD7896"/>
    <w:rsid w:val="00FE04DF"/>
    <w:rsid w:val="00FE072A"/>
    <w:rsid w:val="00FE0A61"/>
    <w:rsid w:val="00FE0E95"/>
    <w:rsid w:val="00FE1109"/>
    <w:rsid w:val="00FE14D1"/>
    <w:rsid w:val="00FE1609"/>
    <w:rsid w:val="00FE1C34"/>
    <w:rsid w:val="00FE1C80"/>
    <w:rsid w:val="00FE200F"/>
    <w:rsid w:val="00FE2144"/>
    <w:rsid w:val="00FE23E7"/>
    <w:rsid w:val="00FE242F"/>
    <w:rsid w:val="00FE2CE3"/>
    <w:rsid w:val="00FE3057"/>
    <w:rsid w:val="00FE3E24"/>
    <w:rsid w:val="00FE4422"/>
    <w:rsid w:val="00FE447F"/>
    <w:rsid w:val="00FE4498"/>
    <w:rsid w:val="00FE4AE4"/>
    <w:rsid w:val="00FE4D45"/>
    <w:rsid w:val="00FE4DE4"/>
    <w:rsid w:val="00FE56F8"/>
    <w:rsid w:val="00FE5D7C"/>
    <w:rsid w:val="00FE65D7"/>
    <w:rsid w:val="00FE6895"/>
    <w:rsid w:val="00FE74FF"/>
    <w:rsid w:val="00FF058B"/>
    <w:rsid w:val="00FF090D"/>
    <w:rsid w:val="00FF09D2"/>
    <w:rsid w:val="00FF1C0A"/>
    <w:rsid w:val="00FF241B"/>
    <w:rsid w:val="00FF2D97"/>
    <w:rsid w:val="00FF2E6A"/>
    <w:rsid w:val="00FF320D"/>
    <w:rsid w:val="00FF325F"/>
    <w:rsid w:val="00FF34CA"/>
    <w:rsid w:val="00FF3526"/>
    <w:rsid w:val="00FF392F"/>
    <w:rsid w:val="00FF3D4C"/>
    <w:rsid w:val="00FF447C"/>
    <w:rsid w:val="00FF4591"/>
    <w:rsid w:val="00FF4AE2"/>
    <w:rsid w:val="00FF5346"/>
    <w:rsid w:val="00FF5724"/>
    <w:rsid w:val="00FF5B39"/>
    <w:rsid w:val="00FF5CA6"/>
    <w:rsid w:val="00FF63B0"/>
    <w:rsid w:val="00FF63F0"/>
    <w:rsid w:val="00FF77DA"/>
    <w:rsid w:val="00FF7856"/>
    <w:rsid w:val="00FF7AEA"/>
    <w:rsid w:val="010DC5DB"/>
    <w:rsid w:val="0117E4E6"/>
    <w:rsid w:val="0140EF32"/>
    <w:rsid w:val="0180E130"/>
    <w:rsid w:val="01A3C10E"/>
    <w:rsid w:val="0264D690"/>
    <w:rsid w:val="027BF6E8"/>
    <w:rsid w:val="029D291C"/>
    <w:rsid w:val="02A18F29"/>
    <w:rsid w:val="02E3F5DD"/>
    <w:rsid w:val="030DACE8"/>
    <w:rsid w:val="03681D0E"/>
    <w:rsid w:val="0372F15B"/>
    <w:rsid w:val="0392C132"/>
    <w:rsid w:val="03B24A41"/>
    <w:rsid w:val="03C7ED3B"/>
    <w:rsid w:val="045B3E06"/>
    <w:rsid w:val="04F944C1"/>
    <w:rsid w:val="05036359"/>
    <w:rsid w:val="05052ADE"/>
    <w:rsid w:val="05ECCAE4"/>
    <w:rsid w:val="069DECE5"/>
    <w:rsid w:val="06E44F8D"/>
    <w:rsid w:val="0723ABE3"/>
    <w:rsid w:val="0771DA16"/>
    <w:rsid w:val="078DF04B"/>
    <w:rsid w:val="07F8622E"/>
    <w:rsid w:val="08B8A929"/>
    <w:rsid w:val="08F64AF2"/>
    <w:rsid w:val="09072EDB"/>
    <w:rsid w:val="09D52723"/>
    <w:rsid w:val="0A4AA7AC"/>
    <w:rsid w:val="0A6BECD8"/>
    <w:rsid w:val="0AF373D9"/>
    <w:rsid w:val="0B1079BE"/>
    <w:rsid w:val="0B176D63"/>
    <w:rsid w:val="0B77FDC5"/>
    <w:rsid w:val="0BD12EDF"/>
    <w:rsid w:val="0BD5B92D"/>
    <w:rsid w:val="0C0E6F56"/>
    <w:rsid w:val="0C47E17C"/>
    <w:rsid w:val="0C520991"/>
    <w:rsid w:val="0C5D36F8"/>
    <w:rsid w:val="0CA3F7F2"/>
    <w:rsid w:val="0CA8B73A"/>
    <w:rsid w:val="0D17773A"/>
    <w:rsid w:val="0D18547A"/>
    <w:rsid w:val="0D266D89"/>
    <w:rsid w:val="0D38F41D"/>
    <w:rsid w:val="0D540284"/>
    <w:rsid w:val="0D5B3F71"/>
    <w:rsid w:val="0D6CB056"/>
    <w:rsid w:val="0D9E62F1"/>
    <w:rsid w:val="0E47038A"/>
    <w:rsid w:val="0E59387F"/>
    <w:rsid w:val="0ED0D29B"/>
    <w:rsid w:val="0F0F8201"/>
    <w:rsid w:val="0F2581E9"/>
    <w:rsid w:val="0F76D1B5"/>
    <w:rsid w:val="0F86B826"/>
    <w:rsid w:val="0FA6FBAD"/>
    <w:rsid w:val="0FE5DBF9"/>
    <w:rsid w:val="103B62BA"/>
    <w:rsid w:val="106A3D08"/>
    <w:rsid w:val="10F981D1"/>
    <w:rsid w:val="1106C6BE"/>
    <w:rsid w:val="1195D8FE"/>
    <w:rsid w:val="11AB1C7D"/>
    <w:rsid w:val="11F672D2"/>
    <w:rsid w:val="1234D914"/>
    <w:rsid w:val="1244940E"/>
    <w:rsid w:val="12AA6955"/>
    <w:rsid w:val="13109EFC"/>
    <w:rsid w:val="131A3533"/>
    <w:rsid w:val="1331A95F"/>
    <w:rsid w:val="13BB674B"/>
    <w:rsid w:val="13F60305"/>
    <w:rsid w:val="14296059"/>
    <w:rsid w:val="14A5B433"/>
    <w:rsid w:val="152F76DE"/>
    <w:rsid w:val="1557E8CD"/>
    <w:rsid w:val="157D260E"/>
    <w:rsid w:val="15981795"/>
    <w:rsid w:val="166BCB3B"/>
    <w:rsid w:val="17592622"/>
    <w:rsid w:val="1767D137"/>
    <w:rsid w:val="17F79126"/>
    <w:rsid w:val="181FD906"/>
    <w:rsid w:val="183B703D"/>
    <w:rsid w:val="1877ED8B"/>
    <w:rsid w:val="1994F75D"/>
    <w:rsid w:val="19A48BD5"/>
    <w:rsid w:val="19C1704D"/>
    <w:rsid w:val="1A384C6B"/>
    <w:rsid w:val="1A4F0D12"/>
    <w:rsid w:val="1A95D4C4"/>
    <w:rsid w:val="1AC08252"/>
    <w:rsid w:val="1B131997"/>
    <w:rsid w:val="1B3EA47F"/>
    <w:rsid w:val="1B5CA1C0"/>
    <w:rsid w:val="1BB5CD35"/>
    <w:rsid w:val="1CD07EE0"/>
    <w:rsid w:val="1CEE25F4"/>
    <w:rsid w:val="1D065CF7"/>
    <w:rsid w:val="1D1D4E05"/>
    <w:rsid w:val="1DFB6FCC"/>
    <w:rsid w:val="1EFB306B"/>
    <w:rsid w:val="1F98EEC5"/>
    <w:rsid w:val="1FAF0CFC"/>
    <w:rsid w:val="2072EDBD"/>
    <w:rsid w:val="20CC8DF5"/>
    <w:rsid w:val="20F1AA36"/>
    <w:rsid w:val="20FE6F5D"/>
    <w:rsid w:val="214E33B6"/>
    <w:rsid w:val="216E644E"/>
    <w:rsid w:val="2253137C"/>
    <w:rsid w:val="227FDD2C"/>
    <w:rsid w:val="22CEEADC"/>
    <w:rsid w:val="22FE3C3E"/>
    <w:rsid w:val="231B861F"/>
    <w:rsid w:val="233A7808"/>
    <w:rsid w:val="236C133B"/>
    <w:rsid w:val="23EBADF1"/>
    <w:rsid w:val="2413272E"/>
    <w:rsid w:val="24906861"/>
    <w:rsid w:val="24A15ABE"/>
    <w:rsid w:val="25028BAD"/>
    <w:rsid w:val="256918BF"/>
    <w:rsid w:val="25C0A18E"/>
    <w:rsid w:val="26978013"/>
    <w:rsid w:val="26AB78B3"/>
    <w:rsid w:val="2719CFE2"/>
    <w:rsid w:val="2723A47F"/>
    <w:rsid w:val="2784E361"/>
    <w:rsid w:val="2789BCCA"/>
    <w:rsid w:val="280A32F3"/>
    <w:rsid w:val="28722817"/>
    <w:rsid w:val="2911CEEC"/>
    <w:rsid w:val="292F1C98"/>
    <w:rsid w:val="29792C1E"/>
    <w:rsid w:val="299E2744"/>
    <w:rsid w:val="29CF4352"/>
    <w:rsid w:val="29D1242D"/>
    <w:rsid w:val="2A3075A6"/>
    <w:rsid w:val="2A95AE58"/>
    <w:rsid w:val="2B0A2683"/>
    <w:rsid w:val="2B3EB268"/>
    <w:rsid w:val="2C06249B"/>
    <w:rsid w:val="2C29647A"/>
    <w:rsid w:val="2CE1C439"/>
    <w:rsid w:val="2CFDDD1C"/>
    <w:rsid w:val="2DAFB122"/>
    <w:rsid w:val="2DB75C56"/>
    <w:rsid w:val="2E5C6C19"/>
    <w:rsid w:val="2EAF90C7"/>
    <w:rsid w:val="2EB27ADD"/>
    <w:rsid w:val="2F988CD3"/>
    <w:rsid w:val="2FAB3F05"/>
    <w:rsid w:val="2FF85920"/>
    <w:rsid w:val="30852950"/>
    <w:rsid w:val="30D3E07C"/>
    <w:rsid w:val="31171F8C"/>
    <w:rsid w:val="311B1CC0"/>
    <w:rsid w:val="3155E6FC"/>
    <w:rsid w:val="329F1198"/>
    <w:rsid w:val="331DF5BD"/>
    <w:rsid w:val="3364B88A"/>
    <w:rsid w:val="33DBB171"/>
    <w:rsid w:val="33E390A5"/>
    <w:rsid w:val="343DA409"/>
    <w:rsid w:val="351C677B"/>
    <w:rsid w:val="3591D1B2"/>
    <w:rsid w:val="35F2F971"/>
    <w:rsid w:val="360C1AFD"/>
    <w:rsid w:val="36FAAE95"/>
    <w:rsid w:val="373E4BB8"/>
    <w:rsid w:val="3754A0BB"/>
    <w:rsid w:val="376D3A7E"/>
    <w:rsid w:val="379B491D"/>
    <w:rsid w:val="37B10CCD"/>
    <w:rsid w:val="37F05A6D"/>
    <w:rsid w:val="3828E0A3"/>
    <w:rsid w:val="386F0265"/>
    <w:rsid w:val="3881B267"/>
    <w:rsid w:val="38DD097C"/>
    <w:rsid w:val="3999F023"/>
    <w:rsid w:val="39F0A308"/>
    <w:rsid w:val="3ABBA5BD"/>
    <w:rsid w:val="3AE8AED2"/>
    <w:rsid w:val="3B098C28"/>
    <w:rsid w:val="3BD54E88"/>
    <w:rsid w:val="3C74E670"/>
    <w:rsid w:val="3CD08306"/>
    <w:rsid w:val="3D075B92"/>
    <w:rsid w:val="3D46FC3D"/>
    <w:rsid w:val="3D5EC5CD"/>
    <w:rsid w:val="3D9ADAEB"/>
    <w:rsid w:val="3E41513C"/>
    <w:rsid w:val="3E5F2774"/>
    <w:rsid w:val="3E7772E1"/>
    <w:rsid w:val="3EAFDCC7"/>
    <w:rsid w:val="3F2F4ED8"/>
    <w:rsid w:val="3F3751BA"/>
    <w:rsid w:val="403C1E0F"/>
    <w:rsid w:val="403CB90F"/>
    <w:rsid w:val="40A48333"/>
    <w:rsid w:val="413F0106"/>
    <w:rsid w:val="417CB13A"/>
    <w:rsid w:val="41C4FA5B"/>
    <w:rsid w:val="42422AAB"/>
    <w:rsid w:val="427B1DC4"/>
    <w:rsid w:val="428B538E"/>
    <w:rsid w:val="429C8B15"/>
    <w:rsid w:val="430F3C12"/>
    <w:rsid w:val="43334F3E"/>
    <w:rsid w:val="435B37EC"/>
    <w:rsid w:val="43964ACF"/>
    <w:rsid w:val="43B9538E"/>
    <w:rsid w:val="449D401A"/>
    <w:rsid w:val="44B688D0"/>
    <w:rsid w:val="4525CDCF"/>
    <w:rsid w:val="45958B01"/>
    <w:rsid w:val="46819793"/>
    <w:rsid w:val="468E196E"/>
    <w:rsid w:val="4751EF33"/>
    <w:rsid w:val="47C4937E"/>
    <w:rsid w:val="47DABEFE"/>
    <w:rsid w:val="47E80959"/>
    <w:rsid w:val="47F655AD"/>
    <w:rsid w:val="48121AA6"/>
    <w:rsid w:val="48C79479"/>
    <w:rsid w:val="498F2044"/>
    <w:rsid w:val="4997FF01"/>
    <w:rsid w:val="49C9D7F8"/>
    <w:rsid w:val="4A3234AC"/>
    <w:rsid w:val="4AC7675A"/>
    <w:rsid w:val="4B67BF87"/>
    <w:rsid w:val="4BBF1E06"/>
    <w:rsid w:val="4C0EB8F6"/>
    <w:rsid w:val="4C338B47"/>
    <w:rsid w:val="4C4FFF58"/>
    <w:rsid w:val="4C64B838"/>
    <w:rsid w:val="4D6AFBEF"/>
    <w:rsid w:val="4DF26F2F"/>
    <w:rsid w:val="4E0B72E7"/>
    <w:rsid w:val="4EDD9FFE"/>
    <w:rsid w:val="4F0080C5"/>
    <w:rsid w:val="4F03231C"/>
    <w:rsid w:val="4F2B0631"/>
    <w:rsid w:val="4F4D440F"/>
    <w:rsid w:val="4F6015C2"/>
    <w:rsid w:val="4FB76CCD"/>
    <w:rsid w:val="4FD99FCC"/>
    <w:rsid w:val="4FF858F8"/>
    <w:rsid w:val="508BB6A7"/>
    <w:rsid w:val="5112EA2C"/>
    <w:rsid w:val="516BDF86"/>
    <w:rsid w:val="51AC5899"/>
    <w:rsid w:val="5210226A"/>
    <w:rsid w:val="5272D468"/>
    <w:rsid w:val="527BB922"/>
    <w:rsid w:val="52CA798E"/>
    <w:rsid w:val="5321E514"/>
    <w:rsid w:val="53AB8AD8"/>
    <w:rsid w:val="54063930"/>
    <w:rsid w:val="540927A4"/>
    <w:rsid w:val="5417F233"/>
    <w:rsid w:val="5427C547"/>
    <w:rsid w:val="542890AA"/>
    <w:rsid w:val="54C755AF"/>
    <w:rsid w:val="554651A9"/>
    <w:rsid w:val="559C423A"/>
    <w:rsid w:val="56165487"/>
    <w:rsid w:val="5639489B"/>
    <w:rsid w:val="5672C828"/>
    <w:rsid w:val="56B06F90"/>
    <w:rsid w:val="56BB4239"/>
    <w:rsid w:val="56FCAE29"/>
    <w:rsid w:val="5767777D"/>
    <w:rsid w:val="5781B58D"/>
    <w:rsid w:val="58027BB8"/>
    <w:rsid w:val="581FE392"/>
    <w:rsid w:val="58640698"/>
    <w:rsid w:val="586699AF"/>
    <w:rsid w:val="586A7389"/>
    <w:rsid w:val="58C4D334"/>
    <w:rsid w:val="58E50B0D"/>
    <w:rsid w:val="593DD243"/>
    <w:rsid w:val="5963F5B0"/>
    <w:rsid w:val="5985AB4B"/>
    <w:rsid w:val="5993587F"/>
    <w:rsid w:val="5A5DE056"/>
    <w:rsid w:val="5AA0DFFF"/>
    <w:rsid w:val="5AA31DE3"/>
    <w:rsid w:val="5AFCF962"/>
    <w:rsid w:val="5B3041BA"/>
    <w:rsid w:val="5B6D73E8"/>
    <w:rsid w:val="5BF1B32D"/>
    <w:rsid w:val="5BF8B1D7"/>
    <w:rsid w:val="5C3D65FD"/>
    <w:rsid w:val="5CB0EB3E"/>
    <w:rsid w:val="5CBFC404"/>
    <w:rsid w:val="5D380309"/>
    <w:rsid w:val="5DA0DDBA"/>
    <w:rsid w:val="5DD6693F"/>
    <w:rsid w:val="5DE2B4FB"/>
    <w:rsid w:val="5DFA7290"/>
    <w:rsid w:val="5E93724D"/>
    <w:rsid w:val="5F5490F6"/>
    <w:rsid w:val="5F61F714"/>
    <w:rsid w:val="5F6A34F3"/>
    <w:rsid w:val="5FD0D721"/>
    <w:rsid w:val="5FEF1E56"/>
    <w:rsid w:val="60198F52"/>
    <w:rsid w:val="602043DB"/>
    <w:rsid w:val="609C59A4"/>
    <w:rsid w:val="60AB5213"/>
    <w:rsid w:val="60DE67B2"/>
    <w:rsid w:val="61015BCB"/>
    <w:rsid w:val="614847CB"/>
    <w:rsid w:val="6166C190"/>
    <w:rsid w:val="61725A08"/>
    <w:rsid w:val="61D8325A"/>
    <w:rsid w:val="61E5DD0A"/>
    <w:rsid w:val="6286D1F1"/>
    <w:rsid w:val="629AB5DB"/>
    <w:rsid w:val="62AFABB2"/>
    <w:rsid w:val="63A3D50E"/>
    <w:rsid w:val="640A184B"/>
    <w:rsid w:val="64841F0B"/>
    <w:rsid w:val="652289E1"/>
    <w:rsid w:val="6642DDBC"/>
    <w:rsid w:val="6676E9A0"/>
    <w:rsid w:val="668AB8EA"/>
    <w:rsid w:val="66BB188F"/>
    <w:rsid w:val="66EC1567"/>
    <w:rsid w:val="67A9B6E4"/>
    <w:rsid w:val="687123A8"/>
    <w:rsid w:val="689EABF3"/>
    <w:rsid w:val="68EB175D"/>
    <w:rsid w:val="68EFE410"/>
    <w:rsid w:val="68F5A14C"/>
    <w:rsid w:val="698B3ED7"/>
    <w:rsid w:val="6A1539A4"/>
    <w:rsid w:val="6A1ED85A"/>
    <w:rsid w:val="6A6F2122"/>
    <w:rsid w:val="6AEDD59F"/>
    <w:rsid w:val="6AFE3371"/>
    <w:rsid w:val="6B2473AC"/>
    <w:rsid w:val="6B5F42F7"/>
    <w:rsid w:val="6B763742"/>
    <w:rsid w:val="6B7F7BA1"/>
    <w:rsid w:val="6CB17954"/>
    <w:rsid w:val="6CE24FBB"/>
    <w:rsid w:val="6D12BC97"/>
    <w:rsid w:val="6D67B308"/>
    <w:rsid w:val="6DC8A51F"/>
    <w:rsid w:val="6DD5593F"/>
    <w:rsid w:val="6E0F654C"/>
    <w:rsid w:val="6E61816A"/>
    <w:rsid w:val="6E6344F1"/>
    <w:rsid w:val="6ECE1399"/>
    <w:rsid w:val="6EF43640"/>
    <w:rsid w:val="6F319652"/>
    <w:rsid w:val="6F55EB09"/>
    <w:rsid w:val="6F6F427B"/>
    <w:rsid w:val="6F863E86"/>
    <w:rsid w:val="70077AF7"/>
    <w:rsid w:val="7073B33B"/>
    <w:rsid w:val="707A4758"/>
    <w:rsid w:val="7097EDA0"/>
    <w:rsid w:val="7099A7AB"/>
    <w:rsid w:val="709D69E1"/>
    <w:rsid w:val="70A13BEC"/>
    <w:rsid w:val="70B70AE2"/>
    <w:rsid w:val="70DEE131"/>
    <w:rsid w:val="712DB7C8"/>
    <w:rsid w:val="7136E74C"/>
    <w:rsid w:val="718CAD4A"/>
    <w:rsid w:val="71962CD4"/>
    <w:rsid w:val="7199E8EA"/>
    <w:rsid w:val="71A059DF"/>
    <w:rsid w:val="73050B46"/>
    <w:rsid w:val="733E7FE8"/>
    <w:rsid w:val="7343DA63"/>
    <w:rsid w:val="73751924"/>
    <w:rsid w:val="737E0A3D"/>
    <w:rsid w:val="74252813"/>
    <w:rsid w:val="749462FF"/>
    <w:rsid w:val="74ED8792"/>
    <w:rsid w:val="756267F6"/>
    <w:rsid w:val="75E2B009"/>
    <w:rsid w:val="7675826A"/>
    <w:rsid w:val="76822444"/>
    <w:rsid w:val="76AB94F6"/>
    <w:rsid w:val="76C1D789"/>
    <w:rsid w:val="76DC29E0"/>
    <w:rsid w:val="76FE3857"/>
    <w:rsid w:val="7738957D"/>
    <w:rsid w:val="775D7B57"/>
    <w:rsid w:val="776D09BD"/>
    <w:rsid w:val="7771BC38"/>
    <w:rsid w:val="78746F79"/>
    <w:rsid w:val="7885E6AC"/>
    <w:rsid w:val="789B8D53"/>
    <w:rsid w:val="78BFBB3C"/>
    <w:rsid w:val="7908DA1E"/>
    <w:rsid w:val="7949DC69"/>
    <w:rsid w:val="7964BD2F"/>
    <w:rsid w:val="798911DC"/>
    <w:rsid w:val="79E3C343"/>
    <w:rsid w:val="7A4E9484"/>
    <w:rsid w:val="7AD75F2D"/>
    <w:rsid w:val="7B6114C2"/>
    <w:rsid w:val="7BADE159"/>
    <w:rsid w:val="7D6D94C2"/>
    <w:rsid w:val="7EE85CF5"/>
    <w:rsid w:val="7F20A8DE"/>
    <w:rsid w:val="7F290EEE"/>
    <w:rsid w:val="7FDBF74C"/>
    <w:rsid w:val="7FFCF27D"/>
  </w:rsids>
  <m:mathPr>
    <m:mathFont m:val="Cambria Math"/>
    <m:brkBin m:val="before"/>
    <m:brkBinSub m:val="--"/>
    <m:smallFrac m:val="0"/>
    <m:dispDef/>
    <m:lMargin m:val="0"/>
    <m:rMargin m:val="0"/>
    <m:defJc m:val="centerGroup"/>
    <m:wrapIndent m:val="1440"/>
    <m:intLim m:val="subSup"/>
    <m:naryLim m:val="undOvr"/>
  </m:mathPr>
  <w:themeFontLang w:val="pt-BR" w:eastAsia="" w:bidi=""/>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71214102"/>
  <w15:docId w15:val="{D26B402F-D911-41E9-9F70-71D2269870B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imes New Roman" w:hAnsi="Arial" w:cs="Times New Roman"/>
        <w:lang w:val="pt-BR" w:eastAsia="pt-BR" w:bidi="ar-SA"/>
      </w:rPr>
    </w:rPrDefault>
    <w:pPrDefault>
      <w:pPr>
        <w:suppressAutoHyphens/>
      </w:pPr>
    </w:pPrDefault>
  </w:docDefaults>
  <w:latentStyles w:defLockedState="0" w:defUIPriority="99" w:defSemiHidden="0" w:defUnhideWhenUsed="0" w:defQFormat="0" w:count="376">
    <w:lsdException w:name="Normal" w:uiPriority="0" w:qFormat="1"/>
    <w:lsdException w:name="heading 1" w:uiPriority="9"/>
    <w:lsdException w:name="heading 2" w:uiPriority="9" w:qFormat="1"/>
    <w:lsdException w:name="heading 3" w:uiPriority="9" w:qFormat="1"/>
    <w:lsdException w:name="heading 4" w:semiHidden="1" w:uiPriority="9"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nhideWhenUsed="1"/>
    <w:lsdException w:name="annotation text" w:semiHidden="1" w:unhideWhenUsed="1"/>
    <w:lsdException w:name="header" w:semiHidden="1" w:unhideWhenUsed="1"/>
    <w:lsdException w:name="footer" w:semiHidden="1" w:unhideWhenUsed="1" w:qFormat="1"/>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nhideWhenUsed="1"/>
    <w:lsdException w:name="annotation reference" w:semiHidden="1" w:unhideWhenUsed="1"/>
    <w:lsdException w:name="line number" w:semiHidden="1"/>
    <w:lsdException w:name="page number" w:semiHidden="1"/>
    <w:lsdException w:name="endnote reference" w:semiHidden="1" w:unhideWhenUsed="1"/>
    <w:lsdException w:name="endnote text" w:semiHidden="1" w:unhideWhenUsed="1"/>
    <w:lsdException w:name="table of authorities" w:semiHidden="1"/>
    <w:lsdException w:name="macro" w:semiHidden="1"/>
    <w:lsdException w:name="toa heading" w:semiHidden="1"/>
    <w:lsdException w:name="List" w:semiHidden="1"/>
    <w:lsdException w:name="List Bullet" w:semiHidden="1"/>
    <w:lsdException w:name="List Number" w:semiHidden="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unhideWhenUsed="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0"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unhideWhenUsed="1"/>
    <w:lsdException w:name="FollowedHyperlink" w:semiHidden="1"/>
    <w:lsdException w:name="Strong" w:semiHidden="1" w:uiPriority="22" w:qFormat="1"/>
    <w:lsdException w:name="Emphasis" w:semiHidden="1" w:uiPriority="20" w:qFormat="1"/>
    <w:lsdException w:name="Document Map" w:semiHidden="1" w:unhideWhenUsed="1"/>
    <w:lsdException w:name="Plain Text" w:semiHidden="1"/>
    <w:lsdException w:name="E-mail Signature" w:semiHidden="1"/>
    <w:lsdException w:name="HTML Top of Form" w:semiHidden="1" w:unhideWhenUsed="1"/>
    <w:lsdException w:name="HTML Bottom of Form" w:semiHidden="1" w:unhideWhenUsed="1"/>
    <w:lsdException w:name="Normal (Web)" w:semiHidden="1" w:qFormat="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unhideWhenUsed="1"/>
  </w:latentStyles>
  <w:style w:type="paragraph" w:default="1" w:styleId="Normal">
    <w:name w:val="Normal"/>
    <w:semiHidden/>
    <w:qFormat/>
    <w:rsid w:val="00CA1C7A"/>
  </w:style>
  <w:style w:type="paragraph" w:styleId="Ttulo1">
    <w:name w:val="heading 1"/>
    <w:basedOn w:val="Normal"/>
    <w:next w:val="Normal"/>
    <w:link w:val="Ttulo1Char"/>
    <w:qFormat/>
    <w:rsid w:val="00B52581"/>
    <w:pPr>
      <w:keepNext/>
      <w:spacing w:before="240" w:after="60"/>
      <w:outlineLvl w:val="0"/>
    </w:pPr>
    <w:rPr>
      <w:rFonts w:cs="Arial"/>
      <w:b/>
      <w:bCs/>
      <w:kern w:val="2"/>
      <w:sz w:val="32"/>
      <w:szCs w:val="32"/>
    </w:rPr>
  </w:style>
  <w:style w:type="paragraph" w:styleId="Ttulo2">
    <w:name w:val="heading 2"/>
    <w:basedOn w:val="Normal"/>
    <w:next w:val="Normal"/>
    <w:link w:val="Ttulo2Char"/>
    <w:semiHidden/>
    <w:qFormat/>
    <w:rsid w:val="00B52581"/>
    <w:pPr>
      <w:keepNext/>
      <w:spacing w:before="240" w:after="60"/>
      <w:outlineLvl w:val="1"/>
    </w:pPr>
    <w:rPr>
      <w:rFonts w:cs="Arial"/>
      <w:b/>
      <w:bCs/>
      <w:i/>
      <w:iCs/>
      <w:sz w:val="28"/>
      <w:szCs w:val="28"/>
    </w:rPr>
  </w:style>
  <w:style w:type="paragraph" w:styleId="Ttulo3">
    <w:name w:val="heading 3"/>
    <w:basedOn w:val="Normal"/>
    <w:next w:val="Normal"/>
    <w:link w:val="Ttulo3Char"/>
    <w:semiHidden/>
    <w:qFormat/>
    <w:rsid w:val="00B52581"/>
    <w:pPr>
      <w:keepNext/>
      <w:spacing w:before="240" w:after="60"/>
      <w:outlineLvl w:val="2"/>
    </w:pPr>
    <w:rPr>
      <w:rFonts w:cs="Arial"/>
      <w:b/>
      <w:bCs/>
      <w:sz w:val="26"/>
      <w:szCs w:val="26"/>
    </w:rPr>
  </w:style>
  <w:style w:type="paragraph" w:styleId="Ttulo4">
    <w:name w:val="heading 4"/>
    <w:basedOn w:val="Normal"/>
    <w:next w:val="Normal"/>
    <w:link w:val="Ttulo4Char"/>
    <w:uiPriority w:val="9"/>
    <w:semiHidden/>
    <w:qFormat/>
    <w:rsid w:val="00C7556B"/>
    <w:pPr>
      <w:keepNext/>
      <w:keepLines/>
      <w:spacing w:before="40"/>
      <w:outlineLvl w:val="3"/>
    </w:pPr>
    <w:rPr>
      <w:rFonts w:asciiTheme="majorHAnsi" w:eastAsiaTheme="majorEastAsia" w:hAnsiTheme="majorHAnsi" w:cstheme="majorBidi"/>
      <w:i/>
      <w:iCs/>
      <w:color w:val="2F5496" w:themeColor="accent1" w:themeShade="BF"/>
    </w:rPr>
  </w:style>
  <w:style w:type="paragraph" w:styleId="Ttulo5">
    <w:name w:val="heading 5"/>
    <w:basedOn w:val="Normal"/>
    <w:next w:val="Normal"/>
    <w:link w:val="Ttulo5Char"/>
    <w:uiPriority w:val="9"/>
    <w:semiHidden/>
    <w:qFormat/>
    <w:rsid w:val="00C7556B"/>
    <w:pPr>
      <w:keepNext/>
      <w:keepLines/>
      <w:spacing w:before="40"/>
      <w:outlineLvl w:val="4"/>
    </w:pPr>
    <w:rPr>
      <w:rFonts w:asciiTheme="majorHAnsi" w:eastAsiaTheme="majorEastAsia" w:hAnsiTheme="majorHAnsi" w:cstheme="majorBidi"/>
      <w:color w:val="2F5496" w:themeColor="accent1" w:themeShade="BF"/>
    </w:rPr>
  </w:style>
  <w:style w:type="paragraph" w:styleId="Ttulo6">
    <w:name w:val="heading 6"/>
    <w:basedOn w:val="Normal"/>
    <w:next w:val="Normal"/>
    <w:link w:val="Ttulo6Char"/>
    <w:uiPriority w:val="9"/>
    <w:semiHidden/>
    <w:qFormat/>
    <w:rsid w:val="00C7556B"/>
    <w:pPr>
      <w:keepNext/>
      <w:keepLines/>
      <w:spacing w:before="40"/>
      <w:outlineLvl w:val="5"/>
    </w:pPr>
    <w:rPr>
      <w:rFonts w:asciiTheme="majorHAnsi" w:eastAsiaTheme="majorEastAsia" w:hAnsiTheme="majorHAnsi" w:cstheme="majorBidi"/>
      <w:color w:val="1F3763" w:themeColor="accent1" w:themeShade="7F"/>
    </w:rPr>
  </w:style>
  <w:style w:type="paragraph" w:styleId="Ttulo7">
    <w:name w:val="heading 7"/>
    <w:basedOn w:val="Normal"/>
    <w:next w:val="Normal"/>
    <w:link w:val="Ttulo7Char"/>
    <w:uiPriority w:val="9"/>
    <w:semiHidden/>
    <w:qFormat/>
    <w:rsid w:val="00C7556B"/>
    <w:pPr>
      <w:keepNext/>
      <w:keepLines/>
      <w:spacing w:before="40"/>
      <w:outlineLvl w:val="6"/>
    </w:pPr>
    <w:rPr>
      <w:rFonts w:asciiTheme="majorHAnsi" w:eastAsiaTheme="majorEastAsia" w:hAnsiTheme="majorHAnsi" w:cstheme="majorBidi"/>
      <w:i/>
      <w:iCs/>
      <w:color w:val="1F3763" w:themeColor="accent1" w:themeShade="7F"/>
    </w:rPr>
  </w:style>
  <w:style w:type="paragraph" w:styleId="Ttulo8">
    <w:name w:val="heading 8"/>
    <w:basedOn w:val="Normal"/>
    <w:next w:val="Normal"/>
    <w:link w:val="Ttulo8Char"/>
    <w:uiPriority w:val="9"/>
    <w:semiHidden/>
    <w:qFormat/>
    <w:rsid w:val="00C7556B"/>
    <w:pPr>
      <w:keepNext/>
      <w:keepLines/>
      <w:spacing w:before="40"/>
      <w:outlineLvl w:val="7"/>
    </w:pPr>
    <w:rPr>
      <w:rFonts w:asciiTheme="majorHAnsi" w:eastAsiaTheme="majorEastAsia" w:hAnsiTheme="majorHAnsi" w:cstheme="majorBidi"/>
      <w:color w:val="272727" w:themeColor="text1" w:themeTint="D8"/>
      <w:sz w:val="21"/>
      <w:szCs w:val="21"/>
    </w:rPr>
  </w:style>
  <w:style w:type="paragraph" w:styleId="Ttulo9">
    <w:name w:val="heading 9"/>
    <w:basedOn w:val="Normal"/>
    <w:next w:val="Normal"/>
    <w:link w:val="Ttulo9Char"/>
    <w:uiPriority w:val="9"/>
    <w:semiHidden/>
    <w:qFormat/>
    <w:rsid w:val="00C7556B"/>
    <w:pPr>
      <w:keepNext/>
      <w:keepLines/>
      <w:spacing w:before="40"/>
      <w:outlineLvl w:val="8"/>
    </w:pPr>
    <w:rPr>
      <w:rFonts w:asciiTheme="majorHAnsi" w:eastAsiaTheme="majorEastAsia" w:hAnsiTheme="majorHAnsi" w:cstheme="majorBidi"/>
      <w:i/>
      <w:iCs/>
      <w:color w:val="272727" w:themeColor="text1" w:themeTint="D8"/>
      <w:sz w:val="21"/>
      <w:szCs w:val="21"/>
    </w:rPr>
  </w:style>
  <w:style w:type="character" w:default="1" w:styleId="Fontepargpadro">
    <w:name w:val="Default Paragraph Font"/>
    <w:uiPriority w:val="1"/>
    <w:semiHidden/>
    <w:unhideWhenUsed/>
  </w:style>
  <w:style w:type="table" w:default="1" w:styleId="Tabelanormal">
    <w:name w:val="Normal Table"/>
    <w:uiPriority w:val="99"/>
    <w:semiHidden/>
    <w:unhideWhenUsed/>
    <w:tblPr>
      <w:tblInd w:w="0" w:type="dxa"/>
      <w:tblCellMar>
        <w:top w:w="0" w:type="dxa"/>
        <w:left w:w="108" w:type="dxa"/>
        <w:bottom w:w="0" w:type="dxa"/>
        <w:right w:w="108" w:type="dxa"/>
      </w:tblCellMar>
    </w:tblPr>
  </w:style>
  <w:style w:type="numbering" w:default="1" w:styleId="Semlista">
    <w:name w:val="No List"/>
    <w:uiPriority w:val="99"/>
    <w:semiHidden/>
    <w:unhideWhenUsed/>
  </w:style>
  <w:style w:type="character" w:customStyle="1" w:styleId="01subtitulo1Char">
    <w:name w:val="01_subtitulo_1 Char"/>
    <w:link w:val="01subtitulo1"/>
    <w:qFormat/>
    <w:rsid w:val="008C5EFE"/>
    <w:rPr>
      <w:rFonts w:cs="Univers LT Std 45 Light"/>
      <w:b/>
      <w:bCs/>
      <w:color w:val="5F5F5F"/>
      <w:sz w:val="32"/>
      <w:szCs w:val="32"/>
    </w:rPr>
  </w:style>
  <w:style w:type="character" w:customStyle="1" w:styleId="02corpodetextolistaChar">
    <w:name w:val="02_corpo_de_texto_lista Char"/>
    <w:link w:val="02corpodetextolista"/>
    <w:qFormat/>
    <w:rsid w:val="00E316C2"/>
    <w:rPr>
      <w:rFonts w:ascii="Arial" w:hAnsi="Arial" w:cs="Univers LT Std 55"/>
      <w:color w:val="000000"/>
    </w:rPr>
  </w:style>
  <w:style w:type="character" w:customStyle="1" w:styleId="02corpodetextoChar">
    <w:name w:val="02_corpo_de_texto Char"/>
    <w:link w:val="02corpodetexto"/>
    <w:qFormat/>
    <w:rsid w:val="00C609C5"/>
    <w:rPr>
      <w:rFonts w:cs="Univers LT Std 55"/>
      <w:color w:val="000000"/>
    </w:rPr>
  </w:style>
  <w:style w:type="character" w:customStyle="1" w:styleId="06equipenivel3Char">
    <w:name w:val="06_equipe_nivel_3 Char"/>
    <w:link w:val="06equipenivel3"/>
    <w:qFormat/>
    <w:rsid w:val="003D2739"/>
    <w:rPr>
      <w:rFonts w:cs="Univers 45 Light"/>
      <w:b/>
      <w:color w:val="000000"/>
      <w:sz w:val="18"/>
      <w:lang w:eastAsia="zh-CN"/>
    </w:rPr>
  </w:style>
  <w:style w:type="character" w:customStyle="1" w:styleId="CabealhoChar">
    <w:name w:val="Cabeçalho Char"/>
    <w:link w:val="Cabealho"/>
    <w:uiPriority w:val="99"/>
    <w:semiHidden/>
    <w:qFormat/>
    <w:rsid w:val="00A070E9"/>
  </w:style>
  <w:style w:type="character" w:customStyle="1" w:styleId="TextodenotaderodapChar">
    <w:name w:val="Texto de nota de rodapé Char"/>
    <w:basedOn w:val="Fontepargpadro"/>
    <w:link w:val="Textodenotaderodap"/>
    <w:uiPriority w:val="99"/>
    <w:qFormat/>
    <w:rsid w:val="00A070E9"/>
    <w:rPr>
      <w:sz w:val="18"/>
    </w:rPr>
  </w:style>
  <w:style w:type="character" w:customStyle="1" w:styleId="ncoradanotaderodap">
    <w:name w:val="Âncora da nota de rodapé"/>
    <w:rPr>
      <w:vertAlign w:val="superscript"/>
    </w:rPr>
  </w:style>
  <w:style w:type="character" w:customStyle="1" w:styleId="FootnoteCharacters">
    <w:name w:val="Footnote Characters"/>
    <w:basedOn w:val="Fontepargpadro"/>
    <w:semiHidden/>
    <w:qFormat/>
    <w:rsid w:val="00E92A6A"/>
    <w:rPr>
      <w:vertAlign w:val="superscript"/>
    </w:rPr>
  </w:style>
  <w:style w:type="character" w:customStyle="1" w:styleId="TextodenotadefimChar">
    <w:name w:val="Texto de nota de fim Char"/>
    <w:basedOn w:val="Fontepargpadro"/>
    <w:link w:val="Textodenotadefim"/>
    <w:uiPriority w:val="99"/>
    <w:semiHidden/>
    <w:qFormat/>
    <w:rsid w:val="00A070E9"/>
  </w:style>
  <w:style w:type="character" w:customStyle="1" w:styleId="ncoradanotadefim">
    <w:name w:val="Âncora da nota de fim"/>
    <w:rPr>
      <w:vertAlign w:val="superscript"/>
    </w:rPr>
  </w:style>
  <w:style w:type="character" w:customStyle="1" w:styleId="EndnoteCharacters">
    <w:name w:val="Endnote Characters"/>
    <w:basedOn w:val="Fontepargpadro"/>
    <w:uiPriority w:val="99"/>
    <w:semiHidden/>
    <w:qFormat/>
    <w:rsid w:val="00E92A6A"/>
    <w:rPr>
      <w:vertAlign w:val="superscript"/>
    </w:rPr>
  </w:style>
  <w:style w:type="character" w:customStyle="1" w:styleId="TextodebaloChar">
    <w:name w:val="Texto de balão Char"/>
    <w:basedOn w:val="Fontepargpadro"/>
    <w:link w:val="Textodebalo"/>
    <w:uiPriority w:val="99"/>
    <w:semiHidden/>
    <w:qFormat/>
    <w:rsid w:val="00A070E9"/>
    <w:rPr>
      <w:rFonts w:ascii="Segoe UI" w:hAnsi="Segoe UI" w:cs="Segoe UI"/>
      <w:sz w:val="18"/>
      <w:szCs w:val="18"/>
    </w:rPr>
  </w:style>
  <w:style w:type="character" w:customStyle="1" w:styleId="LinkdaInternet">
    <w:name w:val="Link da Internet"/>
    <w:basedOn w:val="Fontepargpadro"/>
    <w:rsid w:val="00F8279B"/>
    <w:rPr>
      <w:rFonts w:cs="Times New Roman"/>
      <w:color w:val="0563C1"/>
      <w:u w:val="single"/>
    </w:rPr>
  </w:style>
  <w:style w:type="character" w:styleId="TextodoEspaoReservado">
    <w:name w:val="Placeholder Text"/>
    <w:basedOn w:val="Fontepargpadro"/>
    <w:uiPriority w:val="99"/>
    <w:semiHidden/>
    <w:qFormat/>
    <w:rsid w:val="00541FF9"/>
    <w:rPr>
      <w:color w:val="808080"/>
    </w:rPr>
  </w:style>
  <w:style w:type="character" w:styleId="Refdecomentrio">
    <w:name w:val="annotation reference"/>
    <w:basedOn w:val="Fontepargpadro"/>
    <w:uiPriority w:val="99"/>
    <w:semiHidden/>
    <w:qFormat/>
    <w:rsid w:val="0082737C"/>
    <w:rPr>
      <w:sz w:val="16"/>
      <w:szCs w:val="16"/>
    </w:rPr>
  </w:style>
  <w:style w:type="character" w:customStyle="1" w:styleId="TextodecomentrioChar">
    <w:name w:val="Texto de comentário Char"/>
    <w:basedOn w:val="Fontepargpadro"/>
    <w:link w:val="Textodecomentrio"/>
    <w:uiPriority w:val="99"/>
    <w:semiHidden/>
    <w:qFormat/>
    <w:rsid w:val="00A070E9"/>
  </w:style>
  <w:style w:type="character" w:customStyle="1" w:styleId="AssuntodocomentrioChar">
    <w:name w:val="Assunto do comentário Char"/>
    <w:basedOn w:val="TextodecomentrioChar"/>
    <w:link w:val="Assuntodocomentrio"/>
    <w:uiPriority w:val="99"/>
    <w:semiHidden/>
    <w:qFormat/>
    <w:rsid w:val="00A070E9"/>
    <w:rPr>
      <w:b/>
      <w:bCs/>
    </w:rPr>
  </w:style>
  <w:style w:type="character" w:customStyle="1" w:styleId="RodapChar">
    <w:name w:val="Rodapé Char"/>
    <w:basedOn w:val="Fontepargpadro"/>
    <w:link w:val="Rodap"/>
    <w:uiPriority w:val="99"/>
    <w:qFormat/>
    <w:rsid w:val="00A070E9"/>
  </w:style>
  <w:style w:type="character" w:customStyle="1" w:styleId="Caracteresdenotaderodap">
    <w:name w:val="Caracteres de nota de rodapé"/>
    <w:qFormat/>
  </w:style>
  <w:style w:type="character" w:customStyle="1" w:styleId="Caracteresdenotadefim">
    <w:name w:val="Caracteres de nota de fim"/>
    <w:qFormat/>
  </w:style>
  <w:style w:type="paragraph" w:styleId="Ttulo">
    <w:name w:val="Title"/>
    <w:basedOn w:val="Normal"/>
    <w:next w:val="Corpodetexto"/>
    <w:link w:val="TtuloChar"/>
    <w:qFormat/>
    <w:pPr>
      <w:keepNext/>
      <w:spacing w:before="240" w:after="120"/>
    </w:pPr>
    <w:rPr>
      <w:rFonts w:ascii="Liberation Sans" w:eastAsia="Microsoft YaHei" w:hAnsi="Liberation Sans" w:cs="Lucida Sans"/>
      <w:sz w:val="28"/>
      <w:szCs w:val="28"/>
    </w:rPr>
  </w:style>
  <w:style w:type="paragraph" w:styleId="Corpodetexto">
    <w:name w:val="Body Text"/>
    <w:basedOn w:val="Normal"/>
    <w:link w:val="CorpodetextoChar"/>
    <w:pPr>
      <w:spacing w:after="140" w:line="276" w:lineRule="auto"/>
    </w:pPr>
  </w:style>
  <w:style w:type="paragraph" w:styleId="Lista">
    <w:name w:val="List"/>
    <w:basedOn w:val="Corpodetexto"/>
    <w:rPr>
      <w:rFonts w:cs="Lucida Sans"/>
    </w:rPr>
  </w:style>
  <w:style w:type="paragraph" w:styleId="Legenda">
    <w:name w:val="caption"/>
    <w:basedOn w:val="Normal"/>
    <w:qFormat/>
    <w:pPr>
      <w:suppressLineNumbers/>
      <w:spacing w:before="120" w:after="120"/>
    </w:pPr>
    <w:rPr>
      <w:rFonts w:cs="Lucida Sans"/>
      <w:i/>
      <w:iCs/>
      <w:sz w:val="24"/>
      <w:szCs w:val="24"/>
    </w:rPr>
  </w:style>
  <w:style w:type="paragraph" w:customStyle="1" w:styleId="ndice">
    <w:name w:val="Índice"/>
    <w:basedOn w:val="Normal"/>
    <w:qFormat/>
    <w:pPr>
      <w:suppressLineNumbers/>
    </w:pPr>
    <w:rPr>
      <w:rFonts w:cs="Lucida Sans"/>
    </w:rPr>
  </w:style>
  <w:style w:type="paragraph" w:styleId="Sumrio2">
    <w:name w:val="toc 2"/>
    <w:basedOn w:val="Normal"/>
    <w:next w:val="Normal"/>
    <w:autoRedefine/>
    <w:uiPriority w:val="39"/>
    <w:rsid w:val="00C7556B"/>
    <w:pPr>
      <w:tabs>
        <w:tab w:val="right" w:leader="dot" w:pos="8505"/>
      </w:tabs>
      <w:spacing w:after="100"/>
    </w:pPr>
    <w:rPr>
      <w:color w:val="7F7F7F" w:themeColor="text1" w:themeTint="80"/>
    </w:rPr>
  </w:style>
  <w:style w:type="paragraph" w:customStyle="1" w:styleId="01subtitulo1">
    <w:name w:val="01_subtitulo_1"/>
    <w:basedOn w:val="Normal"/>
    <w:next w:val="Normal"/>
    <w:link w:val="01subtitulo1Char"/>
    <w:autoRedefine/>
    <w:qFormat/>
    <w:rsid w:val="008C5EFE"/>
    <w:pPr>
      <w:spacing w:before="440" w:after="240" w:line="280" w:lineRule="atLeast"/>
      <w:jc w:val="both"/>
      <w:textAlignment w:val="center"/>
    </w:pPr>
    <w:rPr>
      <w:rFonts w:cs="Univers LT Std 45 Light"/>
      <w:b/>
      <w:bCs/>
      <w:color w:val="5F5F5F"/>
      <w:sz w:val="32"/>
      <w:szCs w:val="32"/>
    </w:rPr>
  </w:style>
  <w:style w:type="paragraph" w:customStyle="1" w:styleId="02corpodetextolista">
    <w:name w:val="02_corpo_de_texto_lista"/>
    <w:basedOn w:val="Normal"/>
    <w:link w:val="02corpodetextolistaChar"/>
    <w:autoRedefine/>
    <w:qFormat/>
    <w:rsid w:val="00E316C2"/>
    <w:pPr>
      <w:numPr>
        <w:numId w:val="1"/>
      </w:numPr>
      <w:tabs>
        <w:tab w:val="left" w:pos="900"/>
      </w:tabs>
      <w:spacing w:after="113" w:line="280" w:lineRule="atLeast"/>
      <w:ind w:left="896" w:hanging="357"/>
      <w:jc w:val="both"/>
      <w:textAlignment w:val="center"/>
    </w:pPr>
    <w:rPr>
      <w:rFonts w:cs="Univers LT Std 55"/>
      <w:color w:val="000000"/>
    </w:rPr>
  </w:style>
  <w:style w:type="paragraph" w:customStyle="1" w:styleId="02corpodetexto">
    <w:name w:val="02_corpo_de_texto"/>
    <w:basedOn w:val="Normal"/>
    <w:link w:val="02corpodetextoChar"/>
    <w:qFormat/>
    <w:rsid w:val="00C609C5"/>
    <w:pPr>
      <w:spacing w:after="120" w:line="324" w:lineRule="auto"/>
      <w:ind w:firstLine="567"/>
      <w:jc w:val="both"/>
      <w:textAlignment w:val="center"/>
    </w:pPr>
    <w:rPr>
      <w:rFonts w:cs="Univers LT Std 55"/>
      <w:color w:val="000000"/>
    </w:rPr>
  </w:style>
  <w:style w:type="paragraph" w:customStyle="1" w:styleId="00sumariotitulo">
    <w:name w:val="00_sumario_titulo"/>
    <w:basedOn w:val="01captulo"/>
    <w:qFormat/>
    <w:rsid w:val="00E316C2"/>
    <w:pPr>
      <w:outlineLvl w:val="9"/>
    </w:pPr>
  </w:style>
  <w:style w:type="paragraph" w:customStyle="1" w:styleId="01subtitulo2">
    <w:name w:val="01_subtitulo_2"/>
    <w:basedOn w:val="Normal"/>
    <w:next w:val="Normal"/>
    <w:autoRedefine/>
    <w:qFormat/>
    <w:rsid w:val="008C5EFE"/>
    <w:pPr>
      <w:spacing w:before="400" w:after="240" w:line="280" w:lineRule="atLeast"/>
      <w:jc w:val="both"/>
      <w:textAlignment w:val="center"/>
      <w:outlineLvl w:val="0"/>
    </w:pPr>
    <w:rPr>
      <w:rFonts w:cs="Univers LT Std 45 Light"/>
      <w:b/>
      <w:bCs/>
      <w:color w:val="5F5F5F"/>
      <w:sz w:val="28"/>
      <w:szCs w:val="28"/>
    </w:rPr>
  </w:style>
  <w:style w:type="paragraph" w:customStyle="1" w:styleId="05glossariocorpodetexto">
    <w:name w:val="05_glossario_corpo_de_texto"/>
    <w:basedOn w:val="Normal"/>
    <w:autoRedefine/>
    <w:qFormat/>
    <w:rsid w:val="00706F07"/>
    <w:pPr>
      <w:spacing w:after="113" w:line="280" w:lineRule="atLeast"/>
      <w:jc w:val="both"/>
      <w:textAlignment w:val="center"/>
    </w:pPr>
    <w:rPr>
      <w:rFonts w:cs="Univers LT Std 55"/>
      <w:color w:val="000000"/>
    </w:rPr>
  </w:style>
  <w:style w:type="paragraph" w:customStyle="1" w:styleId="06equipetitulo">
    <w:name w:val="06_equipe_titulo"/>
    <w:basedOn w:val="01captulo"/>
    <w:qFormat/>
    <w:rsid w:val="00E316C2"/>
    <w:pPr>
      <w:outlineLvl w:val="9"/>
    </w:pPr>
  </w:style>
  <w:style w:type="paragraph" w:customStyle="1" w:styleId="01captulo">
    <w:name w:val="01_capítulo"/>
    <w:autoRedefine/>
    <w:qFormat/>
    <w:rsid w:val="00776627"/>
    <w:pPr>
      <w:spacing w:after="240" w:line="324" w:lineRule="auto"/>
      <w:outlineLvl w:val="0"/>
    </w:pPr>
    <w:rPr>
      <w:rFonts w:cs="Univers LT Std 45 Light"/>
      <w:b/>
      <w:bCs/>
      <w:color w:val="808080"/>
      <w:sz w:val="44"/>
      <w:szCs w:val="32"/>
    </w:rPr>
  </w:style>
  <w:style w:type="paragraph" w:styleId="Sumrio1">
    <w:name w:val="toc 1"/>
    <w:autoRedefine/>
    <w:uiPriority w:val="39"/>
    <w:rsid w:val="00B33BB8"/>
    <w:pPr>
      <w:tabs>
        <w:tab w:val="right" w:leader="dot" w:pos="7926"/>
      </w:tabs>
      <w:spacing w:after="120" w:line="280" w:lineRule="atLeast"/>
      <w:jc w:val="both"/>
    </w:pPr>
    <w:rPr>
      <w:noProof/>
      <w:color w:val="000000" w:themeColor="text1"/>
      <w:szCs w:val="24"/>
    </w:rPr>
  </w:style>
  <w:style w:type="paragraph" w:styleId="Textodenotaderodap">
    <w:name w:val="footnote text"/>
    <w:basedOn w:val="Normal"/>
    <w:link w:val="TextodenotaderodapChar"/>
    <w:uiPriority w:val="99"/>
    <w:rsid w:val="000D7CC7"/>
    <w:pPr>
      <w:spacing w:after="120"/>
    </w:pPr>
    <w:rPr>
      <w:sz w:val="18"/>
    </w:rPr>
  </w:style>
  <w:style w:type="paragraph" w:customStyle="1" w:styleId="04anexos-ttulos">
    <w:name w:val="04_anexos-títulos"/>
    <w:basedOn w:val="01subtitulo2"/>
    <w:autoRedefine/>
    <w:qFormat/>
    <w:rsid w:val="00134E6C"/>
    <w:pPr>
      <w:spacing w:before="200" w:after="120"/>
      <w:outlineLvl w:val="9"/>
    </w:pPr>
  </w:style>
  <w:style w:type="paragraph" w:customStyle="1" w:styleId="00folhaderostotitulo">
    <w:name w:val="00_folha_de_rosto_titulo"/>
    <w:autoRedefine/>
    <w:qFormat/>
    <w:rsid w:val="008C23FD"/>
    <w:pPr>
      <w:spacing w:after="240"/>
      <w:jc w:val="center"/>
    </w:pPr>
    <w:rPr>
      <w:b/>
      <w:bCs/>
      <w:color w:val="000000"/>
      <w:sz w:val="44"/>
    </w:rPr>
  </w:style>
  <w:style w:type="paragraph" w:styleId="MapadoDocumento">
    <w:name w:val="Document Map"/>
    <w:basedOn w:val="Normal"/>
    <w:link w:val="MapadoDocumentoChar"/>
    <w:semiHidden/>
    <w:qFormat/>
    <w:rsid w:val="006D54AF"/>
    <w:pPr>
      <w:shd w:val="clear" w:color="auto" w:fill="000080"/>
    </w:pPr>
    <w:rPr>
      <w:rFonts w:ascii="Tahoma" w:hAnsi="Tahoma" w:cs="Tahoma"/>
    </w:rPr>
  </w:style>
  <w:style w:type="paragraph" w:customStyle="1" w:styleId="03referenciascorpodetexto">
    <w:name w:val="03_referencias_corpo_de_texto"/>
    <w:basedOn w:val="Normal"/>
    <w:autoRedefine/>
    <w:qFormat/>
    <w:rsid w:val="00CF059C"/>
    <w:pPr>
      <w:spacing w:beforeAutospacing="1" w:afterAutospacing="1"/>
      <w:textAlignment w:val="center"/>
    </w:pPr>
    <w:rPr>
      <w:rFonts w:cs="Univers LT Std 55"/>
      <w:color w:val="000000"/>
    </w:rPr>
  </w:style>
  <w:style w:type="paragraph" w:customStyle="1" w:styleId="06equipenivel1">
    <w:name w:val="06_equipe_nivel_1"/>
    <w:autoRedefine/>
    <w:qFormat/>
    <w:rsid w:val="00A17183"/>
    <w:pPr>
      <w:tabs>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spacing w:before="60" w:after="120" w:line="280" w:lineRule="atLeast"/>
    </w:pPr>
    <w:rPr>
      <w:rFonts w:cs="Univers 45 Light"/>
      <w:b/>
      <w:color w:val="000000"/>
      <w:lang w:eastAsia="zh-CN"/>
    </w:rPr>
  </w:style>
  <w:style w:type="paragraph" w:customStyle="1" w:styleId="06equipenivel2">
    <w:name w:val="06_equipe_nivel_2"/>
    <w:autoRedefine/>
    <w:qFormat/>
    <w:rsid w:val="001C07F1"/>
    <w:pPr>
      <w:spacing w:after="120"/>
      <w:ind w:left="113"/>
    </w:pPr>
    <w:rPr>
      <w:rFonts w:cs="Univers 45 Light"/>
      <w:b/>
      <w:color w:val="000000"/>
      <w:sz w:val="19"/>
      <w:lang w:eastAsia="zh-CN"/>
    </w:rPr>
  </w:style>
  <w:style w:type="paragraph" w:customStyle="1" w:styleId="06equipenivel3">
    <w:name w:val="06_equipe_nivel_3"/>
    <w:link w:val="06equipenivel3Char"/>
    <w:autoRedefine/>
    <w:qFormat/>
    <w:rsid w:val="003D2739"/>
    <w:pPr>
      <w:spacing w:line="280" w:lineRule="atLeast"/>
      <w:ind w:left="227"/>
    </w:pPr>
    <w:rPr>
      <w:rFonts w:cs="Univers 45 Light"/>
      <w:b/>
      <w:color w:val="000000"/>
      <w:sz w:val="18"/>
      <w:lang w:eastAsia="zh-CN"/>
    </w:rPr>
  </w:style>
  <w:style w:type="paragraph" w:customStyle="1" w:styleId="06equipenomes">
    <w:name w:val="06_equipe_nomes"/>
    <w:autoRedefine/>
    <w:qFormat/>
    <w:rsid w:val="00F66546"/>
    <w:pPr>
      <w:tabs>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spacing w:before="60" w:after="60"/>
      <w:ind w:left="454"/>
    </w:pPr>
    <w:rPr>
      <w:rFonts w:cs="Univers"/>
      <w:color w:val="000000"/>
      <w:sz w:val="16"/>
      <w:szCs w:val="16"/>
      <w:lang w:eastAsia="zh-CN"/>
    </w:rPr>
  </w:style>
  <w:style w:type="paragraph" w:customStyle="1" w:styleId="06equipenivel4">
    <w:name w:val="06_equipe_nivel_4"/>
    <w:autoRedefine/>
    <w:qFormat/>
    <w:rsid w:val="00057A94"/>
    <w:pPr>
      <w:spacing w:line="280" w:lineRule="atLeast"/>
      <w:ind w:left="340"/>
    </w:pPr>
    <w:rPr>
      <w:rFonts w:cs="Univers 55"/>
      <w:b/>
      <w:color w:val="000000"/>
      <w:sz w:val="17"/>
      <w:lang w:eastAsia="zh-CN"/>
    </w:rPr>
  </w:style>
  <w:style w:type="paragraph" w:customStyle="1" w:styleId="CabealhoeRodap">
    <w:name w:val="Cabeçalho e Rodapé"/>
    <w:basedOn w:val="Normal"/>
    <w:qFormat/>
  </w:style>
  <w:style w:type="paragraph" w:styleId="Cabealho">
    <w:name w:val="header"/>
    <w:basedOn w:val="Normal"/>
    <w:link w:val="CabealhoChar"/>
    <w:uiPriority w:val="99"/>
    <w:semiHidden/>
    <w:rsid w:val="009D6A5B"/>
    <w:pPr>
      <w:tabs>
        <w:tab w:val="center" w:pos="4252"/>
        <w:tab w:val="right" w:pos="8504"/>
      </w:tabs>
    </w:pPr>
  </w:style>
  <w:style w:type="paragraph" w:styleId="Sumrio3">
    <w:name w:val="toc 3"/>
    <w:basedOn w:val="Normal"/>
    <w:next w:val="Normal"/>
    <w:autoRedefine/>
    <w:uiPriority w:val="39"/>
    <w:semiHidden/>
    <w:rsid w:val="00287F65"/>
    <w:pPr>
      <w:spacing w:after="100"/>
      <w:ind w:left="480"/>
    </w:pPr>
  </w:style>
  <w:style w:type="paragraph" w:styleId="Ttulodendiceremissivo">
    <w:name w:val="index heading"/>
    <w:basedOn w:val="Ttulo"/>
  </w:style>
  <w:style w:type="paragraph" w:styleId="CabealhodoSumrio">
    <w:name w:val="TOC Heading"/>
    <w:basedOn w:val="Ttulo1"/>
    <w:next w:val="Normal"/>
    <w:uiPriority w:val="39"/>
    <w:semiHidden/>
    <w:qFormat/>
    <w:rsid w:val="002F36C8"/>
    <w:pPr>
      <w:keepLines/>
      <w:spacing w:after="0" w:line="259" w:lineRule="auto"/>
      <w:outlineLvl w:val="9"/>
    </w:pPr>
    <w:rPr>
      <w:rFonts w:ascii="Calibri Light" w:hAnsi="Calibri Light" w:cs="Times New Roman"/>
      <w:b w:val="0"/>
      <w:bCs w:val="0"/>
      <w:color w:val="2F5496"/>
      <w:kern w:val="0"/>
    </w:rPr>
  </w:style>
  <w:style w:type="paragraph" w:styleId="Textodenotadefim">
    <w:name w:val="endnote text"/>
    <w:basedOn w:val="Normal"/>
    <w:link w:val="TextodenotadefimChar"/>
    <w:uiPriority w:val="99"/>
    <w:semiHidden/>
    <w:rsid w:val="00E92A6A"/>
  </w:style>
  <w:style w:type="paragraph" w:styleId="Textodebalo">
    <w:name w:val="Balloon Text"/>
    <w:basedOn w:val="Normal"/>
    <w:link w:val="TextodebaloChar"/>
    <w:uiPriority w:val="99"/>
    <w:semiHidden/>
    <w:qFormat/>
    <w:rsid w:val="0023013E"/>
    <w:rPr>
      <w:rFonts w:ascii="Segoe UI" w:hAnsi="Segoe UI" w:cs="Segoe UI"/>
      <w:sz w:val="18"/>
      <w:szCs w:val="18"/>
    </w:rPr>
  </w:style>
  <w:style w:type="paragraph" w:customStyle="1" w:styleId="01subtitulo3">
    <w:name w:val="01_subtitulo_3"/>
    <w:basedOn w:val="01subtitulo1"/>
    <w:qFormat/>
    <w:rsid w:val="003D2739"/>
    <w:pPr>
      <w:spacing w:before="240" w:after="120"/>
    </w:pPr>
    <w:rPr>
      <w:sz w:val="24"/>
    </w:rPr>
  </w:style>
  <w:style w:type="paragraph" w:customStyle="1" w:styleId="00folhaderostosubtitulo1">
    <w:name w:val="00_folha_de_rosto_subtitulo_1"/>
    <w:qFormat/>
    <w:rsid w:val="008C23FD"/>
    <w:pPr>
      <w:spacing w:after="360" w:line="280" w:lineRule="atLeast"/>
      <w:jc w:val="center"/>
    </w:pPr>
    <w:rPr>
      <w:b/>
      <w:color w:val="000000"/>
      <w:sz w:val="40"/>
    </w:rPr>
  </w:style>
  <w:style w:type="paragraph" w:customStyle="1" w:styleId="Nomedoarquivoecaminho">
    <w:name w:val="Nome do arquivo e caminho"/>
    <w:semiHidden/>
    <w:qFormat/>
    <w:rsid w:val="007A4210"/>
    <w:rPr>
      <w:sz w:val="24"/>
      <w:szCs w:val="24"/>
    </w:rPr>
  </w:style>
  <w:style w:type="paragraph" w:styleId="Textodecomentrio">
    <w:name w:val="annotation text"/>
    <w:basedOn w:val="Normal"/>
    <w:link w:val="TextodecomentrioChar"/>
    <w:uiPriority w:val="99"/>
    <w:semiHidden/>
    <w:qFormat/>
    <w:rsid w:val="0082737C"/>
  </w:style>
  <w:style w:type="paragraph" w:styleId="Assuntodocomentrio">
    <w:name w:val="annotation subject"/>
    <w:basedOn w:val="Textodecomentrio"/>
    <w:next w:val="Textodecomentrio"/>
    <w:link w:val="AssuntodocomentrioChar"/>
    <w:uiPriority w:val="99"/>
    <w:semiHidden/>
    <w:qFormat/>
    <w:rsid w:val="0082737C"/>
    <w:rPr>
      <w:b/>
      <w:bCs/>
    </w:rPr>
  </w:style>
  <w:style w:type="paragraph" w:styleId="Reviso">
    <w:name w:val="Revision"/>
    <w:uiPriority w:val="99"/>
    <w:semiHidden/>
    <w:qFormat/>
    <w:rsid w:val="0082737C"/>
    <w:rPr>
      <w:sz w:val="24"/>
      <w:szCs w:val="24"/>
    </w:rPr>
  </w:style>
  <w:style w:type="paragraph" w:customStyle="1" w:styleId="02notaderodap">
    <w:name w:val="02_nota_de_rodapé"/>
    <w:qFormat/>
    <w:rsid w:val="00167C60"/>
    <w:pPr>
      <w:jc w:val="both"/>
    </w:pPr>
    <w:rPr>
      <w:sz w:val="17"/>
      <w:szCs w:val="24"/>
    </w:rPr>
  </w:style>
  <w:style w:type="paragraph" w:customStyle="1" w:styleId="00folhaderostosubtitulo2">
    <w:name w:val="00_folha_de_rosto_subtitulo_2"/>
    <w:qFormat/>
    <w:rsid w:val="00862751"/>
    <w:pPr>
      <w:jc w:val="center"/>
    </w:pPr>
    <w:rPr>
      <w:b/>
      <w:color w:val="000000"/>
      <w:sz w:val="36"/>
      <w:szCs w:val="28"/>
    </w:rPr>
  </w:style>
  <w:style w:type="paragraph" w:styleId="Rodap">
    <w:name w:val="footer"/>
    <w:basedOn w:val="Normal"/>
    <w:link w:val="RodapChar"/>
    <w:uiPriority w:val="99"/>
    <w:qFormat/>
    <w:rsid w:val="001D3C8A"/>
    <w:pPr>
      <w:tabs>
        <w:tab w:val="center" w:pos="4252"/>
        <w:tab w:val="right" w:pos="8504"/>
      </w:tabs>
    </w:pPr>
  </w:style>
  <w:style w:type="paragraph" w:customStyle="1" w:styleId="02corpodetextocitacao">
    <w:name w:val="02_corpo_de_texto_citacao"/>
    <w:basedOn w:val="02corpodetexto"/>
    <w:qFormat/>
    <w:rsid w:val="00C609C5"/>
    <w:pPr>
      <w:spacing w:line="276" w:lineRule="auto"/>
      <w:ind w:left="567" w:firstLine="0"/>
    </w:pPr>
    <w:rPr>
      <w:sz w:val="18"/>
    </w:rPr>
  </w:style>
  <w:style w:type="paragraph" w:customStyle="1" w:styleId="00folhaderostoserie">
    <w:name w:val="00_folha_de_rosto_serie"/>
    <w:qFormat/>
    <w:rsid w:val="00862751"/>
    <w:pPr>
      <w:jc w:val="center"/>
    </w:pPr>
    <w:rPr>
      <w:color w:val="000000"/>
      <w:sz w:val="26"/>
    </w:rPr>
  </w:style>
  <w:style w:type="paragraph" w:customStyle="1" w:styleId="00folhaderostosubtitulo3">
    <w:name w:val="00_folha_de_rosto_subtitulo_3"/>
    <w:basedOn w:val="00folhaderostosubtitulo2"/>
    <w:qFormat/>
    <w:rsid w:val="003E05C0"/>
    <w:pPr>
      <w:spacing w:before="840"/>
    </w:pPr>
    <w:rPr>
      <w:b w:val="0"/>
      <w:sz w:val="32"/>
    </w:rPr>
  </w:style>
  <w:style w:type="table" w:styleId="Tabelacomgrade">
    <w:name w:val="Table Grid"/>
    <w:basedOn w:val="Tabelanormal"/>
    <w:uiPriority w:val="39"/>
    <w:rsid w:val="001D3C8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adeGradeClara">
    <w:name w:val="Grid Table Light"/>
    <w:basedOn w:val="Tabelanormal"/>
    <w:uiPriority w:val="40"/>
    <w:rsid w:val="001D3C8A"/>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style>
  <w:style w:type="table" w:styleId="SimplesTabela1">
    <w:name w:val="Plain Table 1"/>
    <w:basedOn w:val="Tabelanormal"/>
    <w:uiPriority w:val="41"/>
    <w:rsid w:val="001D3C8A"/>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blStylePr w:type="firstRow">
      <w:rPr>
        <w:b/>
        <w:bCs/>
      </w:rPr>
    </w:tblStylePr>
    <w:tblStylePr w:type="lastRow">
      <w:rPr>
        <w:b/>
        <w:bCs/>
      </w:rPr>
      <w:tblPr/>
      <w:tcPr>
        <w:tcBorders>
          <w:top w:val="double" w:sz="4" w:space="0" w:color="FFFFFF" w:themeColor="background1"/>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SimplesTabela2">
    <w:name w:val="Plain Table 2"/>
    <w:basedOn w:val="Tabelanormal"/>
    <w:uiPriority w:val="42"/>
    <w:rsid w:val="001D3C8A"/>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000000" w:themeColor="text1"/>
        </w:tcBorders>
      </w:tcPr>
    </w:tblStylePr>
    <w:tblStylePr w:type="lastRow">
      <w:rPr>
        <w:b/>
        <w:bCs/>
      </w:rPr>
      <w:tblPr/>
      <w:tcPr>
        <w:tcBorders>
          <w:top w:val="single" w:sz="4" w:space="0" w:color="000000" w:themeColor="text1"/>
        </w:tcBorders>
      </w:tcPr>
    </w:tblStylePr>
    <w:tblStylePr w:type="firstCol">
      <w:rPr>
        <w:b/>
        <w:bCs/>
      </w:rPr>
    </w:tblStylePr>
    <w:tblStylePr w:type="lastCol">
      <w:rPr>
        <w:b/>
        <w:bCs/>
      </w:rPr>
    </w:tblStylePr>
    <w:tblStylePr w:type="band1Vert">
      <w:tblPr/>
      <w:tcPr>
        <w:tcBorders>
          <w:left w:val="single" w:sz="4" w:space="0" w:color="000000" w:themeColor="text1"/>
          <w:right w:val="single" w:sz="4" w:space="0" w:color="000000" w:themeColor="text1"/>
        </w:tcBorders>
      </w:tcPr>
    </w:tblStylePr>
    <w:tblStylePr w:type="band2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tcBorders>
      </w:tcPr>
    </w:tblStylePr>
  </w:style>
  <w:style w:type="table" w:styleId="SimplesTabela3">
    <w:name w:val="Plain Table 3"/>
    <w:basedOn w:val="Tabelanormal"/>
    <w:uiPriority w:val="43"/>
    <w:rsid w:val="001D3C8A"/>
    <w:tblPr>
      <w:tblStyleRowBandSize w:val="1"/>
      <w:tblStyleColBandSize w:val="1"/>
    </w:tblPr>
    <w:tblStylePr w:type="firstRow">
      <w:rPr>
        <w:b/>
        <w:bCs/>
        <w:caps/>
      </w:rPr>
      <w:tblPr/>
      <w:tcPr>
        <w:tcBorders>
          <w:bottom w:val="single" w:sz="4" w:space="0" w:color="000000" w:themeColor="text1"/>
        </w:tcBorders>
      </w:tcPr>
    </w:tblStylePr>
    <w:tblStylePr w:type="lastRow">
      <w:rPr>
        <w:b/>
        <w:bCs/>
        <w:caps/>
      </w:rPr>
      <w:tblPr/>
      <w:tcPr>
        <w:tcBorders>
          <w:top w:val="nil"/>
        </w:tcBorders>
      </w:tcPr>
    </w:tblStylePr>
    <w:tblStylePr w:type="firstCol">
      <w:rPr>
        <w:b/>
        <w:bCs/>
        <w:caps/>
      </w:rPr>
      <w:tblPr/>
      <w:tcPr>
        <w:tcBorders>
          <w:right w:val="single" w:sz="4" w:space="0" w:color="000000" w:themeColor="text1"/>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TabelaSimples4">
    <w:name w:val="Plain Table 4"/>
    <w:basedOn w:val="Tabelanormal"/>
    <w:uiPriority w:val="44"/>
    <w:rsid w:val="001D3C8A"/>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elaSimples5">
    <w:name w:val="Plain Table 5"/>
    <w:basedOn w:val="Tabelanormal"/>
    <w:uiPriority w:val="45"/>
    <w:rsid w:val="001D3C8A"/>
    <w:tblPr>
      <w:tblStyleRowBandSize w:val="1"/>
      <w:tblStyleColBandSize w:val="1"/>
    </w:tblPr>
    <w:tblStylePr w:type="firstRow">
      <w:rPr>
        <w:rFonts w:asciiTheme="majorHAnsi" w:eastAsiaTheme="majorEastAsia" w:hAnsiTheme="majorHAnsi" w:cstheme="majorBidi"/>
        <w:i/>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sz w:val="26"/>
      </w:rPr>
      <w:tblPr/>
      <w:tcPr>
        <w:tcBorders>
          <w:left w:val="single" w:sz="4" w:space="0" w:color="000000" w:themeColor="text1"/>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eladeGrade1Clara">
    <w:name w:val="Grid Table 1 Light"/>
    <w:basedOn w:val="Tabelanormal"/>
    <w:uiPriority w:val="46"/>
    <w:rsid w:val="001D3C8A"/>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000000" w:themeColor="text1"/>
        </w:tcBorders>
      </w:tcPr>
    </w:tblStylePr>
    <w:tblStylePr w:type="lastRow">
      <w:rPr>
        <w:b/>
        <w:bCs/>
      </w:rPr>
      <w:tblPr/>
      <w:tcPr>
        <w:tcBorders>
          <w:top w:val="double" w:sz="2" w:space="0" w:color="000000" w:themeColor="text1"/>
        </w:tcBorders>
      </w:tcPr>
    </w:tblStylePr>
    <w:tblStylePr w:type="firstCol">
      <w:rPr>
        <w:b/>
        <w:bCs/>
      </w:rPr>
    </w:tblStylePr>
    <w:tblStylePr w:type="lastCol">
      <w:rPr>
        <w:b/>
        <w:bCs/>
      </w:rPr>
    </w:tblStylePr>
  </w:style>
  <w:style w:type="table" w:styleId="TabeladeGrade1Clara-nfase1">
    <w:name w:val="Grid Table 1 Light Accent 1"/>
    <w:basedOn w:val="Tabelanormal"/>
    <w:uiPriority w:val="46"/>
    <w:rsid w:val="001D3C8A"/>
    <w:tblPr>
      <w:tblStyleRowBandSize w:val="1"/>
      <w:tblStyleColBandSize w:val="1"/>
      <w:tblBorders>
        <w:top w:val="single" w:sz="4" w:space="0" w:color="B4C6E7" w:themeColor="accent1" w:themeTint="66"/>
        <w:left w:val="single" w:sz="4" w:space="0" w:color="B4C6E7" w:themeColor="accent1" w:themeTint="66"/>
        <w:bottom w:val="single" w:sz="4" w:space="0" w:color="B4C6E7" w:themeColor="accent1" w:themeTint="66"/>
        <w:right w:val="single" w:sz="4" w:space="0" w:color="B4C6E7" w:themeColor="accent1" w:themeTint="66"/>
        <w:insideH w:val="single" w:sz="4" w:space="0" w:color="B4C6E7" w:themeColor="accent1" w:themeTint="66"/>
        <w:insideV w:val="single" w:sz="4" w:space="0" w:color="B4C6E7" w:themeColor="accent1" w:themeTint="66"/>
      </w:tblBorders>
    </w:tblPr>
    <w:tblStylePr w:type="firstRow">
      <w:rPr>
        <w:b/>
        <w:bCs/>
      </w:rPr>
      <w:tblPr/>
      <w:tcPr>
        <w:tcBorders>
          <w:bottom w:val="single" w:sz="12" w:space="0" w:color="4472C4" w:themeColor="accent1"/>
        </w:tcBorders>
      </w:tcPr>
    </w:tblStylePr>
    <w:tblStylePr w:type="lastRow">
      <w:rPr>
        <w:b/>
        <w:bCs/>
      </w:rPr>
      <w:tblPr/>
      <w:tcPr>
        <w:tcBorders>
          <w:top w:val="double" w:sz="2" w:space="0" w:color="4472C4" w:themeColor="accent1"/>
        </w:tcBorders>
      </w:tcPr>
    </w:tblStylePr>
    <w:tblStylePr w:type="firstCol">
      <w:rPr>
        <w:b/>
        <w:bCs/>
      </w:rPr>
    </w:tblStylePr>
    <w:tblStylePr w:type="lastCol">
      <w:rPr>
        <w:b/>
        <w:bCs/>
      </w:rPr>
    </w:tblStylePr>
  </w:style>
  <w:style w:type="table" w:styleId="TabeladeGrade1Clara-nfase2">
    <w:name w:val="Grid Table 1 Light Accent 2"/>
    <w:basedOn w:val="Tabelanormal"/>
    <w:uiPriority w:val="46"/>
    <w:rsid w:val="001D3C8A"/>
    <w:tblPr>
      <w:tblStyleRowBandSize w:val="1"/>
      <w:tblStyleColBandSize w:val="1"/>
      <w:tblBorders>
        <w:top w:val="single" w:sz="4" w:space="0" w:color="F7CAAC" w:themeColor="accent2" w:themeTint="66"/>
        <w:left w:val="single" w:sz="4" w:space="0" w:color="F7CAAC" w:themeColor="accent2" w:themeTint="66"/>
        <w:bottom w:val="single" w:sz="4" w:space="0" w:color="F7CAAC" w:themeColor="accent2" w:themeTint="66"/>
        <w:right w:val="single" w:sz="4" w:space="0" w:color="F7CAAC" w:themeColor="accent2" w:themeTint="66"/>
        <w:insideH w:val="single" w:sz="4" w:space="0" w:color="F7CAAC" w:themeColor="accent2" w:themeTint="66"/>
        <w:insideV w:val="single" w:sz="4" w:space="0" w:color="F7CAAC" w:themeColor="accent2" w:themeTint="66"/>
      </w:tblBorders>
    </w:tblPr>
    <w:tblStylePr w:type="firstRow">
      <w:rPr>
        <w:b/>
        <w:bCs/>
      </w:rPr>
      <w:tblPr/>
      <w:tcPr>
        <w:tcBorders>
          <w:bottom w:val="single" w:sz="12" w:space="0" w:color="ED7D31" w:themeColor="accent2"/>
        </w:tcBorders>
      </w:tcPr>
    </w:tblStylePr>
    <w:tblStylePr w:type="lastRow">
      <w:rPr>
        <w:b/>
        <w:bCs/>
      </w:rPr>
      <w:tblPr/>
      <w:tcPr>
        <w:tcBorders>
          <w:top w:val="double" w:sz="2" w:space="0" w:color="ED7D31" w:themeColor="accent2"/>
        </w:tcBorders>
      </w:tcPr>
    </w:tblStylePr>
    <w:tblStylePr w:type="firstCol">
      <w:rPr>
        <w:b/>
        <w:bCs/>
      </w:rPr>
    </w:tblStylePr>
    <w:tblStylePr w:type="lastCol">
      <w:rPr>
        <w:b/>
        <w:bCs/>
      </w:rPr>
    </w:tblStylePr>
  </w:style>
  <w:style w:type="table" w:styleId="TabeladeGrade1Clara-nfase3">
    <w:name w:val="Grid Table 1 Light Accent 3"/>
    <w:basedOn w:val="Tabelanormal"/>
    <w:uiPriority w:val="46"/>
    <w:rsid w:val="001D3C8A"/>
    <w:tblPr>
      <w:tblStyleRowBandSize w:val="1"/>
      <w:tblStyleColBandSize w:val="1"/>
      <w:tblBorders>
        <w:top w:val="single" w:sz="4" w:space="0" w:color="DBDBDB" w:themeColor="accent3" w:themeTint="66"/>
        <w:left w:val="single" w:sz="4" w:space="0" w:color="DBDBDB" w:themeColor="accent3" w:themeTint="66"/>
        <w:bottom w:val="single" w:sz="4" w:space="0" w:color="DBDBDB" w:themeColor="accent3" w:themeTint="66"/>
        <w:right w:val="single" w:sz="4" w:space="0" w:color="DBDBDB" w:themeColor="accent3" w:themeTint="66"/>
        <w:insideH w:val="single" w:sz="4" w:space="0" w:color="DBDBDB" w:themeColor="accent3" w:themeTint="66"/>
        <w:insideV w:val="single" w:sz="4" w:space="0" w:color="DBDBDB" w:themeColor="accent3" w:themeTint="66"/>
      </w:tblBorders>
    </w:tblPr>
    <w:tblStylePr w:type="firstRow">
      <w:rPr>
        <w:b/>
        <w:bCs/>
      </w:rPr>
      <w:tblPr/>
      <w:tcPr>
        <w:tcBorders>
          <w:bottom w:val="single" w:sz="12" w:space="0" w:color="A5A5A5" w:themeColor="accent3"/>
        </w:tcBorders>
      </w:tcPr>
    </w:tblStylePr>
    <w:tblStylePr w:type="lastRow">
      <w:rPr>
        <w:b/>
        <w:bCs/>
      </w:rPr>
      <w:tblPr/>
      <w:tcPr>
        <w:tcBorders>
          <w:top w:val="double" w:sz="2" w:space="0" w:color="A5A5A5" w:themeColor="accent3"/>
        </w:tcBorders>
      </w:tcPr>
    </w:tblStylePr>
    <w:tblStylePr w:type="firstCol">
      <w:rPr>
        <w:b/>
        <w:bCs/>
      </w:rPr>
    </w:tblStylePr>
    <w:tblStylePr w:type="lastCol">
      <w:rPr>
        <w:b/>
        <w:bCs/>
      </w:rPr>
    </w:tblStylePr>
  </w:style>
  <w:style w:type="table" w:styleId="TabeladeGrade1Clara-nfase4">
    <w:name w:val="Grid Table 1 Light Accent 4"/>
    <w:basedOn w:val="Tabelanormal"/>
    <w:uiPriority w:val="46"/>
    <w:rsid w:val="001D3C8A"/>
    <w:tblPr>
      <w:tblStyleRowBandSize w:val="1"/>
      <w:tblStyleColBandSize w:val="1"/>
      <w:tblBorders>
        <w:top w:val="single" w:sz="4" w:space="0" w:color="FFE599" w:themeColor="accent4" w:themeTint="66"/>
        <w:left w:val="single" w:sz="4" w:space="0" w:color="FFE599" w:themeColor="accent4" w:themeTint="66"/>
        <w:bottom w:val="single" w:sz="4" w:space="0" w:color="FFE599" w:themeColor="accent4" w:themeTint="66"/>
        <w:right w:val="single" w:sz="4" w:space="0" w:color="FFE599" w:themeColor="accent4" w:themeTint="66"/>
        <w:insideH w:val="single" w:sz="4" w:space="0" w:color="FFE599" w:themeColor="accent4" w:themeTint="66"/>
        <w:insideV w:val="single" w:sz="4" w:space="0" w:color="FFE599" w:themeColor="accent4" w:themeTint="66"/>
      </w:tblBorders>
    </w:tblPr>
    <w:tblStylePr w:type="firstRow">
      <w:rPr>
        <w:b/>
        <w:bCs/>
      </w:rPr>
      <w:tblPr/>
      <w:tcPr>
        <w:tcBorders>
          <w:bottom w:val="single" w:sz="12" w:space="0" w:color="FFC000" w:themeColor="accent4"/>
        </w:tcBorders>
      </w:tcPr>
    </w:tblStylePr>
    <w:tblStylePr w:type="lastRow">
      <w:rPr>
        <w:b/>
        <w:bCs/>
      </w:rPr>
      <w:tblPr/>
      <w:tcPr>
        <w:tcBorders>
          <w:top w:val="double" w:sz="2" w:space="0" w:color="FFC000" w:themeColor="accent4"/>
        </w:tcBorders>
      </w:tcPr>
    </w:tblStylePr>
    <w:tblStylePr w:type="firstCol">
      <w:rPr>
        <w:b/>
        <w:bCs/>
      </w:rPr>
    </w:tblStylePr>
    <w:tblStylePr w:type="lastCol">
      <w:rPr>
        <w:b/>
        <w:bCs/>
      </w:rPr>
    </w:tblStylePr>
  </w:style>
  <w:style w:type="table" w:styleId="TabeladeGrade1Clara-nfase5">
    <w:name w:val="Grid Table 1 Light Accent 5"/>
    <w:basedOn w:val="Tabelanormal"/>
    <w:uiPriority w:val="46"/>
    <w:rsid w:val="001D3C8A"/>
    <w:tblPr>
      <w:tblStyleRowBandSize w:val="1"/>
      <w:tblStyleColBandSize w:val="1"/>
      <w:tblBorders>
        <w:top w:val="single" w:sz="4" w:space="0" w:color="BDD6EE" w:themeColor="accent5" w:themeTint="66"/>
        <w:left w:val="single" w:sz="4" w:space="0" w:color="BDD6EE" w:themeColor="accent5" w:themeTint="66"/>
        <w:bottom w:val="single" w:sz="4" w:space="0" w:color="BDD6EE" w:themeColor="accent5" w:themeTint="66"/>
        <w:right w:val="single" w:sz="4" w:space="0" w:color="BDD6EE" w:themeColor="accent5" w:themeTint="66"/>
        <w:insideH w:val="single" w:sz="4" w:space="0" w:color="BDD6EE" w:themeColor="accent5" w:themeTint="66"/>
        <w:insideV w:val="single" w:sz="4" w:space="0" w:color="BDD6EE" w:themeColor="accent5" w:themeTint="66"/>
      </w:tblBorders>
    </w:tblPr>
    <w:tblStylePr w:type="firstRow">
      <w:rPr>
        <w:b/>
        <w:bCs/>
      </w:rPr>
      <w:tblPr/>
      <w:tcPr>
        <w:tcBorders>
          <w:bottom w:val="single" w:sz="12" w:space="0" w:color="5B9BD5" w:themeColor="accent5"/>
        </w:tcBorders>
      </w:tcPr>
    </w:tblStylePr>
    <w:tblStylePr w:type="lastRow">
      <w:rPr>
        <w:b/>
        <w:bCs/>
      </w:rPr>
      <w:tblPr/>
      <w:tcPr>
        <w:tcBorders>
          <w:top w:val="double" w:sz="2" w:space="0" w:color="5B9BD5" w:themeColor="accent5"/>
        </w:tcBorders>
      </w:tcPr>
    </w:tblStylePr>
    <w:tblStylePr w:type="firstCol">
      <w:rPr>
        <w:b/>
        <w:bCs/>
      </w:rPr>
    </w:tblStylePr>
    <w:tblStylePr w:type="lastCol">
      <w:rPr>
        <w:b/>
        <w:bCs/>
      </w:rPr>
    </w:tblStylePr>
  </w:style>
  <w:style w:type="table" w:styleId="TabeladeGrade1Clara-nfase6">
    <w:name w:val="Grid Table 1 Light Accent 6"/>
    <w:basedOn w:val="Tabelanormal"/>
    <w:uiPriority w:val="46"/>
    <w:rsid w:val="001D3C8A"/>
    <w:tblPr>
      <w:tblStyleRowBandSize w:val="1"/>
      <w:tblStyleColBandSize w:val="1"/>
      <w:tblBorders>
        <w:top w:val="single" w:sz="4" w:space="0" w:color="C5E0B3" w:themeColor="accent6" w:themeTint="66"/>
        <w:left w:val="single" w:sz="4" w:space="0" w:color="C5E0B3" w:themeColor="accent6" w:themeTint="66"/>
        <w:bottom w:val="single" w:sz="4" w:space="0" w:color="C5E0B3" w:themeColor="accent6" w:themeTint="66"/>
        <w:right w:val="single" w:sz="4" w:space="0" w:color="C5E0B3" w:themeColor="accent6" w:themeTint="66"/>
        <w:insideH w:val="single" w:sz="4" w:space="0" w:color="C5E0B3" w:themeColor="accent6" w:themeTint="66"/>
        <w:insideV w:val="single" w:sz="4" w:space="0" w:color="C5E0B3" w:themeColor="accent6" w:themeTint="66"/>
      </w:tblBorders>
    </w:tblPr>
    <w:tblStylePr w:type="firstRow">
      <w:rPr>
        <w:b/>
        <w:bCs/>
      </w:rPr>
      <w:tblPr/>
      <w:tcPr>
        <w:tcBorders>
          <w:bottom w:val="single" w:sz="12" w:space="0" w:color="70AD47" w:themeColor="accent6"/>
        </w:tcBorders>
      </w:tcPr>
    </w:tblStylePr>
    <w:tblStylePr w:type="lastRow">
      <w:rPr>
        <w:b/>
        <w:bCs/>
      </w:rPr>
      <w:tblPr/>
      <w:tcPr>
        <w:tcBorders>
          <w:top w:val="double" w:sz="2" w:space="0" w:color="70AD47" w:themeColor="accent6"/>
        </w:tcBorders>
      </w:tcPr>
    </w:tblStylePr>
    <w:tblStylePr w:type="firstCol">
      <w:rPr>
        <w:b/>
        <w:bCs/>
      </w:rPr>
    </w:tblStylePr>
    <w:tblStylePr w:type="lastCol">
      <w:rPr>
        <w:b/>
        <w:bCs/>
      </w:rPr>
    </w:tblStylePr>
  </w:style>
  <w:style w:type="table" w:styleId="TabeladeLista1Clara">
    <w:name w:val="List Table 1 Light"/>
    <w:basedOn w:val="Tabelanormal"/>
    <w:uiPriority w:val="46"/>
    <w:rsid w:val="001D3C8A"/>
    <w:tblPr>
      <w:tblStyleRowBandSize w:val="1"/>
      <w:tblStyleColBandSize w:val="1"/>
    </w:tblPr>
    <w:tblStylePr w:type="firstRow">
      <w:rPr>
        <w:b/>
        <w:bCs/>
      </w:rPr>
      <w:tblPr/>
      <w:tcPr>
        <w:tcBorders>
          <w:bottom w:val="single" w:sz="4" w:space="0" w:color="000000" w:themeColor="text1"/>
        </w:tcBorders>
      </w:tcPr>
    </w:tblStylePr>
    <w:tblStylePr w:type="lastRow">
      <w:rPr>
        <w:b/>
        <w:bCs/>
      </w:rPr>
      <w:tblPr/>
      <w:tcPr>
        <w:tcBorders>
          <w:top w:val="sing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paragraph" w:customStyle="1" w:styleId="Fichalinha2">
    <w:name w:val="#Ficha_linha 2"/>
    <w:next w:val="Normal"/>
    <w:rsid w:val="00842C27"/>
    <w:pPr>
      <w:suppressAutoHyphens w:val="0"/>
      <w:ind w:right="-142" w:firstLine="425"/>
    </w:pPr>
    <w:rPr>
      <w:rFonts w:ascii="Univers" w:hAnsi="Univers"/>
      <w:kern w:val="2"/>
      <w:sz w:val="16"/>
      <w:lang w:eastAsia="zh-CN" w:bidi="hi-IN"/>
    </w:rPr>
  </w:style>
  <w:style w:type="paragraph" w:customStyle="1" w:styleId="Fichalinha1">
    <w:name w:val="#Ficha_linha 1"/>
    <w:next w:val="Normal"/>
    <w:rsid w:val="00842C27"/>
    <w:pPr>
      <w:suppressAutoHyphens w:val="0"/>
      <w:spacing w:before="120"/>
      <w:ind w:left="425" w:hanging="425"/>
      <w:jc w:val="both"/>
    </w:pPr>
    <w:rPr>
      <w:rFonts w:ascii="Univers" w:hAnsi="Univers"/>
      <w:kern w:val="2"/>
      <w:sz w:val="16"/>
      <w:lang w:eastAsia="zh-CN" w:bidi="hi-IN"/>
    </w:rPr>
  </w:style>
  <w:style w:type="paragraph" w:customStyle="1" w:styleId="Fichalinha4">
    <w:name w:val="#Ficha_linha 4"/>
    <w:next w:val="Normal"/>
    <w:rsid w:val="00842C27"/>
    <w:pPr>
      <w:suppressAutoHyphens w:val="0"/>
      <w:ind w:left="432" w:right="-426"/>
    </w:pPr>
    <w:rPr>
      <w:rFonts w:ascii="Univers" w:hAnsi="Univers"/>
      <w:kern w:val="2"/>
      <w:sz w:val="16"/>
      <w:lang w:eastAsia="zh-CN" w:bidi="hi-IN"/>
    </w:rPr>
  </w:style>
  <w:style w:type="paragraph" w:customStyle="1" w:styleId="Fichalinha5">
    <w:name w:val="#Ficha_linha 5"/>
    <w:next w:val="Normal"/>
    <w:rsid w:val="00842C27"/>
    <w:pPr>
      <w:suppressAutoHyphens w:val="0"/>
      <w:ind w:firstLine="426"/>
      <w:jc w:val="both"/>
    </w:pPr>
    <w:rPr>
      <w:rFonts w:ascii="Univers" w:hAnsi="Univers"/>
      <w:kern w:val="2"/>
      <w:sz w:val="16"/>
      <w:lang w:eastAsia="zh-CN" w:bidi="hi-IN"/>
    </w:rPr>
  </w:style>
  <w:style w:type="paragraph" w:customStyle="1" w:styleId="Fichalinha6">
    <w:name w:val="#Ficha_linha 6"/>
    <w:next w:val="Normal"/>
    <w:rsid w:val="00842C27"/>
    <w:pPr>
      <w:tabs>
        <w:tab w:val="right" w:pos="5103"/>
      </w:tabs>
      <w:suppressAutoHyphens w:val="0"/>
      <w:spacing w:before="360"/>
      <w:jc w:val="both"/>
    </w:pPr>
    <w:rPr>
      <w:rFonts w:ascii="Univers" w:hAnsi="Univers" w:cstheme="minorHAnsi"/>
      <w:kern w:val="2"/>
      <w:sz w:val="16"/>
      <w:lang w:eastAsia="zh-CN" w:bidi="hi-IN"/>
    </w:rPr>
  </w:style>
  <w:style w:type="paragraph" w:customStyle="1" w:styleId="Fichalinha7">
    <w:name w:val="#Ficha_linha 7"/>
    <w:next w:val="Normal"/>
    <w:rsid w:val="00842C27"/>
    <w:pPr>
      <w:tabs>
        <w:tab w:val="right" w:pos="5103"/>
      </w:tabs>
      <w:suppressAutoHyphens w:val="0"/>
      <w:ind w:right="-147"/>
    </w:pPr>
    <w:rPr>
      <w:rFonts w:ascii="Univers" w:hAnsi="Univers"/>
      <w:kern w:val="2"/>
      <w:sz w:val="16"/>
      <w:lang w:eastAsia="zh-CN" w:bidi="hi-IN"/>
    </w:rPr>
  </w:style>
  <w:style w:type="character" w:styleId="Hyperlink">
    <w:name w:val="Hyperlink"/>
    <w:basedOn w:val="Fontepargpadro"/>
    <w:uiPriority w:val="99"/>
    <w:unhideWhenUsed/>
    <w:rsid w:val="00C7556B"/>
    <w:rPr>
      <w:color w:val="0563C1" w:themeColor="hyperlink"/>
      <w:u w:val="single"/>
    </w:rPr>
  </w:style>
  <w:style w:type="character" w:customStyle="1" w:styleId="Ttulo4Char">
    <w:name w:val="Título 4 Char"/>
    <w:basedOn w:val="Fontepargpadro"/>
    <w:link w:val="Ttulo4"/>
    <w:uiPriority w:val="9"/>
    <w:semiHidden/>
    <w:rsid w:val="00C7556B"/>
    <w:rPr>
      <w:rFonts w:asciiTheme="majorHAnsi" w:eastAsiaTheme="majorEastAsia" w:hAnsiTheme="majorHAnsi" w:cstheme="majorBidi"/>
      <w:i/>
      <w:iCs/>
      <w:color w:val="2F5496" w:themeColor="accent1" w:themeShade="BF"/>
    </w:rPr>
  </w:style>
  <w:style w:type="character" w:customStyle="1" w:styleId="Ttulo5Char">
    <w:name w:val="Título 5 Char"/>
    <w:basedOn w:val="Fontepargpadro"/>
    <w:link w:val="Ttulo5"/>
    <w:uiPriority w:val="9"/>
    <w:semiHidden/>
    <w:rsid w:val="00C7556B"/>
    <w:rPr>
      <w:rFonts w:asciiTheme="majorHAnsi" w:eastAsiaTheme="majorEastAsia" w:hAnsiTheme="majorHAnsi" w:cstheme="majorBidi"/>
      <w:color w:val="2F5496" w:themeColor="accent1" w:themeShade="BF"/>
    </w:rPr>
  </w:style>
  <w:style w:type="character" w:customStyle="1" w:styleId="Ttulo6Char">
    <w:name w:val="Título 6 Char"/>
    <w:basedOn w:val="Fontepargpadro"/>
    <w:link w:val="Ttulo6"/>
    <w:uiPriority w:val="9"/>
    <w:semiHidden/>
    <w:rsid w:val="00C7556B"/>
    <w:rPr>
      <w:rFonts w:asciiTheme="majorHAnsi" w:eastAsiaTheme="majorEastAsia" w:hAnsiTheme="majorHAnsi" w:cstheme="majorBidi"/>
      <w:color w:val="1F3763" w:themeColor="accent1" w:themeShade="7F"/>
    </w:rPr>
  </w:style>
  <w:style w:type="character" w:customStyle="1" w:styleId="Ttulo7Char">
    <w:name w:val="Título 7 Char"/>
    <w:basedOn w:val="Fontepargpadro"/>
    <w:link w:val="Ttulo7"/>
    <w:uiPriority w:val="9"/>
    <w:semiHidden/>
    <w:rsid w:val="00C7556B"/>
    <w:rPr>
      <w:rFonts w:asciiTheme="majorHAnsi" w:eastAsiaTheme="majorEastAsia" w:hAnsiTheme="majorHAnsi" w:cstheme="majorBidi"/>
      <w:i/>
      <w:iCs/>
      <w:color w:val="1F3763" w:themeColor="accent1" w:themeShade="7F"/>
    </w:rPr>
  </w:style>
  <w:style w:type="character" w:customStyle="1" w:styleId="Ttulo8Char">
    <w:name w:val="Título 8 Char"/>
    <w:basedOn w:val="Fontepargpadro"/>
    <w:link w:val="Ttulo8"/>
    <w:uiPriority w:val="9"/>
    <w:semiHidden/>
    <w:rsid w:val="00C7556B"/>
    <w:rPr>
      <w:rFonts w:asciiTheme="majorHAnsi" w:eastAsiaTheme="majorEastAsia" w:hAnsiTheme="majorHAnsi" w:cstheme="majorBidi"/>
      <w:color w:val="272727" w:themeColor="text1" w:themeTint="D8"/>
      <w:sz w:val="21"/>
      <w:szCs w:val="21"/>
    </w:rPr>
  </w:style>
  <w:style w:type="character" w:customStyle="1" w:styleId="Ttulo9Char">
    <w:name w:val="Título 9 Char"/>
    <w:basedOn w:val="Fontepargpadro"/>
    <w:link w:val="Ttulo9"/>
    <w:uiPriority w:val="9"/>
    <w:semiHidden/>
    <w:rsid w:val="00C7556B"/>
    <w:rPr>
      <w:rFonts w:asciiTheme="majorHAnsi" w:eastAsiaTheme="majorEastAsia" w:hAnsiTheme="majorHAnsi" w:cstheme="majorBidi"/>
      <w:i/>
      <w:iCs/>
      <w:color w:val="272727" w:themeColor="text1" w:themeTint="D8"/>
      <w:sz w:val="21"/>
      <w:szCs w:val="21"/>
    </w:rPr>
  </w:style>
  <w:style w:type="character" w:styleId="Refdenotaderodap">
    <w:name w:val="footnote reference"/>
    <w:basedOn w:val="Fontepargpadro"/>
    <w:uiPriority w:val="99"/>
    <w:unhideWhenUsed/>
    <w:rsid w:val="00A51541"/>
    <w:rPr>
      <w:vertAlign w:val="superscript"/>
    </w:rPr>
  </w:style>
  <w:style w:type="paragraph" w:styleId="PargrafodaLista">
    <w:name w:val="List Paragraph"/>
    <w:basedOn w:val="Normal"/>
    <w:uiPriority w:val="34"/>
    <w:semiHidden/>
    <w:qFormat/>
    <w:rsid w:val="008679B1"/>
    <w:pPr>
      <w:ind w:left="720"/>
      <w:contextualSpacing/>
    </w:pPr>
  </w:style>
  <w:style w:type="paragraph" w:customStyle="1" w:styleId="30chamada">
    <w:name w:val="30_chamada"/>
    <w:basedOn w:val="Normal"/>
    <w:rsid w:val="008679B1"/>
    <w:pPr>
      <w:keepNext/>
      <w:tabs>
        <w:tab w:val="left" w:pos="240"/>
      </w:tabs>
      <w:jc w:val="both"/>
    </w:pPr>
    <w:rPr>
      <w:rFonts w:ascii="Univers 55" w:hAnsi="Univers 55" w:cs="Univers 55"/>
      <w:color w:val="000000"/>
      <w:sz w:val="14"/>
      <w:szCs w:val="14"/>
      <w:lang w:eastAsia="zh-CN"/>
    </w:rPr>
  </w:style>
  <w:style w:type="paragraph" w:customStyle="1" w:styleId="25Subtitulo1Subttulos">
    <w:name w:val="25_Subtitulo1 (Subtítulos)"/>
    <w:basedOn w:val="Normal"/>
    <w:rsid w:val="00534DBE"/>
    <w:pPr>
      <w:autoSpaceDE w:val="0"/>
      <w:autoSpaceDN w:val="0"/>
      <w:adjustRightInd w:val="0"/>
      <w:spacing w:before="397" w:after="113" w:line="380" w:lineRule="atLeast"/>
      <w:textAlignment w:val="center"/>
    </w:pPr>
    <w:rPr>
      <w:rFonts w:ascii="Univers LT Std 45 Light" w:hAnsi="Univers LT Std 45 Light" w:cs="Univers LT Std 45 Light"/>
      <w:b/>
      <w:bCs/>
      <w:color w:val="000000"/>
      <w:sz w:val="32"/>
      <w:szCs w:val="32"/>
    </w:rPr>
  </w:style>
  <w:style w:type="paragraph" w:styleId="NormalWeb">
    <w:name w:val="Normal (Web)"/>
    <w:basedOn w:val="Normal"/>
    <w:uiPriority w:val="99"/>
    <w:unhideWhenUsed/>
    <w:qFormat/>
    <w:rsid w:val="0016387E"/>
    <w:pPr>
      <w:spacing w:beforeAutospacing="1" w:after="142" w:line="276" w:lineRule="auto"/>
    </w:pPr>
    <w:rPr>
      <w:rFonts w:ascii="Times New Roman" w:hAnsi="Times New Roman"/>
      <w:sz w:val="24"/>
      <w:szCs w:val="24"/>
    </w:rPr>
  </w:style>
  <w:style w:type="character" w:customStyle="1" w:styleId="CorpodetextoChar">
    <w:name w:val="Corpo de texto Char"/>
    <w:basedOn w:val="Fontepargpadro"/>
    <w:link w:val="Corpodetexto"/>
    <w:rsid w:val="00E4417B"/>
  </w:style>
  <w:style w:type="paragraph" w:customStyle="1" w:styleId="Padro">
    <w:name w:val="Padrão"/>
    <w:basedOn w:val="Normal"/>
    <w:uiPriority w:val="1"/>
    <w:rsid w:val="00E4417B"/>
    <w:pPr>
      <w:spacing w:before="160" w:line="288" w:lineRule="auto"/>
    </w:pPr>
    <w:rPr>
      <w:rFonts w:ascii="Helvetica Neue" w:eastAsia="Arial Unicode MS" w:hAnsi="Helvetica Neue" w:cs="Arial Unicode MS"/>
      <w:color w:val="000000" w:themeColor="text1"/>
      <w:sz w:val="24"/>
      <w:szCs w:val="24"/>
      <w:lang w:val="pt-PT"/>
    </w:rPr>
  </w:style>
  <w:style w:type="paragraph" w:customStyle="1" w:styleId="paragraph">
    <w:name w:val="paragraph"/>
    <w:basedOn w:val="Normal"/>
    <w:rsid w:val="00FE0A61"/>
    <w:pPr>
      <w:suppressAutoHyphens w:val="0"/>
      <w:spacing w:before="100" w:beforeAutospacing="1" w:after="100" w:afterAutospacing="1"/>
    </w:pPr>
    <w:rPr>
      <w:rFonts w:ascii="Times New Roman" w:hAnsi="Times New Roman"/>
      <w:sz w:val="24"/>
      <w:szCs w:val="24"/>
    </w:rPr>
  </w:style>
  <w:style w:type="character" w:customStyle="1" w:styleId="normaltextrun">
    <w:name w:val="normaltextrun"/>
    <w:basedOn w:val="Fontepargpadro"/>
    <w:rsid w:val="00FE0A61"/>
  </w:style>
  <w:style w:type="character" w:customStyle="1" w:styleId="eop">
    <w:name w:val="eop"/>
    <w:basedOn w:val="Fontepargpadro"/>
    <w:rsid w:val="00FE0A61"/>
  </w:style>
  <w:style w:type="character" w:customStyle="1" w:styleId="tabchar">
    <w:name w:val="tabchar"/>
    <w:basedOn w:val="Fontepargpadro"/>
    <w:rsid w:val="00FE0A61"/>
  </w:style>
  <w:style w:type="character" w:customStyle="1" w:styleId="contentpasted0">
    <w:name w:val="contentpasted0"/>
    <w:basedOn w:val="Fontepargpadro"/>
    <w:rsid w:val="00742401"/>
  </w:style>
  <w:style w:type="paragraph" w:styleId="Subttulo">
    <w:name w:val="Subtitle"/>
    <w:basedOn w:val="Normal"/>
    <w:next w:val="Corpodetexto"/>
    <w:link w:val="SubttuloChar"/>
    <w:qFormat/>
    <w:rsid w:val="001510B8"/>
    <w:pPr>
      <w:spacing w:after="120"/>
      <w:jc w:val="both"/>
    </w:pPr>
    <w:rPr>
      <w:rFonts w:cs="Arial"/>
      <w:b/>
      <w:bCs/>
      <w:sz w:val="40"/>
      <w:szCs w:val="40"/>
      <w:lang w:eastAsia="zh-CN"/>
    </w:rPr>
  </w:style>
  <w:style w:type="character" w:customStyle="1" w:styleId="SubttuloChar">
    <w:name w:val="Subtítulo Char"/>
    <w:basedOn w:val="Fontepargpadro"/>
    <w:link w:val="Subttulo"/>
    <w:rsid w:val="001510B8"/>
    <w:rPr>
      <w:rFonts w:cs="Arial"/>
      <w:b/>
      <w:bCs/>
      <w:sz w:val="40"/>
      <w:szCs w:val="40"/>
      <w:lang w:eastAsia="zh-CN"/>
    </w:rPr>
  </w:style>
  <w:style w:type="character" w:styleId="MenoPendente">
    <w:name w:val="Unresolved Mention"/>
    <w:basedOn w:val="Fontepargpadro"/>
    <w:uiPriority w:val="99"/>
    <w:semiHidden/>
    <w:rsid w:val="001510B8"/>
    <w:rPr>
      <w:color w:val="605E5C"/>
      <w:shd w:val="clear" w:color="auto" w:fill="E1DFDD"/>
    </w:rPr>
  </w:style>
  <w:style w:type="character" w:customStyle="1" w:styleId="TtuloChar">
    <w:name w:val="Título Char"/>
    <w:link w:val="Ttulo"/>
    <w:rsid w:val="001510B8"/>
    <w:rPr>
      <w:rFonts w:ascii="Liberation Sans" w:eastAsia="Microsoft YaHei" w:hAnsi="Liberation Sans" w:cs="Lucida Sans"/>
      <w:sz w:val="28"/>
      <w:szCs w:val="28"/>
    </w:rPr>
  </w:style>
  <w:style w:type="character" w:customStyle="1" w:styleId="ui-provider">
    <w:name w:val="ui-provider"/>
    <w:basedOn w:val="Fontepargpadro"/>
    <w:rsid w:val="001510B8"/>
  </w:style>
  <w:style w:type="character" w:customStyle="1" w:styleId="Ttulo1Char">
    <w:name w:val="Título 1 Char"/>
    <w:basedOn w:val="Fontepargpadro"/>
    <w:link w:val="Ttulo1"/>
    <w:rsid w:val="007D3C33"/>
    <w:rPr>
      <w:rFonts w:cs="Arial"/>
      <w:b/>
      <w:bCs/>
      <w:kern w:val="2"/>
      <w:sz w:val="32"/>
      <w:szCs w:val="32"/>
    </w:rPr>
  </w:style>
  <w:style w:type="character" w:customStyle="1" w:styleId="Ttulo2Char">
    <w:name w:val="Título 2 Char"/>
    <w:basedOn w:val="Fontepargpadro"/>
    <w:link w:val="Ttulo2"/>
    <w:semiHidden/>
    <w:rsid w:val="007D3C33"/>
    <w:rPr>
      <w:rFonts w:cs="Arial"/>
      <w:b/>
      <w:bCs/>
      <w:i/>
      <w:iCs/>
      <w:sz w:val="28"/>
      <w:szCs w:val="28"/>
    </w:rPr>
  </w:style>
  <w:style w:type="character" w:customStyle="1" w:styleId="Ttulo3Char">
    <w:name w:val="Título 3 Char"/>
    <w:basedOn w:val="Fontepargpadro"/>
    <w:link w:val="Ttulo3"/>
    <w:semiHidden/>
    <w:rsid w:val="007D3C33"/>
    <w:rPr>
      <w:rFonts w:cs="Arial"/>
      <w:b/>
      <w:bCs/>
      <w:sz w:val="26"/>
      <w:szCs w:val="26"/>
    </w:rPr>
  </w:style>
  <w:style w:type="character" w:customStyle="1" w:styleId="TextodenotaderodapChar1">
    <w:name w:val="Texto de nota de rodapé Char1"/>
    <w:basedOn w:val="Fontepargpadro"/>
    <w:uiPriority w:val="99"/>
    <w:semiHidden/>
    <w:rsid w:val="007D3C33"/>
  </w:style>
  <w:style w:type="character" w:customStyle="1" w:styleId="MapadoDocumentoChar">
    <w:name w:val="Mapa do Documento Char"/>
    <w:basedOn w:val="Fontepargpadro"/>
    <w:link w:val="MapadoDocumento"/>
    <w:semiHidden/>
    <w:rsid w:val="007D3C33"/>
    <w:rPr>
      <w:rFonts w:ascii="Tahoma" w:hAnsi="Tahoma" w:cs="Tahoma"/>
      <w:shd w:val="clear" w:color="auto" w:fill="000080"/>
    </w:rPr>
  </w:style>
  <w:style w:type="character" w:customStyle="1" w:styleId="CabealhoChar1">
    <w:name w:val="Cabeçalho Char1"/>
    <w:basedOn w:val="Fontepargpadro"/>
    <w:uiPriority w:val="99"/>
    <w:semiHidden/>
    <w:rsid w:val="007D3C33"/>
  </w:style>
  <w:style w:type="paragraph" w:styleId="Remissivo1">
    <w:name w:val="index 1"/>
    <w:basedOn w:val="Normal"/>
    <w:next w:val="Normal"/>
    <w:autoRedefine/>
    <w:uiPriority w:val="99"/>
    <w:semiHidden/>
    <w:unhideWhenUsed/>
    <w:rsid w:val="007D3C33"/>
    <w:pPr>
      <w:ind w:left="200" w:hanging="200"/>
    </w:pPr>
  </w:style>
  <w:style w:type="character" w:customStyle="1" w:styleId="TextodenotadefimChar1">
    <w:name w:val="Texto de nota de fim Char1"/>
    <w:basedOn w:val="Fontepargpadro"/>
    <w:uiPriority w:val="99"/>
    <w:semiHidden/>
    <w:rsid w:val="007D3C33"/>
  </w:style>
  <w:style w:type="character" w:customStyle="1" w:styleId="TextodebaloChar1">
    <w:name w:val="Texto de balão Char1"/>
    <w:basedOn w:val="Fontepargpadro"/>
    <w:uiPriority w:val="99"/>
    <w:semiHidden/>
    <w:rsid w:val="007D3C33"/>
    <w:rPr>
      <w:rFonts w:ascii="Segoe UI" w:hAnsi="Segoe UI" w:cs="Segoe UI"/>
      <w:sz w:val="18"/>
      <w:szCs w:val="18"/>
    </w:rPr>
  </w:style>
  <w:style w:type="character" w:customStyle="1" w:styleId="TextodecomentrioChar1">
    <w:name w:val="Texto de comentário Char1"/>
    <w:basedOn w:val="Fontepargpadro"/>
    <w:uiPriority w:val="99"/>
    <w:semiHidden/>
    <w:rsid w:val="007D3C33"/>
  </w:style>
  <w:style w:type="character" w:customStyle="1" w:styleId="AssuntodocomentrioChar1">
    <w:name w:val="Assunto do comentário Char1"/>
    <w:basedOn w:val="TextodecomentrioChar1"/>
    <w:uiPriority w:val="99"/>
    <w:semiHidden/>
    <w:rsid w:val="007D3C33"/>
    <w:rPr>
      <w:b/>
      <w:bCs/>
    </w:rPr>
  </w:style>
  <w:style w:type="character" w:customStyle="1" w:styleId="RodapChar1">
    <w:name w:val="Rodapé Char1"/>
    <w:basedOn w:val="Fontepargpadro"/>
    <w:uiPriority w:val="99"/>
    <w:semiHidden/>
    <w:rsid w:val="007D3C33"/>
  </w:style>
  <w:style w:type="character" w:styleId="HiperlinkVisitado">
    <w:name w:val="FollowedHyperlink"/>
    <w:basedOn w:val="Fontepargpadro"/>
    <w:uiPriority w:val="99"/>
    <w:semiHidden/>
    <w:rsid w:val="009073B9"/>
    <w:rPr>
      <w:color w:val="954F72"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05259700">
      <w:bodyDiv w:val="1"/>
      <w:marLeft w:val="0"/>
      <w:marRight w:val="0"/>
      <w:marTop w:val="0"/>
      <w:marBottom w:val="0"/>
      <w:divBdr>
        <w:top w:val="none" w:sz="0" w:space="0" w:color="auto"/>
        <w:left w:val="none" w:sz="0" w:space="0" w:color="auto"/>
        <w:bottom w:val="none" w:sz="0" w:space="0" w:color="auto"/>
        <w:right w:val="none" w:sz="0" w:space="0" w:color="auto"/>
      </w:divBdr>
    </w:div>
    <w:div w:id="371655148">
      <w:bodyDiv w:val="1"/>
      <w:marLeft w:val="0"/>
      <w:marRight w:val="0"/>
      <w:marTop w:val="0"/>
      <w:marBottom w:val="0"/>
      <w:divBdr>
        <w:top w:val="none" w:sz="0" w:space="0" w:color="auto"/>
        <w:left w:val="none" w:sz="0" w:space="0" w:color="auto"/>
        <w:bottom w:val="none" w:sz="0" w:space="0" w:color="auto"/>
        <w:right w:val="none" w:sz="0" w:space="0" w:color="auto"/>
      </w:divBdr>
      <w:divsChild>
        <w:div w:id="167715606">
          <w:marLeft w:val="0"/>
          <w:marRight w:val="0"/>
          <w:marTop w:val="0"/>
          <w:marBottom w:val="0"/>
          <w:divBdr>
            <w:top w:val="none" w:sz="0" w:space="0" w:color="auto"/>
            <w:left w:val="none" w:sz="0" w:space="0" w:color="auto"/>
            <w:bottom w:val="none" w:sz="0" w:space="0" w:color="auto"/>
            <w:right w:val="none" w:sz="0" w:space="0" w:color="auto"/>
          </w:divBdr>
        </w:div>
        <w:div w:id="320083179">
          <w:marLeft w:val="0"/>
          <w:marRight w:val="0"/>
          <w:marTop w:val="0"/>
          <w:marBottom w:val="0"/>
          <w:divBdr>
            <w:top w:val="none" w:sz="0" w:space="0" w:color="auto"/>
            <w:left w:val="none" w:sz="0" w:space="0" w:color="auto"/>
            <w:bottom w:val="none" w:sz="0" w:space="0" w:color="auto"/>
            <w:right w:val="none" w:sz="0" w:space="0" w:color="auto"/>
          </w:divBdr>
        </w:div>
        <w:div w:id="341512676">
          <w:marLeft w:val="0"/>
          <w:marRight w:val="0"/>
          <w:marTop w:val="0"/>
          <w:marBottom w:val="0"/>
          <w:divBdr>
            <w:top w:val="none" w:sz="0" w:space="0" w:color="auto"/>
            <w:left w:val="none" w:sz="0" w:space="0" w:color="auto"/>
            <w:bottom w:val="none" w:sz="0" w:space="0" w:color="auto"/>
            <w:right w:val="none" w:sz="0" w:space="0" w:color="auto"/>
          </w:divBdr>
        </w:div>
        <w:div w:id="403650601">
          <w:marLeft w:val="0"/>
          <w:marRight w:val="0"/>
          <w:marTop w:val="0"/>
          <w:marBottom w:val="0"/>
          <w:divBdr>
            <w:top w:val="none" w:sz="0" w:space="0" w:color="auto"/>
            <w:left w:val="none" w:sz="0" w:space="0" w:color="auto"/>
            <w:bottom w:val="none" w:sz="0" w:space="0" w:color="auto"/>
            <w:right w:val="none" w:sz="0" w:space="0" w:color="auto"/>
          </w:divBdr>
        </w:div>
        <w:div w:id="434713158">
          <w:marLeft w:val="0"/>
          <w:marRight w:val="0"/>
          <w:marTop w:val="0"/>
          <w:marBottom w:val="0"/>
          <w:divBdr>
            <w:top w:val="none" w:sz="0" w:space="0" w:color="auto"/>
            <w:left w:val="none" w:sz="0" w:space="0" w:color="auto"/>
            <w:bottom w:val="none" w:sz="0" w:space="0" w:color="auto"/>
            <w:right w:val="none" w:sz="0" w:space="0" w:color="auto"/>
          </w:divBdr>
        </w:div>
        <w:div w:id="505246139">
          <w:marLeft w:val="0"/>
          <w:marRight w:val="0"/>
          <w:marTop w:val="0"/>
          <w:marBottom w:val="0"/>
          <w:divBdr>
            <w:top w:val="none" w:sz="0" w:space="0" w:color="auto"/>
            <w:left w:val="none" w:sz="0" w:space="0" w:color="auto"/>
            <w:bottom w:val="none" w:sz="0" w:space="0" w:color="auto"/>
            <w:right w:val="none" w:sz="0" w:space="0" w:color="auto"/>
          </w:divBdr>
        </w:div>
        <w:div w:id="544828508">
          <w:marLeft w:val="0"/>
          <w:marRight w:val="0"/>
          <w:marTop w:val="0"/>
          <w:marBottom w:val="0"/>
          <w:divBdr>
            <w:top w:val="none" w:sz="0" w:space="0" w:color="auto"/>
            <w:left w:val="none" w:sz="0" w:space="0" w:color="auto"/>
            <w:bottom w:val="none" w:sz="0" w:space="0" w:color="auto"/>
            <w:right w:val="none" w:sz="0" w:space="0" w:color="auto"/>
          </w:divBdr>
        </w:div>
        <w:div w:id="659230751">
          <w:marLeft w:val="0"/>
          <w:marRight w:val="0"/>
          <w:marTop w:val="0"/>
          <w:marBottom w:val="0"/>
          <w:divBdr>
            <w:top w:val="none" w:sz="0" w:space="0" w:color="auto"/>
            <w:left w:val="none" w:sz="0" w:space="0" w:color="auto"/>
            <w:bottom w:val="none" w:sz="0" w:space="0" w:color="auto"/>
            <w:right w:val="none" w:sz="0" w:space="0" w:color="auto"/>
          </w:divBdr>
        </w:div>
        <w:div w:id="738863074">
          <w:marLeft w:val="0"/>
          <w:marRight w:val="0"/>
          <w:marTop w:val="0"/>
          <w:marBottom w:val="0"/>
          <w:divBdr>
            <w:top w:val="none" w:sz="0" w:space="0" w:color="auto"/>
            <w:left w:val="none" w:sz="0" w:space="0" w:color="auto"/>
            <w:bottom w:val="none" w:sz="0" w:space="0" w:color="auto"/>
            <w:right w:val="none" w:sz="0" w:space="0" w:color="auto"/>
          </w:divBdr>
        </w:div>
        <w:div w:id="805583498">
          <w:marLeft w:val="0"/>
          <w:marRight w:val="0"/>
          <w:marTop w:val="0"/>
          <w:marBottom w:val="0"/>
          <w:divBdr>
            <w:top w:val="none" w:sz="0" w:space="0" w:color="auto"/>
            <w:left w:val="none" w:sz="0" w:space="0" w:color="auto"/>
            <w:bottom w:val="none" w:sz="0" w:space="0" w:color="auto"/>
            <w:right w:val="none" w:sz="0" w:space="0" w:color="auto"/>
          </w:divBdr>
        </w:div>
        <w:div w:id="835458974">
          <w:marLeft w:val="0"/>
          <w:marRight w:val="0"/>
          <w:marTop w:val="0"/>
          <w:marBottom w:val="0"/>
          <w:divBdr>
            <w:top w:val="none" w:sz="0" w:space="0" w:color="auto"/>
            <w:left w:val="none" w:sz="0" w:space="0" w:color="auto"/>
            <w:bottom w:val="none" w:sz="0" w:space="0" w:color="auto"/>
            <w:right w:val="none" w:sz="0" w:space="0" w:color="auto"/>
          </w:divBdr>
        </w:div>
        <w:div w:id="891843417">
          <w:marLeft w:val="0"/>
          <w:marRight w:val="0"/>
          <w:marTop w:val="0"/>
          <w:marBottom w:val="0"/>
          <w:divBdr>
            <w:top w:val="none" w:sz="0" w:space="0" w:color="auto"/>
            <w:left w:val="none" w:sz="0" w:space="0" w:color="auto"/>
            <w:bottom w:val="none" w:sz="0" w:space="0" w:color="auto"/>
            <w:right w:val="none" w:sz="0" w:space="0" w:color="auto"/>
          </w:divBdr>
        </w:div>
        <w:div w:id="1054305797">
          <w:marLeft w:val="0"/>
          <w:marRight w:val="0"/>
          <w:marTop w:val="0"/>
          <w:marBottom w:val="0"/>
          <w:divBdr>
            <w:top w:val="none" w:sz="0" w:space="0" w:color="auto"/>
            <w:left w:val="none" w:sz="0" w:space="0" w:color="auto"/>
            <w:bottom w:val="none" w:sz="0" w:space="0" w:color="auto"/>
            <w:right w:val="none" w:sz="0" w:space="0" w:color="auto"/>
          </w:divBdr>
        </w:div>
        <w:div w:id="1218392818">
          <w:marLeft w:val="0"/>
          <w:marRight w:val="0"/>
          <w:marTop w:val="0"/>
          <w:marBottom w:val="0"/>
          <w:divBdr>
            <w:top w:val="none" w:sz="0" w:space="0" w:color="auto"/>
            <w:left w:val="none" w:sz="0" w:space="0" w:color="auto"/>
            <w:bottom w:val="none" w:sz="0" w:space="0" w:color="auto"/>
            <w:right w:val="none" w:sz="0" w:space="0" w:color="auto"/>
          </w:divBdr>
        </w:div>
        <w:div w:id="1234127176">
          <w:marLeft w:val="0"/>
          <w:marRight w:val="0"/>
          <w:marTop w:val="0"/>
          <w:marBottom w:val="0"/>
          <w:divBdr>
            <w:top w:val="none" w:sz="0" w:space="0" w:color="auto"/>
            <w:left w:val="none" w:sz="0" w:space="0" w:color="auto"/>
            <w:bottom w:val="none" w:sz="0" w:space="0" w:color="auto"/>
            <w:right w:val="none" w:sz="0" w:space="0" w:color="auto"/>
          </w:divBdr>
        </w:div>
        <w:div w:id="1241526611">
          <w:marLeft w:val="0"/>
          <w:marRight w:val="0"/>
          <w:marTop w:val="0"/>
          <w:marBottom w:val="0"/>
          <w:divBdr>
            <w:top w:val="none" w:sz="0" w:space="0" w:color="auto"/>
            <w:left w:val="none" w:sz="0" w:space="0" w:color="auto"/>
            <w:bottom w:val="none" w:sz="0" w:space="0" w:color="auto"/>
            <w:right w:val="none" w:sz="0" w:space="0" w:color="auto"/>
          </w:divBdr>
        </w:div>
        <w:div w:id="1305625449">
          <w:marLeft w:val="0"/>
          <w:marRight w:val="0"/>
          <w:marTop w:val="0"/>
          <w:marBottom w:val="0"/>
          <w:divBdr>
            <w:top w:val="none" w:sz="0" w:space="0" w:color="auto"/>
            <w:left w:val="none" w:sz="0" w:space="0" w:color="auto"/>
            <w:bottom w:val="none" w:sz="0" w:space="0" w:color="auto"/>
            <w:right w:val="none" w:sz="0" w:space="0" w:color="auto"/>
          </w:divBdr>
        </w:div>
        <w:div w:id="1334382535">
          <w:marLeft w:val="0"/>
          <w:marRight w:val="0"/>
          <w:marTop w:val="0"/>
          <w:marBottom w:val="0"/>
          <w:divBdr>
            <w:top w:val="none" w:sz="0" w:space="0" w:color="auto"/>
            <w:left w:val="none" w:sz="0" w:space="0" w:color="auto"/>
            <w:bottom w:val="none" w:sz="0" w:space="0" w:color="auto"/>
            <w:right w:val="none" w:sz="0" w:space="0" w:color="auto"/>
          </w:divBdr>
        </w:div>
        <w:div w:id="1495758883">
          <w:marLeft w:val="0"/>
          <w:marRight w:val="0"/>
          <w:marTop w:val="0"/>
          <w:marBottom w:val="0"/>
          <w:divBdr>
            <w:top w:val="none" w:sz="0" w:space="0" w:color="auto"/>
            <w:left w:val="none" w:sz="0" w:space="0" w:color="auto"/>
            <w:bottom w:val="none" w:sz="0" w:space="0" w:color="auto"/>
            <w:right w:val="none" w:sz="0" w:space="0" w:color="auto"/>
          </w:divBdr>
        </w:div>
        <w:div w:id="1530532234">
          <w:marLeft w:val="0"/>
          <w:marRight w:val="0"/>
          <w:marTop w:val="0"/>
          <w:marBottom w:val="0"/>
          <w:divBdr>
            <w:top w:val="none" w:sz="0" w:space="0" w:color="auto"/>
            <w:left w:val="none" w:sz="0" w:space="0" w:color="auto"/>
            <w:bottom w:val="none" w:sz="0" w:space="0" w:color="auto"/>
            <w:right w:val="none" w:sz="0" w:space="0" w:color="auto"/>
          </w:divBdr>
        </w:div>
        <w:div w:id="1550918455">
          <w:marLeft w:val="0"/>
          <w:marRight w:val="0"/>
          <w:marTop w:val="0"/>
          <w:marBottom w:val="0"/>
          <w:divBdr>
            <w:top w:val="none" w:sz="0" w:space="0" w:color="auto"/>
            <w:left w:val="none" w:sz="0" w:space="0" w:color="auto"/>
            <w:bottom w:val="none" w:sz="0" w:space="0" w:color="auto"/>
            <w:right w:val="none" w:sz="0" w:space="0" w:color="auto"/>
          </w:divBdr>
        </w:div>
        <w:div w:id="1654024476">
          <w:marLeft w:val="0"/>
          <w:marRight w:val="0"/>
          <w:marTop w:val="0"/>
          <w:marBottom w:val="0"/>
          <w:divBdr>
            <w:top w:val="none" w:sz="0" w:space="0" w:color="auto"/>
            <w:left w:val="none" w:sz="0" w:space="0" w:color="auto"/>
            <w:bottom w:val="none" w:sz="0" w:space="0" w:color="auto"/>
            <w:right w:val="none" w:sz="0" w:space="0" w:color="auto"/>
          </w:divBdr>
        </w:div>
        <w:div w:id="1882935083">
          <w:marLeft w:val="0"/>
          <w:marRight w:val="0"/>
          <w:marTop w:val="0"/>
          <w:marBottom w:val="0"/>
          <w:divBdr>
            <w:top w:val="none" w:sz="0" w:space="0" w:color="auto"/>
            <w:left w:val="none" w:sz="0" w:space="0" w:color="auto"/>
            <w:bottom w:val="none" w:sz="0" w:space="0" w:color="auto"/>
            <w:right w:val="none" w:sz="0" w:space="0" w:color="auto"/>
          </w:divBdr>
        </w:div>
        <w:div w:id="1900357974">
          <w:marLeft w:val="0"/>
          <w:marRight w:val="0"/>
          <w:marTop w:val="0"/>
          <w:marBottom w:val="0"/>
          <w:divBdr>
            <w:top w:val="none" w:sz="0" w:space="0" w:color="auto"/>
            <w:left w:val="none" w:sz="0" w:space="0" w:color="auto"/>
            <w:bottom w:val="none" w:sz="0" w:space="0" w:color="auto"/>
            <w:right w:val="none" w:sz="0" w:space="0" w:color="auto"/>
          </w:divBdr>
        </w:div>
        <w:div w:id="2039161025">
          <w:marLeft w:val="0"/>
          <w:marRight w:val="0"/>
          <w:marTop w:val="0"/>
          <w:marBottom w:val="0"/>
          <w:divBdr>
            <w:top w:val="none" w:sz="0" w:space="0" w:color="auto"/>
            <w:left w:val="none" w:sz="0" w:space="0" w:color="auto"/>
            <w:bottom w:val="none" w:sz="0" w:space="0" w:color="auto"/>
            <w:right w:val="none" w:sz="0" w:space="0" w:color="auto"/>
          </w:divBdr>
        </w:div>
        <w:div w:id="2081442322">
          <w:marLeft w:val="0"/>
          <w:marRight w:val="0"/>
          <w:marTop w:val="0"/>
          <w:marBottom w:val="0"/>
          <w:divBdr>
            <w:top w:val="none" w:sz="0" w:space="0" w:color="auto"/>
            <w:left w:val="none" w:sz="0" w:space="0" w:color="auto"/>
            <w:bottom w:val="none" w:sz="0" w:space="0" w:color="auto"/>
            <w:right w:val="none" w:sz="0" w:space="0" w:color="auto"/>
          </w:divBdr>
        </w:div>
        <w:div w:id="2118862746">
          <w:marLeft w:val="0"/>
          <w:marRight w:val="0"/>
          <w:marTop w:val="0"/>
          <w:marBottom w:val="0"/>
          <w:divBdr>
            <w:top w:val="none" w:sz="0" w:space="0" w:color="auto"/>
            <w:left w:val="none" w:sz="0" w:space="0" w:color="auto"/>
            <w:bottom w:val="none" w:sz="0" w:space="0" w:color="auto"/>
            <w:right w:val="none" w:sz="0" w:space="0" w:color="auto"/>
          </w:divBdr>
        </w:div>
      </w:divsChild>
    </w:div>
    <w:div w:id="538736956">
      <w:bodyDiv w:val="1"/>
      <w:marLeft w:val="0"/>
      <w:marRight w:val="0"/>
      <w:marTop w:val="0"/>
      <w:marBottom w:val="0"/>
      <w:divBdr>
        <w:top w:val="none" w:sz="0" w:space="0" w:color="auto"/>
        <w:left w:val="none" w:sz="0" w:space="0" w:color="auto"/>
        <w:bottom w:val="none" w:sz="0" w:space="0" w:color="auto"/>
        <w:right w:val="none" w:sz="0" w:space="0" w:color="auto"/>
      </w:divBdr>
    </w:div>
    <w:div w:id="637220866">
      <w:bodyDiv w:val="1"/>
      <w:marLeft w:val="0"/>
      <w:marRight w:val="0"/>
      <w:marTop w:val="0"/>
      <w:marBottom w:val="0"/>
      <w:divBdr>
        <w:top w:val="none" w:sz="0" w:space="0" w:color="auto"/>
        <w:left w:val="none" w:sz="0" w:space="0" w:color="auto"/>
        <w:bottom w:val="none" w:sz="0" w:space="0" w:color="auto"/>
        <w:right w:val="none" w:sz="0" w:space="0" w:color="auto"/>
      </w:divBdr>
    </w:div>
    <w:div w:id="718820128">
      <w:bodyDiv w:val="1"/>
      <w:marLeft w:val="0"/>
      <w:marRight w:val="0"/>
      <w:marTop w:val="0"/>
      <w:marBottom w:val="0"/>
      <w:divBdr>
        <w:top w:val="none" w:sz="0" w:space="0" w:color="auto"/>
        <w:left w:val="none" w:sz="0" w:space="0" w:color="auto"/>
        <w:bottom w:val="none" w:sz="0" w:space="0" w:color="auto"/>
        <w:right w:val="none" w:sz="0" w:space="0" w:color="auto"/>
      </w:divBdr>
    </w:div>
    <w:div w:id="781261414">
      <w:bodyDiv w:val="1"/>
      <w:marLeft w:val="0"/>
      <w:marRight w:val="0"/>
      <w:marTop w:val="0"/>
      <w:marBottom w:val="0"/>
      <w:divBdr>
        <w:top w:val="none" w:sz="0" w:space="0" w:color="auto"/>
        <w:left w:val="none" w:sz="0" w:space="0" w:color="auto"/>
        <w:bottom w:val="none" w:sz="0" w:space="0" w:color="auto"/>
        <w:right w:val="none" w:sz="0" w:space="0" w:color="auto"/>
      </w:divBdr>
    </w:div>
    <w:div w:id="803279283">
      <w:bodyDiv w:val="1"/>
      <w:marLeft w:val="0"/>
      <w:marRight w:val="0"/>
      <w:marTop w:val="0"/>
      <w:marBottom w:val="0"/>
      <w:divBdr>
        <w:top w:val="none" w:sz="0" w:space="0" w:color="auto"/>
        <w:left w:val="none" w:sz="0" w:space="0" w:color="auto"/>
        <w:bottom w:val="none" w:sz="0" w:space="0" w:color="auto"/>
        <w:right w:val="none" w:sz="0" w:space="0" w:color="auto"/>
      </w:divBdr>
    </w:div>
    <w:div w:id="968900078">
      <w:bodyDiv w:val="1"/>
      <w:marLeft w:val="0"/>
      <w:marRight w:val="0"/>
      <w:marTop w:val="0"/>
      <w:marBottom w:val="0"/>
      <w:divBdr>
        <w:top w:val="none" w:sz="0" w:space="0" w:color="auto"/>
        <w:left w:val="none" w:sz="0" w:space="0" w:color="auto"/>
        <w:bottom w:val="none" w:sz="0" w:space="0" w:color="auto"/>
        <w:right w:val="none" w:sz="0" w:space="0" w:color="auto"/>
      </w:divBdr>
    </w:div>
    <w:div w:id="1056320244">
      <w:bodyDiv w:val="1"/>
      <w:marLeft w:val="0"/>
      <w:marRight w:val="0"/>
      <w:marTop w:val="0"/>
      <w:marBottom w:val="0"/>
      <w:divBdr>
        <w:top w:val="none" w:sz="0" w:space="0" w:color="auto"/>
        <w:left w:val="none" w:sz="0" w:space="0" w:color="auto"/>
        <w:bottom w:val="none" w:sz="0" w:space="0" w:color="auto"/>
        <w:right w:val="none" w:sz="0" w:space="0" w:color="auto"/>
      </w:divBdr>
    </w:div>
    <w:div w:id="1091393079">
      <w:bodyDiv w:val="1"/>
      <w:marLeft w:val="0"/>
      <w:marRight w:val="0"/>
      <w:marTop w:val="0"/>
      <w:marBottom w:val="0"/>
      <w:divBdr>
        <w:top w:val="none" w:sz="0" w:space="0" w:color="auto"/>
        <w:left w:val="none" w:sz="0" w:space="0" w:color="auto"/>
        <w:bottom w:val="none" w:sz="0" w:space="0" w:color="auto"/>
        <w:right w:val="none" w:sz="0" w:space="0" w:color="auto"/>
      </w:divBdr>
    </w:div>
    <w:div w:id="1404403240">
      <w:bodyDiv w:val="1"/>
      <w:marLeft w:val="0"/>
      <w:marRight w:val="0"/>
      <w:marTop w:val="0"/>
      <w:marBottom w:val="0"/>
      <w:divBdr>
        <w:top w:val="none" w:sz="0" w:space="0" w:color="auto"/>
        <w:left w:val="none" w:sz="0" w:space="0" w:color="auto"/>
        <w:bottom w:val="none" w:sz="0" w:space="0" w:color="auto"/>
        <w:right w:val="none" w:sz="0" w:space="0" w:color="auto"/>
      </w:divBdr>
    </w:div>
    <w:div w:id="1446731420">
      <w:bodyDiv w:val="1"/>
      <w:marLeft w:val="0"/>
      <w:marRight w:val="0"/>
      <w:marTop w:val="0"/>
      <w:marBottom w:val="0"/>
      <w:divBdr>
        <w:top w:val="none" w:sz="0" w:space="0" w:color="auto"/>
        <w:left w:val="none" w:sz="0" w:space="0" w:color="auto"/>
        <w:bottom w:val="none" w:sz="0" w:space="0" w:color="auto"/>
        <w:right w:val="none" w:sz="0" w:space="0" w:color="auto"/>
      </w:divBdr>
    </w:div>
    <w:div w:id="1661277430">
      <w:bodyDiv w:val="1"/>
      <w:marLeft w:val="0"/>
      <w:marRight w:val="0"/>
      <w:marTop w:val="0"/>
      <w:marBottom w:val="0"/>
      <w:divBdr>
        <w:top w:val="none" w:sz="0" w:space="0" w:color="auto"/>
        <w:left w:val="none" w:sz="0" w:space="0" w:color="auto"/>
        <w:bottom w:val="none" w:sz="0" w:space="0" w:color="auto"/>
        <w:right w:val="none" w:sz="0" w:space="0" w:color="auto"/>
      </w:divBdr>
    </w:div>
    <w:div w:id="1691952946">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image" Target="media/image8.emf"/><Relationship Id="rId26" Type="http://schemas.openxmlformats.org/officeDocument/2006/relationships/chart" Target="charts/chart8.xml"/><Relationship Id="rId39" Type="http://schemas.openxmlformats.org/officeDocument/2006/relationships/chart" Target="charts/chart21.xml"/><Relationship Id="rId21" Type="http://schemas.openxmlformats.org/officeDocument/2006/relationships/chart" Target="charts/chart3.xml"/><Relationship Id="rId34" Type="http://schemas.openxmlformats.org/officeDocument/2006/relationships/chart" Target="charts/chart16.xml"/><Relationship Id="rId42" Type="http://schemas.openxmlformats.org/officeDocument/2006/relationships/chart" Target="charts/chart24.xml"/><Relationship Id="rId47" Type="http://schemas.openxmlformats.org/officeDocument/2006/relationships/image" Target="media/image10.emf"/><Relationship Id="rId50" Type="http://schemas.openxmlformats.org/officeDocument/2006/relationships/image" Target="media/image11.emf"/><Relationship Id="rId55" Type="http://schemas.openxmlformats.org/officeDocument/2006/relationships/header" Target="header2.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6.emf"/><Relationship Id="rId29" Type="http://schemas.openxmlformats.org/officeDocument/2006/relationships/chart" Target="charts/chart11.xml"/><Relationship Id="rId11" Type="http://schemas.openxmlformats.org/officeDocument/2006/relationships/image" Target="media/image1.wmf"/><Relationship Id="rId24" Type="http://schemas.openxmlformats.org/officeDocument/2006/relationships/chart" Target="charts/chart6.xml"/><Relationship Id="rId32" Type="http://schemas.openxmlformats.org/officeDocument/2006/relationships/chart" Target="charts/chart14.xml"/><Relationship Id="rId37" Type="http://schemas.openxmlformats.org/officeDocument/2006/relationships/chart" Target="charts/chart19.xml"/><Relationship Id="rId40" Type="http://schemas.openxmlformats.org/officeDocument/2006/relationships/chart" Target="charts/chart22.xml"/><Relationship Id="rId45" Type="http://schemas.openxmlformats.org/officeDocument/2006/relationships/chart" Target="charts/chart26.xml"/><Relationship Id="rId53" Type="http://schemas.openxmlformats.org/officeDocument/2006/relationships/chart" Target="charts/chart32.xml"/><Relationship Id="rId58" Type="http://schemas.openxmlformats.org/officeDocument/2006/relationships/header" Target="header3.xml"/><Relationship Id="rId5" Type="http://schemas.openxmlformats.org/officeDocument/2006/relationships/numbering" Target="numbering.xml"/><Relationship Id="rId61" Type="http://schemas.openxmlformats.org/officeDocument/2006/relationships/theme" Target="theme/theme1.xml"/><Relationship Id="rId19" Type="http://schemas.openxmlformats.org/officeDocument/2006/relationships/chart" Target="charts/chart1.xml"/><Relationship Id="rId14" Type="http://schemas.openxmlformats.org/officeDocument/2006/relationships/image" Target="media/image4.png"/><Relationship Id="rId22" Type="http://schemas.openxmlformats.org/officeDocument/2006/relationships/chart" Target="charts/chart4.xml"/><Relationship Id="rId27" Type="http://schemas.openxmlformats.org/officeDocument/2006/relationships/chart" Target="charts/chart9.xml"/><Relationship Id="rId30" Type="http://schemas.openxmlformats.org/officeDocument/2006/relationships/chart" Target="charts/chart12.xml"/><Relationship Id="rId35" Type="http://schemas.openxmlformats.org/officeDocument/2006/relationships/chart" Target="charts/chart17.xml"/><Relationship Id="rId43" Type="http://schemas.openxmlformats.org/officeDocument/2006/relationships/chart" Target="charts/chart25.xml"/><Relationship Id="rId48" Type="http://schemas.openxmlformats.org/officeDocument/2006/relationships/chart" Target="charts/chart28.xml"/><Relationship Id="rId56" Type="http://schemas.openxmlformats.org/officeDocument/2006/relationships/footer" Target="footer1.xml"/><Relationship Id="rId8" Type="http://schemas.openxmlformats.org/officeDocument/2006/relationships/webSettings" Target="webSettings.xml"/><Relationship Id="rId51" Type="http://schemas.openxmlformats.org/officeDocument/2006/relationships/chart" Target="charts/chart30.xml"/><Relationship Id="rId3" Type="http://schemas.openxmlformats.org/officeDocument/2006/relationships/customXml" Target="../customXml/item3.xml"/><Relationship Id="rId12" Type="http://schemas.openxmlformats.org/officeDocument/2006/relationships/image" Target="media/image2.png"/><Relationship Id="rId17" Type="http://schemas.openxmlformats.org/officeDocument/2006/relationships/image" Target="media/image7.emf"/><Relationship Id="rId25" Type="http://schemas.openxmlformats.org/officeDocument/2006/relationships/chart" Target="charts/chart7.xml"/><Relationship Id="rId33" Type="http://schemas.openxmlformats.org/officeDocument/2006/relationships/chart" Target="charts/chart15.xml"/><Relationship Id="rId38" Type="http://schemas.openxmlformats.org/officeDocument/2006/relationships/chart" Target="charts/chart20.xml"/><Relationship Id="rId46" Type="http://schemas.openxmlformats.org/officeDocument/2006/relationships/chart" Target="charts/chart27.xml"/><Relationship Id="rId59" Type="http://schemas.openxmlformats.org/officeDocument/2006/relationships/footer" Target="footer3.xml"/><Relationship Id="rId20" Type="http://schemas.openxmlformats.org/officeDocument/2006/relationships/chart" Target="charts/chart2.xml"/><Relationship Id="rId41" Type="http://schemas.openxmlformats.org/officeDocument/2006/relationships/chart" Target="charts/chart23.xml"/><Relationship Id="rId54"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5.jpeg"/><Relationship Id="rId23" Type="http://schemas.openxmlformats.org/officeDocument/2006/relationships/chart" Target="charts/chart5.xml"/><Relationship Id="rId28" Type="http://schemas.openxmlformats.org/officeDocument/2006/relationships/chart" Target="charts/chart10.xml"/><Relationship Id="rId36" Type="http://schemas.openxmlformats.org/officeDocument/2006/relationships/chart" Target="charts/chart18.xml"/><Relationship Id="rId49" Type="http://schemas.openxmlformats.org/officeDocument/2006/relationships/chart" Target="charts/chart29.xml"/><Relationship Id="rId57" Type="http://schemas.openxmlformats.org/officeDocument/2006/relationships/footer" Target="footer2.xml"/><Relationship Id="rId10" Type="http://schemas.openxmlformats.org/officeDocument/2006/relationships/endnotes" Target="endnotes.xml"/><Relationship Id="rId31" Type="http://schemas.openxmlformats.org/officeDocument/2006/relationships/chart" Target="charts/chart13.xml"/><Relationship Id="rId44" Type="http://schemas.openxmlformats.org/officeDocument/2006/relationships/image" Target="media/image9.emf"/><Relationship Id="rId52" Type="http://schemas.openxmlformats.org/officeDocument/2006/relationships/chart" Target="charts/chart31.xml"/><Relationship Id="rId60"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s>
</file>

<file path=word/_rels/footer2.xml.rels><?xml version="1.0" encoding="UTF-8" standalone="yes"?>
<Relationships xmlns="http://schemas.openxmlformats.org/package/2006/relationships"><Relationship Id="rId1" Type="http://schemas.openxmlformats.org/officeDocument/2006/relationships/image" Target="media/image12.png"/></Relationships>
</file>

<file path=word/_rels/footer3.xml.rels><?xml version="1.0" encoding="UTF-8" standalone="yes"?>
<Relationships xmlns="http://schemas.openxmlformats.org/package/2006/relationships"><Relationship Id="rId1" Type="http://schemas.openxmlformats.org/officeDocument/2006/relationships/image" Target="media/image12.png"/></Relationships>
</file>

<file path=word/_rels/footnotes.xml.rels><?xml version="1.0" encoding="UTF-8" standalone="yes"?>
<Relationships xmlns="http://schemas.openxmlformats.org/package/2006/relationships"><Relationship Id="rId3" Type="http://schemas.openxmlformats.org/officeDocument/2006/relationships/hyperlink" Target="https://www.bcb.gov.br/controleinflacao/historicotaxasjuros" TargetMode="External"/><Relationship Id="rId2" Type="http://schemas.openxmlformats.org/officeDocument/2006/relationships/hyperlink" Target="https://www.ipea.gov.br/cartadeconjuntura/wpcontent/uploads/2024/12/241227_cc_65_nota_29.pdf" TargetMode="External"/><Relationship Id="rId1" Type="http://schemas.openxmlformats.org/officeDocument/2006/relationships/hyperlink" Target="https://www.bcb.gov.br/controleinflacao/metainflacao" TargetMode="External"/><Relationship Id="rId5" Type="http://schemas.openxmlformats.org/officeDocument/2006/relationships/hyperlink" Target="https://balanca.economia.gov.br/balanca/publicacoes_dados_consolidados/pg.html" TargetMode="External"/><Relationship Id="rId4" Type="http://schemas.openxmlformats.org/officeDocument/2006/relationships/hyperlink" Target="https://www.ipeadata.gov.br/ExibeSerie.aspx?serid=31924"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https://fundacaoibge.sharepoint.com/sites/EquipeBolsistasPINTECSem/Documentos%20Compartilhados/Inova&#231;&#227;o%202023/Divulga&#231;&#227;o/4%20-%20Gr&#225;ficos/PINTEC%20SEMESTRAL%20-%20Planos%20Tabulares%20CNAE%20-%20.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https://fundacaoibge.sharepoint.com/sites/EquipeBolsistasPINTECSem/Documentos%20Compartilhados/Inova&#231;&#227;o%202023/Divulga&#231;&#227;o/4%20-%20Gr&#225;ficos/PINTEC%20SEMESTRAL%20-%20Planos%20Tabulares%20PO.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https://fundacaoibge.sharepoint.com/sites/EquipeBolsistasPINTECSem/Documentos%20Compartilhados/Inova&#231;&#227;o%202023/Divulga&#231;&#227;o/4%20-%20Gr&#225;ficos/PINTEC%20SEMESTRAL%20-%20Planos%20Tabulares%20PO.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https://fundacaoibge.sharepoint.com/sites/EquipeBolsistasPINTECSem/Documentos%20Compartilhados/Inova&#231;&#227;o%202023/Divulga&#231;&#227;o/4%20-%20Gr&#225;ficos/PINTEC%20SEMESTRAL%20-%20Planos%20Tabulares%20CNAE%20-%20.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https://fundacaoibge.sharepoint.com/sites/EquipeBolsistasPINTECSem/Documentos%20Compartilhados/Inova&#231;&#227;o%202023/Divulga&#231;&#227;o/4%20-%20Gr&#225;ficos/PINTEC%20SEMESTRAL%20-%20Planos%20Tabulares%20CNAE%20-%20.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https://fundacaoibge.sharepoint.com/sites/EquipeBolsistasPINTECSem/Documentos%20Compartilhados/Inova&#231;&#227;o%202023/Divulga&#231;&#227;o/4%20-%20Gr&#225;ficos/PINTEC%20SEMESTRAL%20-%20Planos%20Tabulares%20CNAE%20-%20.xlsx"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https://fundacaoibge.sharepoint.com/sites/EquipeBolsistasPINTECSem/Documentos%20Compartilhados/Inova&#231;&#227;o%202023/Divulga&#231;&#227;o/4%20-%20Gr&#225;ficos/PINTEC%20SEMESTRAL%20-%20Planos%20Tabulares%20CNAE%20-%20.xlsx" TargetMode="External"/><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oleObject" Target="https://fundacaoibge.sharepoint.com/sites/EquipeBolsistasPINTECSem/Documentos%20Compartilhados/Inova&#231;&#227;o%202023/Divulga&#231;&#227;o/4%20-%20Gr&#225;ficos/PINTEC%20SEMESTRAL%20-%20Planos%20Tabulares%20PO.xlsx" TargetMode="External"/><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https://fundacaoibge.sharepoint.com/sites/EquipeBolsistasPINTECSem/Documentos%20Compartilhados/Inova&#231;&#227;o%202023/Divulga&#231;&#227;o/4%20-%20Gr&#225;ficos/PINTEC%20SEMESTRAL%20-%20Planos%20Tabulares%20CNAE%20-%20.xlsx"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https://fundacaoibge.sharepoint.com/sites/EquipeBolsistasPINTECSem/Documentos%20Compartilhados/Inova&#231;&#227;o%202023/Divulga&#231;&#227;o/4%20-%20Gr&#225;ficos/PINTEC%20SEMESTRAL%20-%20Planos%20Tabulares%20PO.xlsx" TargetMode="External"/><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1.xml"/><Relationship Id="rId1" Type="http://schemas.microsoft.com/office/2011/relationships/chartStyle" Target="style11.xml"/><Relationship Id="rId4" Type="http://schemas.openxmlformats.org/officeDocument/2006/relationships/package" Target="../embeddings/Microsoft_Excel_Worksheet.xlsx"/></Relationships>
</file>

<file path=word/charts/_rels/chart1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12.xml"/><Relationship Id="rId1" Type="http://schemas.microsoft.com/office/2011/relationships/chartStyle" Target="style12.xml"/><Relationship Id="rId4" Type="http://schemas.openxmlformats.org/officeDocument/2006/relationships/oleObject" Target="file:///C:\IBGE\IBGE\PINTEC\PINTEC%20SEMESTRAL\1%20-%20INOVA\3&#170;%20Edi&#231;&#227;o%20-%202023\Cr&#237;ticas%20&amp;%20An&#225;lise\Plano%20tabular%20-%20PO%20-%20Inova&#231;&#227;o%202023%20-%20Trabalhando%20gr&#225;ficos.xlsx" TargetMode="External"/></Relationships>
</file>

<file path=word/charts/_rels/chart13.xml.rels><?xml version="1.0" encoding="UTF-8" standalone="yes"?>
<Relationships xmlns="http://schemas.openxmlformats.org/package/2006/relationships"><Relationship Id="rId3" Type="http://schemas.openxmlformats.org/officeDocument/2006/relationships/oleObject" Target="https://fundacaoibge.sharepoint.com/sites/EquipeBolsistasPINTECSem/Documentos%20Compartilhados/Inova&#231;&#227;o%202023/Divulga&#231;&#227;o/4%20-%20Gr&#225;ficos/PINTEC%20SEMESTRAL%20-%20Planos%20Tabulares%20PO.xlsx" TargetMode="External"/><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oleObject" Target="file:///C:\IBGE\IBGE\PINTEC\PINTEC%20SEMESTRAL\1%20-%20INOVA\4&#170;%20Edi&#231;&#227;o%20-%202024\Cr&#237;ticas%20&amp;%20An&#225;lises\PINTEC_Semestral_2024_Indicadores_Basicos_CNAE%20-%20Confer&#234;ncia.xlsx" TargetMode="External"/><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oleObject" Target="file:///C:\IBGE\IBGE\PINTEC\PINTEC%20SEMESTRAL\1%20-%20INOVA\4&#170;%20Edi&#231;&#227;o%20-%202024\Cr&#237;ticas%20&amp;%20An&#225;lises\PINTEC_Semestral_2024_Indicadores_Basicos_PO%20-%20Confer&#234;ncia.xlsx" TargetMode="External"/><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oleObject" Target="file:///C:\IBGE\IBGE\PINTEC\PINTEC%20SEMESTRAL\1%20-%20INOVA\4&#170;%20Edi&#231;&#227;o%20-%202024\Cr&#237;ticas%20&amp;%20An&#225;lises\Apoio-%20Adequabilidade%20Instrumentos.xlsx" TargetMode="External"/><Relationship Id="rId2" Type="http://schemas.microsoft.com/office/2011/relationships/chartColorStyle" Target="colors16.xml"/><Relationship Id="rId1" Type="http://schemas.microsoft.com/office/2011/relationships/chartStyle" Target="style16.xml"/></Relationships>
</file>

<file path=word/charts/_rels/chart17.xml.rels><?xml version="1.0" encoding="UTF-8" standalone="yes"?>
<Relationships xmlns="http://schemas.openxmlformats.org/package/2006/relationships"><Relationship Id="rId3" Type="http://schemas.openxmlformats.org/officeDocument/2006/relationships/oleObject" Target="file:///C:\IBGE\IBGE\PINTEC\PINTEC%20SEMESTRAL\1%20-%20INOVA\4&#170;%20Edi&#231;&#227;o%20-%202024\Cr&#237;ticas%20&amp;%20An&#225;lises\Apoio-%20Adequabilidade%20Instrumentos.xlsx" TargetMode="External"/><Relationship Id="rId2" Type="http://schemas.microsoft.com/office/2011/relationships/chartColorStyle" Target="colors17.xml"/><Relationship Id="rId1" Type="http://schemas.microsoft.com/office/2011/relationships/chartStyle" Target="style17.xml"/></Relationships>
</file>

<file path=word/charts/_rels/chart18.xml.rels><?xml version="1.0" encoding="UTF-8" standalone="yes"?>
<Relationships xmlns="http://schemas.openxmlformats.org/package/2006/relationships"><Relationship Id="rId3" Type="http://schemas.openxmlformats.org/officeDocument/2006/relationships/oleObject" Target="file:///C:\IBGE\IBGE\PINTEC\PINTEC%20SEMESTRAL\1%20-%20INOVA\4&#170;%20Edi&#231;&#227;o%20-%202024\Cr&#237;ticas%20&amp;%20An&#225;lises\Apoio-%20Adequabilidade%20Instrumentos.xlsx" TargetMode="External"/><Relationship Id="rId2" Type="http://schemas.microsoft.com/office/2011/relationships/chartColorStyle" Target="colors18.xml"/><Relationship Id="rId1" Type="http://schemas.microsoft.com/office/2011/relationships/chartStyle" Target="style18.xml"/></Relationships>
</file>

<file path=word/charts/_rels/chart19.xml.rels><?xml version="1.0" encoding="UTF-8" standalone="yes"?>
<Relationships xmlns="http://schemas.openxmlformats.org/package/2006/relationships"><Relationship Id="rId3" Type="http://schemas.openxmlformats.org/officeDocument/2006/relationships/oleObject" Target="file:///C:\IBGE\IBGE\PINTEC\PINTEC%20SEMESTRAL\1%20-%20INOVA\4&#170;%20Edi&#231;&#227;o%20-%202024\Cr&#237;ticas%20&amp;%20An&#225;lises\Apoio-%20Adequabilidade%20Instrumentos.xlsx" TargetMode="External"/><Relationship Id="rId2" Type="http://schemas.microsoft.com/office/2011/relationships/chartColorStyle" Target="colors19.xml"/><Relationship Id="rId1" Type="http://schemas.microsoft.com/office/2011/relationships/chartStyle" Target="style19.xml"/></Relationships>
</file>

<file path=word/charts/_rels/chart20.xml.rels><?xml version="1.0" encoding="UTF-8" standalone="yes"?>
<Relationships xmlns="http://schemas.openxmlformats.org/package/2006/relationships"><Relationship Id="rId3" Type="http://schemas.openxmlformats.org/officeDocument/2006/relationships/oleObject" Target="file:///C:\IBGE\IBGE\PINTEC\PINTEC%20SEMESTRAL\1%20-%20INOVA\4&#170;%20Edi&#231;&#227;o%20-%202024\Cr&#237;ticas%20&amp;%20An&#225;lises\Apoio-%20Adequabilidade%20Instrumentos.xlsx" TargetMode="External"/><Relationship Id="rId2" Type="http://schemas.microsoft.com/office/2011/relationships/chartColorStyle" Target="colors20.xml"/><Relationship Id="rId1" Type="http://schemas.microsoft.com/office/2011/relationships/chartStyle" Target="style20.xml"/></Relationships>
</file>

<file path=word/charts/_rels/chart21.xml.rels><?xml version="1.0" encoding="UTF-8" standalone="yes"?>
<Relationships xmlns="http://schemas.openxmlformats.org/package/2006/relationships"><Relationship Id="rId3" Type="http://schemas.openxmlformats.org/officeDocument/2006/relationships/oleObject" Target="file:///C:\IBGE\IBGE\PINTEC\PINTEC%20SEMESTRAL\1%20-%20INOVA\4&#170;%20Edi&#231;&#227;o%20-%202024\Cr&#237;ticas%20&amp;%20An&#225;lises\Apoio-%20Adequabilidade%20Instrumentos.xlsx" TargetMode="External"/><Relationship Id="rId2" Type="http://schemas.microsoft.com/office/2011/relationships/chartColorStyle" Target="colors21.xml"/><Relationship Id="rId1" Type="http://schemas.microsoft.com/office/2011/relationships/chartStyle" Target="style21.xml"/></Relationships>
</file>

<file path=word/charts/_rels/chart22.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22.xml"/><Relationship Id="rId1" Type="http://schemas.microsoft.com/office/2011/relationships/chartStyle" Target="style22.xml"/><Relationship Id="rId4" Type="http://schemas.openxmlformats.org/officeDocument/2006/relationships/package" Target="../embeddings/Microsoft_Excel_Worksheet1.xlsx"/></Relationships>
</file>

<file path=word/charts/_rels/chart23.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23.xml"/><Relationship Id="rId1" Type="http://schemas.microsoft.com/office/2011/relationships/chartStyle" Target="style23.xml"/><Relationship Id="rId4" Type="http://schemas.openxmlformats.org/officeDocument/2006/relationships/package" Target="../embeddings/Microsoft_Excel_Worksheet2.xlsx"/></Relationships>
</file>

<file path=word/charts/_rels/chart24.xml.rels><?xml version="1.0" encoding="UTF-8" standalone="yes"?>
<Relationships xmlns="http://schemas.openxmlformats.org/package/2006/relationships"><Relationship Id="rId3" Type="http://schemas.openxmlformats.org/officeDocument/2006/relationships/oleObject" Target="https://fundacaoibge.sharepoint.com/sites/EquipeBolsistasPINTECSem/Documentos%20Compartilhados/Inova&#231;&#227;o%202023/Divulga&#231;&#227;o/4%20-%20Gr&#225;ficos/PINTEC%20SEMESTRAL%20-%20Planos%20Tabulares%20CNAE%20-%20.xlsx" TargetMode="External"/><Relationship Id="rId2" Type="http://schemas.microsoft.com/office/2011/relationships/chartColorStyle" Target="colors24.xml"/><Relationship Id="rId1" Type="http://schemas.microsoft.com/office/2011/relationships/chartStyle" Target="style24.xml"/></Relationships>
</file>

<file path=word/charts/_rels/chart25.xml.rels><?xml version="1.0" encoding="UTF-8" standalone="yes"?>
<Relationships xmlns="http://schemas.openxmlformats.org/package/2006/relationships"><Relationship Id="rId3" Type="http://schemas.openxmlformats.org/officeDocument/2006/relationships/oleObject" Target="file:///C:\IBGE\IBGE\PINTEC\PINTEC%20SEMESTRAL\1%20-%20INOVA\4&#170;%20Edi&#231;&#227;o%20-%202024\Cr&#237;ticas%20&amp;%20An&#225;lises\PINTEC%20SEMESTRAL%20-%20Planos%20Tabulares%20CNAE%20-%20Gr&#225;ficos.xlsx" TargetMode="External"/><Relationship Id="rId2" Type="http://schemas.microsoft.com/office/2011/relationships/chartColorStyle" Target="colors25.xml"/><Relationship Id="rId1" Type="http://schemas.microsoft.com/office/2011/relationships/chartStyle" Target="style25.xml"/></Relationships>
</file>

<file path=word/charts/_rels/chart26.xml.rels><?xml version="1.0" encoding="UTF-8" standalone="yes"?>
<Relationships xmlns="http://schemas.openxmlformats.org/package/2006/relationships"><Relationship Id="rId3" Type="http://schemas.openxmlformats.org/officeDocument/2006/relationships/oleObject" Target="https://fundacaoibge.sharepoint.com/sites/EquipeBolsistasPINTECSem/Documentos%20Compartilhados/Inova&#231;&#227;o%202023/Divulga&#231;&#227;o/4%20-%20Gr&#225;ficos/PINTEC%20SEMESTRAL%20-%20Planos%20Tabulares%20CNAE%20-%20.xlsx" TargetMode="External"/><Relationship Id="rId2" Type="http://schemas.microsoft.com/office/2011/relationships/chartColorStyle" Target="colors26.xml"/><Relationship Id="rId1" Type="http://schemas.microsoft.com/office/2011/relationships/chartStyle" Target="style26.xml"/></Relationships>
</file>

<file path=word/charts/_rels/chart27.xml.rels><?xml version="1.0" encoding="UTF-8" standalone="yes"?>
<Relationships xmlns="http://schemas.openxmlformats.org/package/2006/relationships"><Relationship Id="rId3" Type="http://schemas.openxmlformats.org/officeDocument/2006/relationships/oleObject" Target="https://fundacaoibge.sharepoint.com/sites/EquipeBolsistasPINTECSem/Documentos%20Compartilhados/Inova&#231;&#227;o%202023/Divulga&#231;&#227;o/4%20-%20Gr&#225;ficos/PINTEC%20SEMESTRAL%20-%20Planos%20Tabulares%20CNAE%20-%20.xlsx" TargetMode="External"/><Relationship Id="rId2" Type="http://schemas.microsoft.com/office/2011/relationships/chartColorStyle" Target="colors27.xml"/><Relationship Id="rId1" Type="http://schemas.microsoft.com/office/2011/relationships/chartStyle" Target="style27.xml"/></Relationships>
</file>

<file path=word/charts/_rels/chart28.xml.rels><?xml version="1.0" encoding="UTF-8" standalone="yes"?>
<Relationships xmlns="http://schemas.openxmlformats.org/package/2006/relationships"><Relationship Id="rId3" Type="http://schemas.openxmlformats.org/officeDocument/2006/relationships/oleObject" Target="https://fundacaoibge.sharepoint.com/sites/EquipeBolsistasPINTECSem/Documentos%20Compartilhados/Inova&#231;&#227;o%202023/Divulga&#231;&#227;o/4%20-%20Gr&#225;ficos/PINTEC%20SEMESTRAL%20-%20Planos%20Tabulares%20CNAE%20-%20.xlsx" TargetMode="External"/><Relationship Id="rId2" Type="http://schemas.microsoft.com/office/2011/relationships/chartColorStyle" Target="colors28.xml"/><Relationship Id="rId1" Type="http://schemas.microsoft.com/office/2011/relationships/chartStyle" Target="style28.xml"/></Relationships>
</file>

<file path=word/charts/_rels/chart29.xml.rels><?xml version="1.0" encoding="UTF-8" standalone="yes"?>
<Relationships xmlns="http://schemas.openxmlformats.org/package/2006/relationships"><Relationship Id="rId3" Type="http://schemas.openxmlformats.org/officeDocument/2006/relationships/oleObject" Target="file:///C:\IBGE\IBGE\PINTEC\PINTEC%20SEMESTRAL\1%20-%20INOVA\4&#170;%20Edi&#231;&#227;o%20-%202024\Cr&#237;ticas%20&amp;%20An&#225;lises\PINTEC%20SEMESTRAL%20-%20Planos%20Tabulares%20CNAE%20-%20Gr&#225;ficos.xlsx" TargetMode="External"/><Relationship Id="rId2" Type="http://schemas.microsoft.com/office/2011/relationships/chartColorStyle" Target="colors29.xml"/><Relationship Id="rId1" Type="http://schemas.microsoft.com/office/2011/relationships/chartStyle" Target="style29.xml"/></Relationships>
</file>

<file path=word/charts/_rels/chart30.xml.rels><?xml version="1.0" encoding="UTF-8" standalone="yes"?>
<Relationships xmlns="http://schemas.openxmlformats.org/package/2006/relationships"><Relationship Id="rId3" Type="http://schemas.openxmlformats.org/officeDocument/2006/relationships/oleObject" Target="https://fundacaoibge.sharepoint.com/sites/EquipeBolsistasPINTECSem/Documentos%20Compartilhados/Inova&#231;&#227;o%202023/Divulga&#231;&#227;o/4%20-%20Gr&#225;ficos/PINTEC%20SEMESTRAL%20-%20Planos%20Tabulares%20CNAE%20-%20.xlsx" TargetMode="External"/><Relationship Id="rId2" Type="http://schemas.microsoft.com/office/2011/relationships/chartColorStyle" Target="colors30.xml"/><Relationship Id="rId1" Type="http://schemas.microsoft.com/office/2011/relationships/chartStyle" Target="style30.xml"/></Relationships>
</file>

<file path=word/charts/_rels/chart31.xml.rels><?xml version="1.0" encoding="UTF-8" standalone="yes"?>
<Relationships xmlns="http://schemas.openxmlformats.org/package/2006/relationships"><Relationship Id="rId3" Type="http://schemas.openxmlformats.org/officeDocument/2006/relationships/oleObject" Target="file:///C:\IBGE\IBGE\PINTEC\PINTEC%20SEMESTRAL\1%20-%20INOVA\4&#170;%20Edi&#231;&#227;o%20-%202024\Cr&#237;ticas%20&amp;%20An&#225;lises\PINTEC_Semestral_2024_Indicadores_Basicos_PO%20-%20Confer&#234;ncia.xlsx" TargetMode="External"/><Relationship Id="rId2" Type="http://schemas.microsoft.com/office/2011/relationships/chartColorStyle" Target="colors31.xml"/><Relationship Id="rId1" Type="http://schemas.microsoft.com/office/2011/relationships/chartStyle" Target="style31.xml"/></Relationships>
</file>

<file path=word/charts/_rels/chart32.xml.rels><?xml version="1.0" encoding="UTF-8" standalone="yes"?>
<Relationships xmlns="http://schemas.openxmlformats.org/package/2006/relationships"><Relationship Id="rId3" Type="http://schemas.openxmlformats.org/officeDocument/2006/relationships/oleObject" Target="https://fundacaoibge.sharepoint.com/sites/EquipeBolsistasPINTECSem/Documentos%20Compartilhados/Inova&#231;&#227;o%202023/Divulga&#231;&#227;o/4%20-%20Gr&#225;ficos/PINTEC%20SEMESTRAL%20-%20Planos%20Tabulares%20CNAE%20-%20.xlsx" TargetMode="External"/><Relationship Id="rId2" Type="http://schemas.microsoft.com/office/2011/relationships/chartColorStyle" Target="colors32.xml"/><Relationship Id="rId1" Type="http://schemas.microsoft.com/office/2011/relationships/chartStyle" Target="style3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v>2021</c:v>
          </c:tx>
          <c:spPr>
            <a:solidFill>
              <a:srgbClr val="4472C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'G1'!$G$2:$J$2</c:f>
              <c:strCache>
                <c:ptCount val="4"/>
                <c:pt idx="0">
                  <c:v>Só produto</c:v>
                </c:pt>
                <c:pt idx="1">
                  <c:v>Só processo de negócios</c:v>
                </c:pt>
                <c:pt idx="2">
                  <c:v>Produto e Processo de negócios</c:v>
                </c:pt>
                <c:pt idx="3">
                  <c:v>Inovadoras (produto ou processo de negócios)</c:v>
                </c:pt>
              </c:strCache>
            </c:strRef>
          </c:cat>
          <c:val>
            <c:numRef>
              <c:f>'G1'!$G$3:$J$3</c:f>
              <c:numCache>
                <c:formatCode>0.0</c:formatCode>
                <c:ptCount val="4"/>
                <c:pt idx="0" formatCode="General">
                  <c:v>12.7</c:v>
                </c:pt>
                <c:pt idx="1">
                  <c:v>20</c:v>
                </c:pt>
                <c:pt idx="2">
                  <c:v>37.799999999999997</c:v>
                </c:pt>
                <c:pt idx="3">
                  <c:v>70.5</c:v>
                </c:pt>
              </c:numCache>
            </c:numRef>
          </c:val>
          <c:extLst>
            <c:ext xmlns:c16="http://schemas.microsoft.com/office/drawing/2014/chart" uri="{C3380CC4-5D6E-409C-BE32-E72D297353CC}">
              <c16:uniqueId val="{00000000-7CDC-4B79-B4EF-E4B81BDB97C8}"/>
            </c:ext>
          </c:extLst>
        </c:ser>
        <c:ser>
          <c:idx val="1"/>
          <c:order val="1"/>
          <c:tx>
            <c:v>2022</c:v>
          </c:tx>
          <c:spPr>
            <a:solidFill>
              <a:srgbClr val="ED7D3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'G1'!$G$2:$J$2</c:f>
              <c:strCache>
                <c:ptCount val="4"/>
                <c:pt idx="0">
                  <c:v>Só produto</c:v>
                </c:pt>
                <c:pt idx="1">
                  <c:v>Só processo de negócios</c:v>
                </c:pt>
                <c:pt idx="2">
                  <c:v>Produto e Processo de negócios</c:v>
                </c:pt>
                <c:pt idx="3">
                  <c:v>Inovadoras (produto ou processo de negócios)</c:v>
                </c:pt>
              </c:strCache>
            </c:strRef>
          </c:cat>
          <c:val>
            <c:numRef>
              <c:f>'G1'!$G$4:$J$4</c:f>
              <c:numCache>
                <c:formatCode>0.0</c:formatCode>
                <c:ptCount val="4"/>
                <c:pt idx="0" formatCode="General">
                  <c:v>14.2</c:v>
                </c:pt>
                <c:pt idx="1">
                  <c:v>20.9</c:v>
                </c:pt>
                <c:pt idx="2">
                  <c:v>33</c:v>
                </c:pt>
                <c:pt idx="3">
                  <c:v>68.099999999999994</c:v>
                </c:pt>
              </c:numCache>
            </c:numRef>
          </c:val>
          <c:extLst>
            <c:ext xmlns:c16="http://schemas.microsoft.com/office/drawing/2014/chart" uri="{C3380CC4-5D6E-409C-BE32-E72D297353CC}">
              <c16:uniqueId val="{00000001-7CDC-4B79-B4EF-E4B81BDB97C8}"/>
            </c:ext>
          </c:extLst>
        </c:ser>
        <c:ser>
          <c:idx val="2"/>
          <c:order val="2"/>
          <c:tx>
            <c:v>2023</c:v>
          </c:tx>
          <c:spPr>
            <a:solidFill>
              <a:srgbClr val="A5A5A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'G1'!$G$2:$J$2</c:f>
              <c:strCache>
                <c:ptCount val="4"/>
                <c:pt idx="0">
                  <c:v>Só produto</c:v>
                </c:pt>
                <c:pt idx="1">
                  <c:v>Só processo de negócios</c:v>
                </c:pt>
                <c:pt idx="2">
                  <c:v>Produto e Processo de negócios</c:v>
                </c:pt>
                <c:pt idx="3">
                  <c:v>Inovadoras (produto ou processo de negócios)</c:v>
                </c:pt>
              </c:strCache>
            </c:strRef>
          </c:cat>
          <c:val>
            <c:numRef>
              <c:f>'G1'!$G$5:$J$5</c:f>
              <c:numCache>
                <c:formatCode>0.0</c:formatCode>
                <c:ptCount val="4"/>
                <c:pt idx="0" formatCode="General">
                  <c:v>13.6</c:v>
                </c:pt>
                <c:pt idx="1">
                  <c:v>16.600000000000001</c:v>
                </c:pt>
                <c:pt idx="2">
                  <c:v>34.4</c:v>
                </c:pt>
                <c:pt idx="3">
                  <c:v>64.599999999999994</c:v>
                </c:pt>
              </c:numCache>
            </c:numRef>
          </c:val>
          <c:extLst>
            <c:ext xmlns:c16="http://schemas.microsoft.com/office/drawing/2014/chart" uri="{C3380CC4-5D6E-409C-BE32-E72D297353CC}">
              <c16:uniqueId val="{00000002-7CDC-4B79-B4EF-E4B81BDB97C8}"/>
            </c:ext>
          </c:extLst>
        </c:ser>
        <c:ser>
          <c:idx val="3"/>
          <c:order val="3"/>
          <c:tx>
            <c:v>2024</c:v>
          </c:tx>
          <c:spPr>
            <a:solidFill>
              <a:srgbClr val="008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'G1'!$G$2:$J$2</c:f>
              <c:strCache>
                <c:ptCount val="4"/>
                <c:pt idx="0">
                  <c:v>Só produto</c:v>
                </c:pt>
                <c:pt idx="1">
                  <c:v>Só processo de negócios</c:v>
                </c:pt>
                <c:pt idx="2">
                  <c:v>Produto e Processo de negócios</c:v>
                </c:pt>
                <c:pt idx="3">
                  <c:v>Inovadoras (produto ou processo de negócios)</c:v>
                </c:pt>
              </c:strCache>
            </c:strRef>
          </c:cat>
          <c:val>
            <c:numRef>
              <c:f>'G1'!$G$6:$J$6</c:f>
              <c:numCache>
                <c:formatCode>0.0</c:formatCode>
                <c:ptCount val="4"/>
                <c:pt idx="0">
                  <c:v>12.513526807673388</c:v>
                </c:pt>
                <c:pt idx="1">
                  <c:v>19.212985735366452</c:v>
                </c:pt>
                <c:pt idx="2">
                  <c:v>32.670929660600102</c:v>
                </c:pt>
                <c:pt idx="3">
                  <c:v>64.39744220363994</c:v>
                </c:pt>
              </c:numCache>
            </c:numRef>
          </c:val>
          <c:extLst>
            <c:ext xmlns:c16="http://schemas.microsoft.com/office/drawing/2014/chart" uri="{C3380CC4-5D6E-409C-BE32-E72D297353CC}">
              <c16:uniqueId val="{00000003-7CDC-4B79-B4EF-E4B81BDB97C8}"/>
            </c:ext>
          </c:extLst>
        </c:ser>
        <c:dLbls>
          <c:dLblPos val="outEnd"/>
          <c:showLegendKey val="0"/>
          <c:showVal val="1"/>
          <c:showCatName val="0"/>
          <c:showSerName val="0"/>
          <c:showPercent val="0"/>
          <c:showBubbleSize val="0"/>
        </c:dLbls>
        <c:gapWidth val="182"/>
        <c:axId val="738067975"/>
        <c:axId val="738070023"/>
      </c:barChart>
      <c:catAx>
        <c:axId val="738067975"/>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38070023"/>
        <c:crosses val="autoZero"/>
        <c:auto val="1"/>
        <c:lblAlgn val="ctr"/>
        <c:lblOffset val="100"/>
        <c:noMultiLvlLbl val="0"/>
      </c:catAx>
      <c:valAx>
        <c:axId val="738070023"/>
        <c:scaling>
          <c:orientation val="minMax"/>
        </c:scaling>
        <c:delete val="0"/>
        <c:axPos val="b"/>
        <c:numFmt formatCode="#,##0.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3806797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'G1'!$C$2</c:f>
              <c:strCache>
                <c:ptCount val="1"/>
                <c:pt idx="0">
                  <c:v>2021</c:v>
                </c:pt>
              </c:strCache>
            </c:strRef>
          </c:tx>
          <c:spPr>
            <a:solidFill>
              <a:srgbClr val="4472C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'G1'!$B$3:$B$6</c:f>
              <c:strCache>
                <c:ptCount val="4"/>
                <c:pt idx="0">
                  <c:v>Total Indústria</c:v>
                </c:pt>
                <c:pt idx="1">
                  <c:v>De 100 a 249</c:v>
                </c:pt>
                <c:pt idx="2">
                  <c:v>De 250 a 499</c:v>
                </c:pt>
                <c:pt idx="3">
                  <c:v>Com 500 e mais</c:v>
                </c:pt>
              </c:strCache>
            </c:strRef>
          </c:cat>
          <c:val>
            <c:numRef>
              <c:f>'G1'!$C$3:$C$6</c:f>
              <c:numCache>
                <c:formatCode>0.0</c:formatCode>
                <c:ptCount val="4"/>
                <c:pt idx="0">
                  <c:v>70.530900637482802</c:v>
                </c:pt>
                <c:pt idx="1">
                  <c:v>66.596938834797612</c:v>
                </c:pt>
                <c:pt idx="2">
                  <c:v>75.301691348958585</c:v>
                </c:pt>
                <c:pt idx="3">
                  <c:v>76.739278747809507</c:v>
                </c:pt>
              </c:numCache>
            </c:numRef>
          </c:val>
          <c:extLst>
            <c:ext xmlns:c16="http://schemas.microsoft.com/office/drawing/2014/chart" uri="{C3380CC4-5D6E-409C-BE32-E72D297353CC}">
              <c16:uniqueId val="{00000000-BF8E-4EE0-8A29-45C90281CBED}"/>
            </c:ext>
          </c:extLst>
        </c:ser>
        <c:ser>
          <c:idx val="1"/>
          <c:order val="1"/>
          <c:tx>
            <c:strRef>
              <c:f>'G1'!$D$2</c:f>
              <c:strCache>
                <c:ptCount val="1"/>
                <c:pt idx="0">
                  <c:v>2022</c:v>
                </c:pt>
              </c:strCache>
            </c:strRef>
          </c:tx>
          <c:spPr>
            <a:solidFill>
              <a:srgbClr val="ED7D3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'G1'!$B$3:$B$6</c:f>
              <c:strCache>
                <c:ptCount val="4"/>
                <c:pt idx="0">
                  <c:v>Total Indústria</c:v>
                </c:pt>
                <c:pt idx="1">
                  <c:v>De 100 a 249</c:v>
                </c:pt>
                <c:pt idx="2">
                  <c:v>De 250 a 499</c:v>
                </c:pt>
                <c:pt idx="3">
                  <c:v>Com 500 e mais</c:v>
                </c:pt>
              </c:strCache>
            </c:strRef>
          </c:cat>
          <c:val>
            <c:numRef>
              <c:f>'G1'!$D$3:$D$6</c:f>
              <c:numCache>
                <c:formatCode>0.0</c:formatCode>
                <c:ptCount val="4"/>
                <c:pt idx="0">
                  <c:v>68.138999298899535</c:v>
                </c:pt>
                <c:pt idx="1">
                  <c:v>62.8066318887604</c:v>
                </c:pt>
                <c:pt idx="2">
                  <c:v>74.327887625695567</c:v>
                </c:pt>
                <c:pt idx="3">
                  <c:v>77.029298059300331</c:v>
                </c:pt>
              </c:numCache>
            </c:numRef>
          </c:val>
          <c:extLst>
            <c:ext xmlns:c16="http://schemas.microsoft.com/office/drawing/2014/chart" uri="{C3380CC4-5D6E-409C-BE32-E72D297353CC}">
              <c16:uniqueId val="{00000001-BF8E-4EE0-8A29-45C90281CBED}"/>
            </c:ext>
          </c:extLst>
        </c:ser>
        <c:ser>
          <c:idx val="2"/>
          <c:order val="2"/>
          <c:tx>
            <c:strRef>
              <c:f>'G1'!$E$2</c:f>
              <c:strCache>
                <c:ptCount val="1"/>
                <c:pt idx="0">
                  <c:v>2023</c:v>
                </c:pt>
              </c:strCache>
            </c:strRef>
          </c:tx>
          <c:spPr>
            <a:solidFill>
              <a:srgbClr val="A5A5A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'G1'!$B$3:$B$6</c:f>
              <c:strCache>
                <c:ptCount val="4"/>
                <c:pt idx="0">
                  <c:v>Total Indústria</c:v>
                </c:pt>
                <c:pt idx="1">
                  <c:v>De 100 a 249</c:v>
                </c:pt>
                <c:pt idx="2">
                  <c:v>De 250 a 499</c:v>
                </c:pt>
                <c:pt idx="3">
                  <c:v>Com 500 e mais</c:v>
                </c:pt>
              </c:strCache>
            </c:strRef>
          </c:cat>
          <c:val>
            <c:numRef>
              <c:f>'G1'!$E$3:$E$6</c:f>
              <c:numCache>
                <c:formatCode>0.0</c:formatCode>
                <c:ptCount val="4"/>
                <c:pt idx="0">
                  <c:v>64.582991237242368</c:v>
                </c:pt>
                <c:pt idx="1">
                  <c:v>59.287308292106154</c:v>
                </c:pt>
                <c:pt idx="2">
                  <c:v>70.755400010239228</c:v>
                </c:pt>
                <c:pt idx="3">
                  <c:v>73.597036707210563</c:v>
                </c:pt>
              </c:numCache>
            </c:numRef>
          </c:val>
          <c:extLst>
            <c:ext xmlns:c16="http://schemas.microsoft.com/office/drawing/2014/chart" uri="{C3380CC4-5D6E-409C-BE32-E72D297353CC}">
              <c16:uniqueId val="{00000002-BF8E-4EE0-8A29-45C90281CBED}"/>
            </c:ext>
          </c:extLst>
        </c:ser>
        <c:ser>
          <c:idx val="3"/>
          <c:order val="3"/>
          <c:tx>
            <c:strRef>
              <c:f>'G1'!$F$2</c:f>
              <c:strCache>
                <c:ptCount val="1"/>
                <c:pt idx="0">
                  <c:v>2024</c:v>
                </c:pt>
              </c:strCache>
            </c:strRef>
          </c:tx>
          <c:spPr>
            <a:solidFill>
              <a:srgbClr val="008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'G1'!$B$3:$B$6</c:f>
              <c:strCache>
                <c:ptCount val="4"/>
                <c:pt idx="0">
                  <c:v>Total Indústria</c:v>
                </c:pt>
                <c:pt idx="1">
                  <c:v>De 100 a 249</c:v>
                </c:pt>
                <c:pt idx="2">
                  <c:v>De 250 a 499</c:v>
                </c:pt>
                <c:pt idx="3">
                  <c:v>Com 500 e mais</c:v>
                </c:pt>
              </c:strCache>
            </c:strRef>
          </c:cat>
          <c:val>
            <c:numRef>
              <c:f>'G1'!$F$3:$F$6</c:f>
              <c:numCache>
                <c:formatCode>0.0</c:formatCode>
                <c:ptCount val="4"/>
                <c:pt idx="0">
                  <c:v>64.393808303257856</c:v>
                </c:pt>
                <c:pt idx="1">
                  <c:v>59.838879850029933</c:v>
                </c:pt>
                <c:pt idx="2">
                  <c:v>65.747018023464648</c:v>
                </c:pt>
                <c:pt idx="3">
                  <c:v>75.445345283689761</c:v>
                </c:pt>
              </c:numCache>
            </c:numRef>
          </c:val>
          <c:extLst>
            <c:ext xmlns:c16="http://schemas.microsoft.com/office/drawing/2014/chart" uri="{C3380CC4-5D6E-409C-BE32-E72D297353CC}">
              <c16:uniqueId val="{00000003-BF8E-4EE0-8A29-45C90281CBED}"/>
            </c:ext>
          </c:extLst>
        </c:ser>
        <c:dLbls>
          <c:dLblPos val="outEnd"/>
          <c:showLegendKey val="0"/>
          <c:showVal val="1"/>
          <c:showCatName val="0"/>
          <c:showSerName val="0"/>
          <c:showPercent val="0"/>
          <c:showBubbleSize val="0"/>
        </c:dLbls>
        <c:gapWidth val="182"/>
        <c:axId val="367167496"/>
        <c:axId val="1751818248"/>
      </c:barChart>
      <c:catAx>
        <c:axId val="36716749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51818248"/>
        <c:crosses val="autoZero"/>
        <c:auto val="1"/>
        <c:lblAlgn val="ctr"/>
        <c:lblOffset val="100"/>
        <c:noMultiLvlLbl val="0"/>
      </c:catAx>
      <c:valAx>
        <c:axId val="1751818248"/>
        <c:scaling>
          <c:orientation val="minMax"/>
        </c:scaling>
        <c:delete val="0"/>
        <c:axPos val="b"/>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6716749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'G2'!$C$2</c:f>
              <c:strCache>
                <c:ptCount val="1"/>
                <c:pt idx="0">
                  <c:v>2021</c:v>
                </c:pt>
              </c:strCache>
            </c:strRef>
          </c:tx>
          <c:spPr>
            <a:solidFill>
              <a:srgbClr val="4472C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'G2'!$B$3:$B$6</c:f>
              <c:strCache>
                <c:ptCount val="4"/>
                <c:pt idx="0">
                  <c:v>Total Indústria</c:v>
                </c:pt>
                <c:pt idx="1">
                  <c:v>De 100 a 249</c:v>
                </c:pt>
                <c:pt idx="2">
                  <c:v>De 250 a 499</c:v>
                </c:pt>
                <c:pt idx="3">
                  <c:v>Com 500 e mais</c:v>
                </c:pt>
              </c:strCache>
            </c:strRef>
          </c:cat>
          <c:val>
            <c:numRef>
              <c:f>'G2'!$C$3:$C$6</c:f>
              <c:numCache>
                <c:formatCode>0.0</c:formatCode>
                <c:ptCount val="4"/>
                <c:pt idx="0">
                  <c:v>50.491561505787189</c:v>
                </c:pt>
                <c:pt idx="1">
                  <c:v>44.819097146156643</c:v>
                </c:pt>
                <c:pt idx="2">
                  <c:v>50.523649690741024</c:v>
                </c:pt>
                <c:pt idx="3">
                  <c:v>67.415973226359156</c:v>
                </c:pt>
              </c:numCache>
            </c:numRef>
          </c:val>
          <c:extLst>
            <c:ext xmlns:c16="http://schemas.microsoft.com/office/drawing/2014/chart" uri="{C3380CC4-5D6E-409C-BE32-E72D297353CC}">
              <c16:uniqueId val="{00000000-9846-4468-90EF-851D02EE653C}"/>
            </c:ext>
          </c:extLst>
        </c:ser>
        <c:ser>
          <c:idx val="1"/>
          <c:order val="1"/>
          <c:tx>
            <c:strRef>
              <c:f>'G2'!$D$2</c:f>
              <c:strCache>
                <c:ptCount val="1"/>
                <c:pt idx="0">
                  <c:v>2022</c:v>
                </c:pt>
              </c:strCache>
            </c:strRef>
          </c:tx>
          <c:spPr>
            <a:solidFill>
              <a:srgbClr val="ED7D3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'G2'!$B$3:$B$6</c:f>
              <c:strCache>
                <c:ptCount val="4"/>
                <c:pt idx="0">
                  <c:v>Total Indústria</c:v>
                </c:pt>
                <c:pt idx="1">
                  <c:v>De 100 a 249</c:v>
                </c:pt>
                <c:pt idx="2">
                  <c:v>De 250 a 499</c:v>
                </c:pt>
                <c:pt idx="3">
                  <c:v>Com 500 e mais</c:v>
                </c:pt>
              </c:strCache>
            </c:strRef>
          </c:cat>
          <c:val>
            <c:numRef>
              <c:f>'G2'!$D$3:$D$6</c:f>
              <c:numCache>
                <c:formatCode>0.0</c:formatCode>
                <c:ptCount val="4"/>
                <c:pt idx="0">
                  <c:v>47.27866475593423</c:v>
                </c:pt>
                <c:pt idx="1">
                  <c:v>42.057783969686234</c:v>
                </c:pt>
                <c:pt idx="2">
                  <c:v>51.926383021270674</c:v>
                </c:pt>
                <c:pt idx="3">
                  <c:v>57.686713934233957</c:v>
                </c:pt>
              </c:numCache>
            </c:numRef>
          </c:val>
          <c:extLst>
            <c:ext xmlns:c16="http://schemas.microsoft.com/office/drawing/2014/chart" uri="{C3380CC4-5D6E-409C-BE32-E72D297353CC}">
              <c16:uniqueId val="{00000001-9846-4468-90EF-851D02EE653C}"/>
            </c:ext>
          </c:extLst>
        </c:ser>
        <c:ser>
          <c:idx val="2"/>
          <c:order val="2"/>
          <c:tx>
            <c:strRef>
              <c:f>'G2'!$E$2</c:f>
              <c:strCache>
                <c:ptCount val="1"/>
                <c:pt idx="0">
                  <c:v>2023</c:v>
                </c:pt>
              </c:strCache>
            </c:strRef>
          </c:tx>
          <c:spPr>
            <a:solidFill>
              <a:srgbClr val="A5A5A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'G2'!$B$3:$B$6</c:f>
              <c:strCache>
                <c:ptCount val="4"/>
                <c:pt idx="0">
                  <c:v>Total Indústria</c:v>
                </c:pt>
                <c:pt idx="1">
                  <c:v>De 100 a 249</c:v>
                </c:pt>
                <c:pt idx="2">
                  <c:v>De 250 a 499</c:v>
                </c:pt>
                <c:pt idx="3">
                  <c:v>Com 500 e mais</c:v>
                </c:pt>
              </c:strCache>
            </c:strRef>
          </c:cat>
          <c:val>
            <c:numRef>
              <c:f>'G2'!$E$3:$E$6</c:f>
              <c:numCache>
                <c:formatCode>0.0</c:formatCode>
                <c:ptCount val="4"/>
                <c:pt idx="0">
                  <c:v>48.014890241744688</c:v>
                </c:pt>
                <c:pt idx="1">
                  <c:v>41.995752710505982</c:v>
                </c:pt>
                <c:pt idx="2">
                  <c:v>56.550818724362763</c:v>
                </c:pt>
                <c:pt idx="3">
                  <c:v>56.572780244498396</c:v>
                </c:pt>
              </c:numCache>
            </c:numRef>
          </c:val>
          <c:extLst>
            <c:ext xmlns:c16="http://schemas.microsoft.com/office/drawing/2014/chart" uri="{C3380CC4-5D6E-409C-BE32-E72D297353CC}">
              <c16:uniqueId val="{00000002-9846-4468-90EF-851D02EE653C}"/>
            </c:ext>
          </c:extLst>
        </c:ser>
        <c:ser>
          <c:idx val="3"/>
          <c:order val="3"/>
          <c:tx>
            <c:strRef>
              <c:f>'G2'!$F$2</c:f>
              <c:strCache>
                <c:ptCount val="1"/>
                <c:pt idx="0">
                  <c:v>2024</c:v>
                </c:pt>
              </c:strCache>
            </c:strRef>
          </c:tx>
          <c:spPr>
            <a:solidFill>
              <a:srgbClr val="008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'G2'!$B$3:$B$6</c:f>
              <c:strCache>
                <c:ptCount val="4"/>
                <c:pt idx="0">
                  <c:v>Total Indústria</c:v>
                </c:pt>
                <c:pt idx="1">
                  <c:v>De 100 a 249</c:v>
                </c:pt>
                <c:pt idx="2">
                  <c:v>De 250 a 499</c:v>
                </c:pt>
                <c:pt idx="3">
                  <c:v>Com 500 e mais</c:v>
                </c:pt>
              </c:strCache>
            </c:strRef>
          </c:cat>
          <c:val>
            <c:numRef>
              <c:f>'G2'!$F$3:$F$6</c:f>
              <c:numCache>
                <c:formatCode>0.0</c:formatCode>
                <c:ptCount val="4"/>
                <c:pt idx="0">
                  <c:v>45.179737311529074</c:v>
                </c:pt>
                <c:pt idx="1">
                  <c:v>40.778021644133617</c:v>
                </c:pt>
                <c:pt idx="2">
                  <c:v>47.451143317529812</c:v>
                </c:pt>
                <c:pt idx="3">
                  <c:v>54.774342733213835</c:v>
                </c:pt>
              </c:numCache>
            </c:numRef>
          </c:val>
          <c:extLst>
            <c:ext xmlns:c16="http://schemas.microsoft.com/office/drawing/2014/chart" uri="{C3380CC4-5D6E-409C-BE32-E72D297353CC}">
              <c16:uniqueId val="{00000003-9846-4468-90EF-851D02EE653C}"/>
            </c:ext>
          </c:extLst>
        </c:ser>
        <c:dLbls>
          <c:dLblPos val="outEnd"/>
          <c:showLegendKey val="0"/>
          <c:showVal val="1"/>
          <c:showCatName val="0"/>
          <c:showSerName val="0"/>
          <c:showPercent val="0"/>
          <c:showBubbleSize val="0"/>
        </c:dLbls>
        <c:gapWidth val="182"/>
        <c:axId val="367167496"/>
        <c:axId val="1751818248"/>
      </c:barChart>
      <c:catAx>
        <c:axId val="36716749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51818248"/>
        <c:crosses val="autoZero"/>
        <c:auto val="1"/>
        <c:lblAlgn val="ctr"/>
        <c:lblOffset val="100"/>
        <c:noMultiLvlLbl val="0"/>
      </c:catAx>
      <c:valAx>
        <c:axId val="1751818248"/>
        <c:scaling>
          <c:orientation val="minMax"/>
        </c:scaling>
        <c:delete val="0"/>
        <c:axPos val="b"/>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6716749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'G3'!$B$3</c:f>
              <c:strCache>
                <c:ptCount val="1"/>
                <c:pt idx="0">
                  <c:v>2021</c:v>
                </c:pt>
              </c:strCache>
            </c:strRef>
          </c:tx>
          <c:spPr>
            <a:solidFill>
              <a:srgbClr val="4472C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'G3'!$C$2:$E$2</c:f>
              <c:strCache>
                <c:ptCount val="3"/>
                <c:pt idx="0">
                  <c:v>Novo para o mercado mundial</c:v>
                </c:pt>
                <c:pt idx="1">
                  <c:v>Novo para o mercado nacional</c:v>
                </c:pt>
                <c:pt idx="2">
                  <c:v>Novo para a empresa</c:v>
                </c:pt>
              </c:strCache>
            </c:strRef>
          </c:cat>
          <c:val>
            <c:numRef>
              <c:f>'G3'!$C$3:$E$3</c:f>
              <c:numCache>
                <c:formatCode>0.0</c:formatCode>
                <c:ptCount val="3"/>
                <c:pt idx="0">
                  <c:v>5.4922907699266856</c:v>
                </c:pt>
                <c:pt idx="1">
                  <c:v>28.934460360919822</c:v>
                </c:pt>
                <c:pt idx="2">
                  <c:v>65.573248869153204</c:v>
                </c:pt>
              </c:numCache>
            </c:numRef>
          </c:val>
          <c:extLst>
            <c:ext xmlns:c16="http://schemas.microsoft.com/office/drawing/2014/chart" uri="{C3380CC4-5D6E-409C-BE32-E72D297353CC}">
              <c16:uniqueId val="{00000000-6130-4A32-8CD9-EC1ADAFCA3BB}"/>
            </c:ext>
          </c:extLst>
        </c:ser>
        <c:ser>
          <c:idx val="1"/>
          <c:order val="1"/>
          <c:tx>
            <c:strRef>
              <c:f>'G3'!$B$4</c:f>
              <c:strCache>
                <c:ptCount val="1"/>
                <c:pt idx="0">
                  <c:v>2022</c:v>
                </c:pt>
              </c:strCache>
            </c:strRef>
          </c:tx>
          <c:spPr>
            <a:solidFill>
              <a:srgbClr val="ED7D3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'G3'!$C$2:$E$2</c:f>
              <c:strCache>
                <c:ptCount val="3"/>
                <c:pt idx="0">
                  <c:v>Novo para o mercado mundial</c:v>
                </c:pt>
                <c:pt idx="1">
                  <c:v>Novo para o mercado nacional</c:v>
                </c:pt>
                <c:pt idx="2">
                  <c:v>Novo para a empresa</c:v>
                </c:pt>
              </c:strCache>
            </c:strRef>
          </c:cat>
          <c:val>
            <c:numRef>
              <c:f>'G3'!$C$4:$E$4</c:f>
              <c:numCache>
                <c:formatCode>0.0</c:formatCode>
                <c:ptCount val="3"/>
                <c:pt idx="0">
                  <c:v>5.5424471235983361</c:v>
                </c:pt>
                <c:pt idx="1">
                  <c:v>26.387092627799159</c:v>
                </c:pt>
                <c:pt idx="2">
                  <c:v>68.070460248602487</c:v>
                </c:pt>
              </c:numCache>
            </c:numRef>
          </c:val>
          <c:extLst>
            <c:ext xmlns:c16="http://schemas.microsoft.com/office/drawing/2014/chart" uri="{C3380CC4-5D6E-409C-BE32-E72D297353CC}">
              <c16:uniqueId val="{00000001-6130-4A32-8CD9-EC1ADAFCA3BB}"/>
            </c:ext>
          </c:extLst>
        </c:ser>
        <c:ser>
          <c:idx val="2"/>
          <c:order val="2"/>
          <c:tx>
            <c:strRef>
              <c:f>'G3'!$B$5</c:f>
              <c:strCache>
                <c:ptCount val="1"/>
                <c:pt idx="0">
                  <c:v>2023</c:v>
                </c:pt>
              </c:strCache>
            </c:strRef>
          </c:tx>
          <c:spPr>
            <a:solidFill>
              <a:srgbClr val="A5A5A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'G3'!$C$2:$E$2</c:f>
              <c:strCache>
                <c:ptCount val="3"/>
                <c:pt idx="0">
                  <c:v>Novo para o mercado mundial</c:v>
                </c:pt>
                <c:pt idx="1">
                  <c:v>Novo para o mercado nacional</c:v>
                </c:pt>
                <c:pt idx="2">
                  <c:v>Novo para a empresa</c:v>
                </c:pt>
              </c:strCache>
            </c:strRef>
          </c:cat>
          <c:val>
            <c:numRef>
              <c:f>'G3'!$C$5:$E$5</c:f>
              <c:numCache>
                <c:formatCode>0.0</c:formatCode>
                <c:ptCount val="3"/>
                <c:pt idx="0">
                  <c:v>4.4189842787936859</c:v>
                </c:pt>
                <c:pt idx="1">
                  <c:v>27.571102585192815</c:v>
                </c:pt>
                <c:pt idx="2">
                  <c:v>68.009913136013381</c:v>
                </c:pt>
              </c:numCache>
            </c:numRef>
          </c:val>
          <c:extLst>
            <c:ext xmlns:c16="http://schemas.microsoft.com/office/drawing/2014/chart" uri="{C3380CC4-5D6E-409C-BE32-E72D297353CC}">
              <c16:uniqueId val="{00000002-6130-4A32-8CD9-EC1ADAFCA3BB}"/>
            </c:ext>
          </c:extLst>
        </c:ser>
        <c:ser>
          <c:idx val="3"/>
          <c:order val="3"/>
          <c:tx>
            <c:strRef>
              <c:f>'G3'!$B$6</c:f>
              <c:strCache>
                <c:ptCount val="1"/>
                <c:pt idx="0">
                  <c:v>2024</c:v>
                </c:pt>
              </c:strCache>
            </c:strRef>
          </c:tx>
          <c:spPr>
            <a:solidFill>
              <a:srgbClr val="008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'G3'!$C$2:$E$2</c:f>
              <c:strCache>
                <c:ptCount val="3"/>
                <c:pt idx="0">
                  <c:v>Novo para o mercado mundial</c:v>
                </c:pt>
                <c:pt idx="1">
                  <c:v>Novo para o mercado nacional</c:v>
                </c:pt>
                <c:pt idx="2">
                  <c:v>Novo para a empresa</c:v>
                </c:pt>
              </c:strCache>
            </c:strRef>
          </c:cat>
          <c:val>
            <c:numRef>
              <c:f>'G3'!$C$6:$E$6</c:f>
              <c:numCache>
                <c:formatCode>0.0</c:formatCode>
                <c:ptCount val="3"/>
                <c:pt idx="0">
                  <c:v>4.9423035053342046</c:v>
                </c:pt>
                <c:pt idx="1">
                  <c:v>23.993032876115826</c:v>
                </c:pt>
                <c:pt idx="2">
                  <c:v>71.064663618549972</c:v>
                </c:pt>
              </c:numCache>
            </c:numRef>
          </c:val>
          <c:extLst>
            <c:ext xmlns:c16="http://schemas.microsoft.com/office/drawing/2014/chart" uri="{C3380CC4-5D6E-409C-BE32-E72D297353CC}">
              <c16:uniqueId val="{00000003-6130-4A32-8CD9-EC1ADAFCA3BB}"/>
            </c:ext>
          </c:extLst>
        </c:ser>
        <c:dLbls>
          <c:dLblPos val="outEnd"/>
          <c:showLegendKey val="0"/>
          <c:showVal val="1"/>
          <c:showCatName val="0"/>
          <c:showSerName val="0"/>
          <c:showPercent val="0"/>
          <c:showBubbleSize val="0"/>
        </c:dLbls>
        <c:gapWidth val="182"/>
        <c:axId val="779081735"/>
        <c:axId val="1461518343"/>
      </c:barChart>
      <c:catAx>
        <c:axId val="779081735"/>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61518343"/>
        <c:crosses val="autoZero"/>
        <c:auto val="1"/>
        <c:lblAlgn val="ctr"/>
        <c:lblOffset val="100"/>
        <c:noMultiLvlLbl val="0"/>
      </c:catAx>
      <c:valAx>
        <c:axId val="1461518343"/>
        <c:scaling>
          <c:orientation val="minMax"/>
        </c:scaling>
        <c:delete val="0"/>
        <c:axPos val="b"/>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7908173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'G4'!$B$3</c:f>
              <c:strCache>
                <c:ptCount val="1"/>
                <c:pt idx="0">
                  <c:v>2021</c:v>
                </c:pt>
              </c:strCache>
            </c:strRef>
          </c:tx>
          <c:spPr>
            <a:solidFill>
              <a:srgbClr val="4472C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'G4'!$C$2:$F$2</c:f>
              <c:strCache>
                <c:ptCount val="4"/>
                <c:pt idx="0">
                  <c:v>Abaixo do esperado</c:v>
                </c:pt>
                <c:pt idx="1">
                  <c:v>Ainda é cedo para avaliar</c:v>
                </c:pt>
                <c:pt idx="2">
                  <c:v>Melhores do que o esperado</c:v>
                </c:pt>
                <c:pt idx="3">
                  <c:v>De acordo com o esperado</c:v>
                </c:pt>
              </c:strCache>
            </c:strRef>
          </c:cat>
          <c:val>
            <c:numRef>
              <c:f>'G4'!$C$3:$F$3</c:f>
              <c:numCache>
                <c:formatCode>0.0</c:formatCode>
                <c:ptCount val="4"/>
                <c:pt idx="0">
                  <c:v>4.7304861182124229</c:v>
                </c:pt>
                <c:pt idx="1">
                  <c:v>14.113615405963317</c:v>
                </c:pt>
                <c:pt idx="2">
                  <c:v>16.188940287170741</c:v>
                </c:pt>
                <c:pt idx="3">
                  <c:v>64.966958188653422</c:v>
                </c:pt>
              </c:numCache>
            </c:numRef>
          </c:val>
          <c:extLst>
            <c:ext xmlns:c16="http://schemas.microsoft.com/office/drawing/2014/chart" uri="{C3380CC4-5D6E-409C-BE32-E72D297353CC}">
              <c16:uniqueId val="{00000000-812F-4F2F-B6AC-F67A401EEA4A}"/>
            </c:ext>
          </c:extLst>
        </c:ser>
        <c:ser>
          <c:idx val="1"/>
          <c:order val="1"/>
          <c:tx>
            <c:strRef>
              <c:f>'G4'!$B$4</c:f>
              <c:strCache>
                <c:ptCount val="1"/>
                <c:pt idx="0">
                  <c:v>2022</c:v>
                </c:pt>
              </c:strCache>
            </c:strRef>
          </c:tx>
          <c:spPr>
            <a:solidFill>
              <a:srgbClr val="ED7D3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'G4'!$C$2:$F$2</c:f>
              <c:strCache>
                <c:ptCount val="4"/>
                <c:pt idx="0">
                  <c:v>Abaixo do esperado</c:v>
                </c:pt>
                <c:pt idx="1">
                  <c:v>Ainda é cedo para avaliar</c:v>
                </c:pt>
                <c:pt idx="2">
                  <c:v>Melhores do que o esperado</c:v>
                </c:pt>
                <c:pt idx="3">
                  <c:v>De acordo com o esperado</c:v>
                </c:pt>
              </c:strCache>
            </c:strRef>
          </c:cat>
          <c:val>
            <c:numRef>
              <c:f>'G4'!$C$4:$F$4</c:f>
              <c:numCache>
                <c:formatCode>0.0</c:formatCode>
                <c:ptCount val="4"/>
                <c:pt idx="0">
                  <c:v>6.7757870408503837</c:v>
                </c:pt>
                <c:pt idx="1">
                  <c:v>17.244939352621302</c:v>
                </c:pt>
                <c:pt idx="2">
                  <c:v>13.636080744623468</c:v>
                </c:pt>
                <c:pt idx="3">
                  <c:v>62.343192861904726</c:v>
                </c:pt>
              </c:numCache>
            </c:numRef>
          </c:val>
          <c:extLst>
            <c:ext xmlns:c16="http://schemas.microsoft.com/office/drawing/2014/chart" uri="{C3380CC4-5D6E-409C-BE32-E72D297353CC}">
              <c16:uniqueId val="{00000001-812F-4F2F-B6AC-F67A401EEA4A}"/>
            </c:ext>
          </c:extLst>
        </c:ser>
        <c:ser>
          <c:idx val="2"/>
          <c:order val="2"/>
          <c:tx>
            <c:strRef>
              <c:f>'G4'!$B$5</c:f>
              <c:strCache>
                <c:ptCount val="1"/>
                <c:pt idx="0">
                  <c:v>2023</c:v>
                </c:pt>
              </c:strCache>
            </c:strRef>
          </c:tx>
          <c:spPr>
            <a:solidFill>
              <a:srgbClr val="A5A5A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'G4'!$C$2:$F$2</c:f>
              <c:strCache>
                <c:ptCount val="4"/>
                <c:pt idx="0">
                  <c:v>Abaixo do esperado</c:v>
                </c:pt>
                <c:pt idx="1">
                  <c:v>Ainda é cedo para avaliar</c:v>
                </c:pt>
                <c:pt idx="2">
                  <c:v>Melhores do que o esperado</c:v>
                </c:pt>
                <c:pt idx="3">
                  <c:v>De acordo com o esperado</c:v>
                </c:pt>
              </c:strCache>
            </c:strRef>
          </c:cat>
          <c:val>
            <c:numRef>
              <c:f>'G4'!$C$5:$F$5</c:f>
              <c:numCache>
                <c:formatCode>0.0</c:formatCode>
                <c:ptCount val="4"/>
                <c:pt idx="0">
                  <c:v>5.9366629028667273</c:v>
                </c:pt>
                <c:pt idx="1">
                  <c:v>19.528284954919751</c:v>
                </c:pt>
                <c:pt idx="2">
                  <c:v>17.107365521247701</c:v>
                </c:pt>
                <c:pt idx="3">
                  <c:v>57.427686620965886</c:v>
                </c:pt>
              </c:numCache>
            </c:numRef>
          </c:val>
          <c:extLst>
            <c:ext xmlns:c16="http://schemas.microsoft.com/office/drawing/2014/chart" uri="{C3380CC4-5D6E-409C-BE32-E72D297353CC}">
              <c16:uniqueId val="{00000002-812F-4F2F-B6AC-F67A401EEA4A}"/>
            </c:ext>
          </c:extLst>
        </c:ser>
        <c:ser>
          <c:idx val="3"/>
          <c:order val="3"/>
          <c:tx>
            <c:strRef>
              <c:f>'G4'!$B$6</c:f>
              <c:strCache>
                <c:ptCount val="1"/>
                <c:pt idx="0">
                  <c:v>2024</c:v>
                </c:pt>
              </c:strCache>
            </c:strRef>
          </c:tx>
          <c:spPr>
            <a:solidFill>
              <a:srgbClr val="008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'G4'!$C$2:$F$2</c:f>
              <c:strCache>
                <c:ptCount val="4"/>
                <c:pt idx="0">
                  <c:v>Abaixo do esperado</c:v>
                </c:pt>
                <c:pt idx="1">
                  <c:v>Ainda é cedo para avaliar</c:v>
                </c:pt>
                <c:pt idx="2">
                  <c:v>Melhores do que o esperado</c:v>
                </c:pt>
                <c:pt idx="3">
                  <c:v>De acordo com o esperado</c:v>
                </c:pt>
              </c:strCache>
            </c:strRef>
          </c:cat>
          <c:val>
            <c:numRef>
              <c:f>'G4'!$C$6:$F$6</c:f>
              <c:numCache>
                <c:formatCode>0.0</c:formatCode>
                <c:ptCount val="4"/>
                <c:pt idx="0">
                  <c:v>5.4866100587851072</c:v>
                </c:pt>
                <c:pt idx="1">
                  <c:v>14.478554321794036</c:v>
                </c:pt>
                <c:pt idx="2">
                  <c:v>14.282603962551709</c:v>
                </c:pt>
                <c:pt idx="3">
                  <c:v>65.730459394731113</c:v>
                </c:pt>
              </c:numCache>
            </c:numRef>
          </c:val>
          <c:extLst>
            <c:ext xmlns:c16="http://schemas.microsoft.com/office/drawing/2014/chart" uri="{C3380CC4-5D6E-409C-BE32-E72D297353CC}">
              <c16:uniqueId val="{00000003-812F-4F2F-B6AC-F67A401EEA4A}"/>
            </c:ext>
          </c:extLst>
        </c:ser>
        <c:dLbls>
          <c:dLblPos val="outEnd"/>
          <c:showLegendKey val="0"/>
          <c:showVal val="1"/>
          <c:showCatName val="0"/>
          <c:showSerName val="0"/>
          <c:showPercent val="0"/>
          <c:showBubbleSize val="0"/>
        </c:dLbls>
        <c:gapWidth val="182"/>
        <c:axId val="779081735"/>
        <c:axId val="1461518343"/>
      </c:barChart>
      <c:catAx>
        <c:axId val="779081735"/>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61518343"/>
        <c:crosses val="autoZero"/>
        <c:auto val="1"/>
        <c:lblAlgn val="ctr"/>
        <c:lblOffset val="100"/>
        <c:noMultiLvlLbl val="0"/>
      </c:catAx>
      <c:valAx>
        <c:axId val="1461518343"/>
        <c:scaling>
          <c:orientation val="minMax"/>
        </c:scaling>
        <c:delete val="0"/>
        <c:axPos val="b"/>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7908173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'G5'!$A$4:$B$4</c:f>
              <c:strCache>
                <c:ptCount val="2"/>
                <c:pt idx="1">
                  <c:v>2021</c:v>
                </c:pt>
              </c:strCache>
            </c:strRef>
          </c:tx>
          <c:spPr>
            <a:solidFill>
              <a:srgbClr val="4472C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'G5'!$C$3:$J$3</c:f>
              <c:strCache>
                <c:ptCount val="8"/>
                <c:pt idx="0">
                  <c:v>Total Indústria</c:v>
                </c:pt>
                <c:pt idx="1">
                  <c:v>Logística, entrega ou distribuição </c:v>
                </c:pt>
                <c:pt idx="2">
                  <c:v>Contabilidade e operações administrativas</c:v>
                </c:pt>
                <c:pt idx="3">
                  <c:v>Práticas de Gestão ou relações externas</c:v>
                </c:pt>
                <c:pt idx="4">
                  <c:v>Processamento de Informação e comunicação</c:v>
                </c:pt>
                <c:pt idx="5">
                  <c:v>Marketing </c:v>
                </c:pt>
                <c:pt idx="6">
                  <c:v>Produção de bens ou fornecimento de serviços </c:v>
                </c:pt>
                <c:pt idx="7">
                  <c:v>Organização do Trabalho</c:v>
                </c:pt>
              </c:strCache>
            </c:strRef>
          </c:cat>
          <c:val>
            <c:numRef>
              <c:f>'G5'!$C$4:$J$4</c:f>
              <c:numCache>
                <c:formatCode>0.0</c:formatCode>
                <c:ptCount val="8"/>
                <c:pt idx="0">
                  <c:v>57.874335026308984</c:v>
                </c:pt>
                <c:pt idx="1">
                  <c:v>19.391328382442534</c:v>
                </c:pt>
                <c:pt idx="2">
                  <c:v>26.939909644250292</c:v>
                </c:pt>
                <c:pt idx="3">
                  <c:v>37.532140929623154</c:v>
                </c:pt>
                <c:pt idx="4">
                  <c:v>32.451662027207092</c:v>
                </c:pt>
                <c:pt idx="5">
                  <c:v>33.47281303541326</c:v>
                </c:pt>
                <c:pt idx="6">
                  <c:v>31.550000302117947</c:v>
                </c:pt>
                <c:pt idx="7">
                  <c:v>40.617412653095279</c:v>
                </c:pt>
              </c:numCache>
            </c:numRef>
          </c:val>
          <c:extLst>
            <c:ext xmlns:c16="http://schemas.microsoft.com/office/drawing/2014/chart" uri="{C3380CC4-5D6E-409C-BE32-E72D297353CC}">
              <c16:uniqueId val="{00000000-33F7-4458-9636-D41388A4A2D6}"/>
            </c:ext>
          </c:extLst>
        </c:ser>
        <c:ser>
          <c:idx val="1"/>
          <c:order val="1"/>
          <c:tx>
            <c:strRef>
              <c:f>'G5'!$A$5:$B$5</c:f>
              <c:strCache>
                <c:ptCount val="2"/>
                <c:pt idx="1">
                  <c:v>2022</c:v>
                </c:pt>
              </c:strCache>
            </c:strRef>
          </c:tx>
          <c:spPr>
            <a:solidFill>
              <a:srgbClr val="ED7D3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pt-B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'G5'!$C$3:$J$3</c:f>
              <c:strCache>
                <c:ptCount val="8"/>
                <c:pt idx="0">
                  <c:v>Total Indústria</c:v>
                </c:pt>
                <c:pt idx="1">
                  <c:v>Logística, entrega ou distribuição </c:v>
                </c:pt>
                <c:pt idx="2">
                  <c:v>Contabilidade e operações administrativas</c:v>
                </c:pt>
                <c:pt idx="3">
                  <c:v>Práticas de Gestão ou relações externas</c:v>
                </c:pt>
                <c:pt idx="4">
                  <c:v>Processamento de Informação e comunicação</c:v>
                </c:pt>
                <c:pt idx="5">
                  <c:v>Marketing </c:v>
                </c:pt>
                <c:pt idx="6">
                  <c:v>Produção de bens ou fornecimento de serviços </c:v>
                </c:pt>
                <c:pt idx="7">
                  <c:v>Organização do Trabalho</c:v>
                </c:pt>
              </c:strCache>
            </c:strRef>
          </c:cat>
          <c:val>
            <c:numRef>
              <c:f>'G5'!$C$5:$J$5</c:f>
              <c:numCache>
                <c:formatCode>0.0</c:formatCode>
                <c:ptCount val="8"/>
                <c:pt idx="0">
                  <c:v>53.906594052155924</c:v>
                </c:pt>
                <c:pt idx="1">
                  <c:v>18.446131961742534</c:v>
                </c:pt>
                <c:pt idx="2">
                  <c:v>21.356153626166879</c:v>
                </c:pt>
                <c:pt idx="3">
                  <c:v>31.033367118189492</c:v>
                </c:pt>
                <c:pt idx="4">
                  <c:v>31.633475408871359</c:v>
                </c:pt>
                <c:pt idx="5">
                  <c:v>30.745815680520877</c:v>
                </c:pt>
                <c:pt idx="6">
                  <c:v>27.686433440928234</c:v>
                </c:pt>
                <c:pt idx="7">
                  <c:v>33.624313074596202</c:v>
                </c:pt>
              </c:numCache>
            </c:numRef>
          </c:val>
          <c:extLst>
            <c:ext xmlns:c16="http://schemas.microsoft.com/office/drawing/2014/chart" uri="{C3380CC4-5D6E-409C-BE32-E72D297353CC}">
              <c16:uniqueId val="{00000001-33F7-4458-9636-D41388A4A2D6}"/>
            </c:ext>
          </c:extLst>
        </c:ser>
        <c:ser>
          <c:idx val="2"/>
          <c:order val="2"/>
          <c:tx>
            <c:strRef>
              <c:f>'G5'!$A$6:$B$6</c:f>
              <c:strCache>
                <c:ptCount val="2"/>
                <c:pt idx="1">
                  <c:v>2023</c:v>
                </c:pt>
              </c:strCache>
            </c:strRef>
          </c:tx>
          <c:spPr>
            <a:solidFill>
              <a:srgbClr val="A5A5A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pt-B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'G5'!$C$3:$J$3</c:f>
              <c:strCache>
                <c:ptCount val="8"/>
                <c:pt idx="0">
                  <c:v>Total Indústria</c:v>
                </c:pt>
                <c:pt idx="1">
                  <c:v>Logística, entrega ou distribuição </c:v>
                </c:pt>
                <c:pt idx="2">
                  <c:v>Contabilidade e operações administrativas</c:v>
                </c:pt>
                <c:pt idx="3">
                  <c:v>Práticas de Gestão ou relações externas</c:v>
                </c:pt>
                <c:pt idx="4">
                  <c:v>Processamento de Informação e comunicação</c:v>
                </c:pt>
                <c:pt idx="5">
                  <c:v>Marketing </c:v>
                </c:pt>
                <c:pt idx="6">
                  <c:v>Produção de bens ou fornecimento de serviços </c:v>
                </c:pt>
                <c:pt idx="7">
                  <c:v>Organização do Trabalho</c:v>
                </c:pt>
              </c:strCache>
            </c:strRef>
          </c:cat>
          <c:val>
            <c:numRef>
              <c:f>'G5'!$C$6:$J$6</c:f>
              <c:numCache>
                <c:formatCode>0.0</c:formatCode>
                <c:ptCount val="8"/>
                <c:pt idx="0">
                  <c:v>50.958343687889887</c:v>
                </c:pt>
                <c:pt idx="1">
                  <c:v>17.207862504569579</c:v>
                </c:pt>
                <c:pt idx="2">
                  <c:v>18.048797388457675</c:v>
                </c:pt>
                <c:pt idx="3">
                  <c:v>25.737103331730754</c:v>
                </c:pt>
                <c:pt idx="4">
                  <c:v>27.627822469518865</c:v>
                </c:pt>
                <c:pt idx="5">
                  <c:v>27.896440435536068</c:v>
                </c:pt>
                <c:pt idx="6">
                  <c:v>29.389907776259928</c:v>
                </c:pt>
                <c:pt idx="7">
                  <c:v>31.677468860512342</c:v>
                </c:pt>
              </c:numCache>
            </c:numRef>
          </c:val>
          <c:extLst>
            <c:ext xmlns:c16="http://schemas.microsoft.com/office/drawing/2014/chart" uri="{C3380CC4-5D6E-409C-BE32-E72D297353CC}">
              <c16:uniqueId val="{00000002-33F7-4458-9636-D41388A4A2D6}"/>
            </c:ext>
          </c:extLst>
        </c:ser>
        <c:ser>
          <c:idx val="3"/>
          <c:order val="3"/>
          <c:tx>
            <c:strRef>
              <c:f>'G5'!$A$7:$B$7</c:f>
              <c:strCache>
                <c:ptCount val="2"/>
                <c:pt idx="1">
                  <c:v>2024</c:v>
                </c:pt>
              </c:strCache>
            </c:strRef>
          </c:tx>
          <c:spPr>
            <a:solidFill>
              <a:srgbClr val="008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'G5'!$C$3:$J$3</c:f>
              <c:strCache>
                <c:ptCount val="8"/>
                <c:pt idx="0">
                  <c:v>Total Indústria</c:v>
                </c:pt>
                <c:pt idx="1">
                  <c:v>Logística, entrega ou distribuição </c:v>
                </c:pt>
                <c:pt idx="2">
                  <c:v>Contabilidade e operações administrativas</c:v>
                </c:pt>
                <c:pt idx="3">
                  <c:v>Práticas de Gestão ou relações externas</c:v>
                </c:pt>
                <c:pt idx="4">
                  <c:v>Processamento de Informação e comunicação</c:v>
                </c:pt>
                <c:pt idx="5">
                  <c:v>Marketing </c:v>
                </c:pt>
                <c:pt idx="6">
                  <c:v>Produção de bens ou fornecimento de serviços </c:v>
                </c:pt>
                <c:pt idx="7">
                  <c:v>Organização do Trabalho</c:v>
                </c:pt>
              </c:strCache>
            </c:strRef>
          </c:cat>
          <c:val>
            <c:numRef>
              <c:f>'G5'!$C$7:$J$7</c:f>
              <c:numCache>
                <c:formatCode>0.0</c:formatCode>
                <c:ptCount val="8"/>
                <c:pt idx="0">
                  <c:v>51.883915395966554</c:v>
                </c:pt>
                <c:pt idx="1">
                  <c:v>16.969995081160846</c:v>
                </c:pt>
                <c:pt idx="2">
                  <c:v>19.23266109198229</c:v>
                </c:pt>
                <c:pt idx="3">
                  <c:v>26.984751598622726</c:v>
                </c:pt>
                <c:pt idx="4">
                  <c:v>29.345794392523366</c:v>
                </c:pt>
                <c:pt idx="5">
                  <c:v>26.148548942449583</c:v>
                </c:pt>
                <c:pt idx="6">
                  <c:v>28.657156910969011</c:v>
                </c:pt>
                <c:pt idx="7">
                  <c:v>31.775700934579437</c:v>
                </c:pt>
              </c:numCache>
            </c:numRef>
          </c:val>
          <c:extLst>
            <c:ext xmlns:c16="http://schemas.microsoft.com/office/drawing/2014/chart" uri="{C3380CC4-5D6E-409C-BE32-E72D297353CC}">
              <c16:uniqueId val="{00000003-33F7-4458-9636-D41388A4A2D6}"/>
            </c:ext>
          </c:extLst>
        </c:ser>
        <c:dLbls>
          <c:showLegendKey val="0"/>
          <c:showVal val="0"/>
          <c:showCatName val="0"/>
          <c:showSerName val="0"/>
          <c:showPercent val="0"/>
          <c:showBubbleSize val="0"/>
        </c:dLbls>
        <c:gapWidth val="70"/>
        <c:axId val="693001223"/>
        <c:axId val="693011463"/>
      </c:barChart>
      <c:catAx>
        <c:axId val="693001223"/>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93011463"/>
        <c:crosses val="autoZero"/>
        <c:auto val="1"/>
        <c:lblAlgn val="ctr"/>
        <c:lblOffset val="100"/>
        <c:noMultiLvlLbl val="0"/>
      </c:catAx>
      <c:valAx>
        <c:axId val="693011463"/>
        <c:scaling>
          <c:orientation val="minMax"/>
        </c:scaling>
        <c:delete val="0"/>
        <c:axPos val="b"/>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9300122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'G2'!$E$3</c:f>
              <c:strCache>
                <c:ptCount val="1"/>
                <c:pt idx="0">
                  <c:v>2021</c:v>
                </c:pt>
              </c:strCache>
            </c:strRef>
          </c:tx>
          <c:spPr>
            <a:solidFill>
              <a:srgbClr val="4472C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'G2'!$F$2:$I$2</c:f>
              <c:strCache>
                <c:ptCount val="4"/>
                <c:pt idx="0">
                  <c:v>Não inovou </c:v>
                </c:pt>
                <c:pt idx="1">
                  <c:v>Inovou em 2 ou 1 categoria </c:v>
                </c:pt>
                <c:pt idx="2">
                  <c:v>Inovou em 3 a 5 categorias </c:v>
                </c:pt>
                <c:pt idx="3">
                  <c:v>Inovou em 6 ou 7 categorias </c:v>
                </c:pt>
              </c:strCache>
            </c:strRef>
          </c:cat>
          <c:val>
            <c:numRef>
              <c:f>'G2'!$F$3:$I$3</c:f>
              <c:numCache>
                <c:formatCode>0.0</c:formatCode>
                <c:ptCount val="4"/>
                <c:pt idx="0">
                  <c:v>42.12566497369103</c:v>
                </c:pt>
                <c:pt idx="1">
                  <c:v>18.04679484927539</c:v>
                </c:pt>
                <c:pt idx="2">
                  <c:v>26.589091728995829</c:v>
                </c:pt>
                <c:pt idx="3">
                  <c:v>13.238448448037749</c:v>
                </c:pt>
              </c:numCache>
            </c:numRef>
          </c:val>
          <c:extLst>
            <c:ext xmlns:c16="http://schemas.microsoft.com/office/drawing/2014/chart" uri="{C3380CC4-5D6E-409C-BE32-E72D297353CC}">
              <c16:uniqueId val="{00000000-89AC-4EAB-A619-42C29E5F4E1C}"/>
            </c:ext>
          </c:extLst>
        </c:ser>
        <c:ser>
          <c:idx val="1"/>
          <c:order val="1"/>
          <c:tx>
            <c:strRef>
              <c:f>'G2'!$E$4</c:f>
              <c:strCache>
                <c:ptCount val="1"/>
                <c:pt idx="0">
                  <c:v>2022</c:v>
                </c:pt>
              </c:strCache>
            </c:strRef>
          </c:tx>
          <c:spPr>
            <a:solidFill>
              <a:srgbClr val="ED7D3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'G2'!$F$2:$I$2</c:f>
              <c:strCache>
                <c:ptCount val="4"/>
                <c:pt idx="0">
                  <c:v>Não inovou </c:v>
                </c:pt>
                <c:pt idx="1">
                  <c:v>Inovou em 2 ou 1 categoria </c:v>
                </c:pt>
                <c:pt idx="2">
                  <c:v>Inovou em 3 a 5 categorias </c:v>
                </c:pt>
                <c:pt idx="3">
                  <c:v>Inovou em 6 ou 7 categorias </c:v>
                </c:pt>
              </c:strCache>
            </c:strRef>
          </c:cat>
          <c:val>
            <c:numRef>
              <c:f>'G2'!$F$4:$I$4</c:f>
              <c:numCache>
                <c:formatCode>0.0</c:formatCode>
                <c:ptCount val="4"/>
                <c:pt idx="0">
                  <c:v>46.09340663800932</c:v>
                </c:pt>
                <c:pt idx="1">
                  <c:v>19.51419176782537</c:v>
                </c:pt>
                <c:pt idx="2">
                  <c:v>22.568726472636193</c:v>
                </c:pt>
                <c:pt idx="3">
                  <c:v>11.823675121529115</c:v>
                </c:pt>
              </c:numCache>
            </c:numRef>
          </c:val>
          <c:extLst>
            <c:ext xmlns:c16="http://schemas.microsoft.com/office/drawing/2014/chart" uri="{C3380CC4-5D6E-409C-BE32-E72D297353CC}">
              <c16:uniqueId val="{00000001-89AC-4EAB-A619-42C29E5F4E1C}"/>
            </c:ext>
          </c:extLst>
        </c:ser>
        <c:ser>
          <c:idx val="2"/>
          <c:order val="2"/>
          <c:tx>
            <c:strRef>
              <c:f>'G2'!$E$5</c:f>
              <c:strCache>
                <c:ptCount val="1"/>
                <c:pt idx="0">
                  <c:v>2023</c:v>
                </c:pt>
              </c:strCache>
            </c:strRef>
          </c:tx>
          <c:spPr>
            <a:solidFill>
              <a:srgbClr val="A5A5A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'G2'!$F$2:$I$2</c:f>
              <c:strCache>
                <c:ptCount val="4"/>
                <c:pt idx="0">
                  <c:v>Não inovou </c:v>
                </c:pt>
                <c:pt idx="1">
                  <c:v>Inovou em 2 ou 1 categoria </c:v>
                </c:pt>
                <c:pt idx="2">
                  <c:v>Inovou em 3 a 5 categorias </c:v>
                </c:pt>
                <c:pt idx="3">
                  <c:v>Inovou em 6 ou 7 categorias </c:v>
                </c:pt>
              </c:strCache>
            </c:strRef>
          </c:cat>
          <c:val>
            <c:numRef>
              <c:f>'G2'!$F$5:$I$5</c:f>
              <c:numCache>
                <c:formatCode>0.0</c:formatCode>
                <c:ptCount val="4"/>
                <c:pt idx="0">
                  <c:v>49.041656654108543</c:v>
                </c:pt>
                <c:pt idx="1">
                  <c:v>20.114594236839427</c:v>
                </c:pt>
                <c:pt idx="2">
                  <c:v>21.232670807453417</c:v>
                </c:pt>
                <c:pt idx="3">
                  <c:v>9.6110783015986154</c:v>
                </c:pt>
              </c:numCache>
            </c:numRef>
          </c:val>
          <c:extLst>
            <c:ext xmlns:c16="http://schemas.microsoft.com/office/drawing/2014/chart" uri="{C3380CC4-5D6E-409C-BE32-E72D297353CC}">
              <c16:uniqueId val="{00000002-89AC-4EAB-A619-42C29E5F4E1C}"/>
            </c:ext>
          </c:extLst>
        </c:ser>
        <c:ser>
          <c:idx val="3"/>
          <c:order val="3"/>
          <c:tx>
            <c:strRef>
              <c:f>'G2'!$E$6</c:f>
              <c:strCache>
                <c:ptCount val="1"/>
                <c:pt idx="0">
                  <c:v>2024</c:v>
                </c:pt>
              </c:strCache>
            </c:strRef>
          </c:tx>
          <c:spPr>
            <a:solidFill>
              <a:srgbClr val="008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'G2'!$F$2:$I$2</c:f>
              <c:strCache>
                <c:ptCount val="4"/>
                <c:pt idx="0">
                  <c:v>Não inovou </c:v>
                </c:pt>
                <c:pt idx="1">
                  <c:v>Inovou em 2 ou 1 categoria </c:v>
                </c:pt>
                <c:pt idx="2">
                  <c:v>Inovou em 3 a 5 categorias </c:v>
                </c:pt>
                <c:pt idx="3">
                  <c:v>Inovou em 6 ou 7 categorias </c:v>
                </c:pt>
              </c:strCache>
            </c:strRef>
          </c:cat>
          <c:val>
            <c:numRef>
              <c:f>'G2'!$F$6:$I$6</c:f>
              <c:numCache>
                <c:formatCode>0.0</c:formatCode>
                <c:ptCount val="4"/>
                <c:pt idx="0">
                  <c:v>48.121596673866783</c:v>
                </c:pt>
                <c:pt idx="1">
                  <c:v>20.228970367254824</c:v>
                </c:pt>
                <c:pt idx="2">
                  <c:v>21.391695054824559</c:v>
                </c:pt>
                <c:pt idx="3">
                  <c:v>10.25773790405384</c:v>
                </c:pt>
              </c:numCache>
            </c:numRef>
          </c:val>
          <c:extLst>
            <c:ext xmlns:c16="http://schemas.microsoft.com/office/drawing/2014/chart" uri="{C3380CC4-5D6E-409C-BE32-E72D297353CC}">
              <c16:uniqueId val="{00000003-89AC-4EAB-A619-42C29E5F4E1C}"/>
            </c:ext>
          </c:extLst>
        </c:ser>
        <c:dLbls>
          <c:dLblPos val="outEnd"/>
          <c:showLegendKey val="0"/>
          <c:showVal val="1"/>
          <c:showCatName val="0"/>
          <c:showSerName val="0"/>
          <c:showPercent val="0"/>
          <c:showBubbleSize val="0"/>
        </c:dLbls>
        <c:gapWidth val="182"/>
        <c:axId val="191900679"/>
        <c:axId val="191947783"/>
      </c:barChart>
      <c:catAx>
        <c:axId val="191900679"/>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1947783"/>
        <c:crosses val="autoZero"/>
        <c:auto val="1"/>
        <c:lblAlgn val="ctr"/>
        <c:lblOffset val="100"/>
        <c:noMultiLvlLbl val="0"/>
      </c:catAx>
      <c:valAx>
        <c:axId val="191947783"/>
        <c:scaling>
          <c:orientation val="minMax"/>
        </c:scaling>
        <c:delete val="0"/>
        <c:axPos val="b"/>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1900679"/>
        <c:crosses val="autoZero"/>
        <c:crossBetween val="between"/>
        <c:minorUnit val="1"/>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'G3'!$C$2</c:f>
              <c:strCache>
                <c:ptCount val="1"/>
                <c:pt idx="0">
                  <c:v>2021</c:v>
                </c:pt>
              </c:strCache>
            </c:strRef>
          </c:tx>
          <c:spPr>
            <a:solidFill>
              <a:srgbClr val="4472C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'G3'!$B$3:$B$6</c:f>
              <c:strCache>
                <c:ptCount val="4"/>
                <c:pt idx="0">
                  <c:v>Total Indústria</c:v>
                </c:pt>
                <c:pt idx="1">
                  <c:v>De 100 a 249</c:v>
                </c:pt>
                <c:pt idx="2">
                  <c:v>De 250 a 499</c:v>
                </c:pt>
                <c:pt idx="3">
                  <c:v>Com 500 e mais</c:v>
                </c:pt>
              </c:strCache>
            </c:strRef>
          </c:cat>
          <c:val>
            <c:numRef>
              <c:f>'G3'!$C$3:$C$6</c:f>
              <c:numCache>
                <c:formatCode>0.0</c:formatCode>
                <c:ptCount val="4"/>
                <c:pt idx="0">
                  <c:v>57.874335026308984</c:v>
                </c:pt>
                <c:pt idx="1">
                  <c:v>55.702321219520492</c:v>
                </c:pt>
                <c:pt idx="2">
                  <c:v>59.223262478646518</c:v>
                </c:pt>
                <c:pt idx="3">
                  <c:v>62.798437796222636</c:v>
                </c:pt>
              </c:numCache>
            </c:numRef>
          </c:val>
          <c:extLst>
            <c:ext xmlns:c16="http://schemas.microsoft.com/office/drawing/2014/chart" uri="{C3380CC4-5D6E-409C-BE32-E72D297353CC}">
              <c16:uniqueId val="{00000000-B683-44E0-A176-08767DDB9E21}"/>
            </c:ext>
          </c:extLst>
        </c:ser>
        <c:ser>
          <c:idx val="1"/>
          <c:order val="1"/>
          <c:tx>
            <c:strRef>
              <c:f>'G3'!$D$2</c:f>
              <c:strCache>
                <c:ptCount val="1"/>
                <c:pt idx="0">
                  <c:v>2022</c:v>
                </c:pt>
              </c:strCache>
            </c:strRef>
          </c:tx>
          <c:spPr>
            <a:solidFill>
              <a:srgbClr val="ED7D3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'G3'!$B$3:$B$6</c:f>
              <c:strCache>
                <c:ptCount val="4"/>
                <c:pt idx="0">
                  <c:v>Total Indústria</c:v>
                </c:pt>
                <c:pt idx="1">
                  <c:v>De 100 a 249</c:v>
                </c:pt>
                <c:pt idx="2">
                  <c:v>De 250 a 499</c:v>
                </c:pt>
                <c:pt idx="3">
                  <c:v>Com 500 e mais</c:v>
                </c:pt>
              </c:strCache>
            </c:strRef>
          </c:cat>
          <c:val>
            <c:numRef>
              <c:f>'G3'!$D$3:$D$6</c:f>
              <c:numCache>
                <c:formatCode>0.0</c:formatCode>
                <c:ptCount val="4"/>
                <c:pt idx="0">
                  <c:v>53.906594052155818</c:v>
                </c:pt>
                <c:pt idx="1">
                  <c:v>49.097165285319335</c:v>
                </c:pt>
                <c:pt idx="2">
                  <c:v>59.209595538131254</c:v>
                </c:pt>
                <c:pt idx="3">
                  <c:v>62.261648425048357</c:v>
                </c:pt>
              </c:numCache>
            </c:numRef>
          </c:val>
          <c:extLst>
            <c:ext xmlns:c16="http://schemas.microsoft.com/office/drawing/2014/chart" uri="{C3380CC4-5D6E-409C-BE32-E72D297353CC}">
              <c16:uniqueId val="{00000001-B683-44E0-A176-08767DDB9E21}"/>
            </c:ext>
          </c:extLst>
        </c:ser>
        <c:ser>
          <c:idx val="2"/>
          <c:order val="2"/>
          <c:tx>
            <c:strRef>
              <c:f>'G3'!$E$2</c:f>
              <c:strCache>
                <c:ptCount val="1"/>
                <c:pt idx="0">
                  <c:v>2023</c:v>
                </c:pt>
              </c:strCache>
            </c:strRef>
          </c:tx>
          <c:spPr>
            <a:solidFill>
              <a:srgbClr val="A5A5A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'G3'!$B$3:$B$6</c:f>
              <c:strCache>
                <c:ptCount val="4"/>
                <c:pt idx="0">
                  <c:v>Total Indústria</c:v>
                </c:pt>
                <c:pt idx="1">
                  <c:v>De 100 a 249</c:v>
                </c:pt>
                <c:pt idx="2">
                  <c:v>De 250 a 499</c:v>
                </c:pt>
                <c:pt idx="3">
                  <c:v>Com 500 e mais</c:v>
                </c:pt>
              </c:strCache>
            </c:strRef>
          </c:cat>
          <c:val>
            <c:numRef>
              <c:f>'G3'!$E$3:$E$6</c:f>
              <c:numCache>
                <c:formatCode>0.0</c:formatCode>
                <c:ptCount val="4"/>
                <c:pt idx="0">
                  <c:v>50.958343687889887</c:v>
                </c:pt>
                <c:pt idx="1">
                  <c:v>46.426442133993277</c:v>
                </c:pt>
                <c:pt idx="2">
                  <c:v>56.805510531131944</c:v>
                </c:pt>
                <c:pt idx="3">
                  <c:v>58.045161745615012</c:v>
                </c:pt>
              </c:numCache>
            </c:numRef>
          </c:val>
          <c:extLst>
            <c:ext xmlns:c16="http://schemas.microsoft.com/office/drawing/2014/chart" uri="{C3380CC4-5D6E-409C-BE32-E72D297353CC}">
              <c16:uniqueId val="{00000002-B683-44E0-A176-08767DDB9E21}"/>
            </c:ext>
          </c:extLst>
        </c:ser>
        <c:ser>
          <c:idx val="3"/>
          <c:order val="3"/>
          <c:tx>
            <c:strRef>
              <c:f>'G3'!$F$2</c:f>
              <c:strCache>
                <c:ptCount val="1"/>
                <c:pt idx="0">
                  <c:v>2024</c:v>
                </c:pt>
              </c:strCache>
            </c:strRef>
          </c:tx>
          <c:spPr>
            <a:solidFill>
              <a:srgbClr val="008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'G3'!$B$3:$B$6</c:f>
              <c:strCache>
                <c:ptCount val="4"/>
                <c:pt idx="0">
                  <c:v>Total Indústria</c:v>
                </c:pt>
                <c:pt idx="1">
                  <c:v>De 100 a 249</c:v>
                </c:pt>
                <c:pt idx="2">
                  <c:v>De 250 a 499</c:v>
                </c:pt>
                <c:pt idx="3">
                  <c:v>Com 500 e mais</c:v>
                </c:pt>
              </c:strCache>
            </c:strRef>
          </c:cat>
          <c:val>
            <c:numRef>
              <c:f>'G3'!$F$3:$F$6</c:f>
              <c:numCache>
                <c:formatCode>0.0</c:formatCode>
                <c:ptCount val="4"/>
                <c:pt idx="0">
                  <c:v>51.883915395966554</c:v>
                </c:pt>
                <c:pt idx="1">
                  <c:v>46.978930872366362</c:v>
                </c:pt>
                <c:pt idx="2">
                  <c:v>54.910333048676343</c:v>
                </c:pt>
                <c:pt idx="3">
                  <c:v>62.019230769230774</c:v>
                </c:pt>
              </c:numCache>
            </c:numRef>
          </c:val>
          <c:extLst>
            <c:ext xmlns:c16="http://schemas.microsoft.com/office/drawing/2014/chart" uri="{C3380CC4-5D6E-409C-BE32-E72D297353CC}">
              <c16:uniqueId val="{00000003-B683-44E0-A176-08767DDB9E21}"/>
            </c:ext>
          </c:extLst>
        </c:ser>
        <c:dLbls>
          <c:dLblPos val="outEnd"/>
          <c:showLegendKey val="0"/>
          <c:showVal val="1"/>
          <c:showCatName val="0"/>
          <c:showSerName val="0"/>
          <c:showPercent val="0"/>
          <c:showBubbleSize val="0"/>
        </c:dLbls>
        <c:gapWidth val="182"/>
        <c:axId val="367167496"/>
        <c:axId val="1751818248"/>
      </c:barChart>
      <c:catAx>
        <c:axId val="36716749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51818248"/>
        <c:crosses val="autoZero"/>
        <c:auto val="1"/>
        <c:lblAlgn val="ctr"/>
        <c:lblOffset val="100"/>
        <c:noMultiLvlLbl val="0"/>
      </c:catAx>
      <c:valAx>
        <c:axId val="1751818248"/>
        <c:scaling>
          <c:orientation val="minMax"/>
        </c:scaling>
        <c:delete val="0"/>
        <c:axPos val="b"/>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6716749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4918890494030988"/>
          <c:y val="1.4253520923364635E-2"/>
          <c:w val="0.48513620777241556"/>
          <c:h val="0.93742637741121426"/>
        </c:manualLayout>
      </c:layout>
      <c:barChart>
        <c:barDir val="bar"/>
        <c:grouping val="clustered"/>
        <c:varyColors val="0"/>
        <c:ser>
          <c:idx val="0"/>
          <c:order val="0"/>
          <c:spPr>
            <a:solidFill>
              <a:srgbClr val="E97132"/>
            </a:solidFill>
            <a:ln>
              <a:noFill/>
            </a:ln>
            <a:effectLst/>
          </c:spPr>
          <c:invertIfNegative val="0"/>
          <c:dPt>
            <c:idx val="15"/>
            <c:invertIfNegative val="0"/>
            <c:bubble3D val="0"/>
            <c:spPr>
              <a:solidFill>
                <a:srgbClr val="008060"/>
              </a:solidFill>
              <a:ln w="25400">
                <a:noFill/>
              </a:ln>
              <a:effectLst/>
            </c:spPr>
            <c:extLst>
              <c:ext xmlns:c16="http://schemas.microsoft.com/office/drawing/2014/chart" uri="{C3380CC4-5D6E-409C-BE32-E72D297353CC}">
                <c16:uniqueId val="{00000001-566B-4BCE-BA4B-39731B0C7201}"/>
              </c:ext>
            </c:extLst>
          </c:dPt>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rgbClr val="000000"/>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'G12'!$A$33:$A$59</c:f>
              <c:strCache>
                <c:ptCount val="27"/>
                <c:pt idx="0">
                  <c:v>   Fabricação de produtos de madeira</c:v>
                </c:pt>
                <c:pt idx="1">
                  <c:v>   Manutenção, reparação e instalação de máquinas e equipamentos</c:v>
                </c:pt>
                <c:pt idx="2">
                  <c:v>   Confecção de artigos do vestuário e acessórios</c:v>
                </c:pt>
                <c:pt idx="3">
                  <c:v>   Fabricação de produtos do fumo</c:v>
                </c:pt>
                <c:pt idx="4">
                  <c:v>   Fabricação de bebidas</c:v>
                </c:pt>
                <c:pt idx="5">
                  <c:v>Indústrias extrativas</c:v>
                </c:pt>
                <c:pt idx="6">
                  <c:v>   Impressão e reprodução de gravações</c:v>
                </c:pt>
                <c:pt idx="7">
                  <c:v>   Preparação de couros e fabricação de artefatos de couro, artigos de viagem e calçados</c:v>
                </c:pt>
                <c:pt idx="8">
                  <c:v>   Fabricação de produtos de minerais não-metálicos</c:v>
                </c:pt>
                <c:pt idx="9">
                  <c:v>   Fabricação de coque, de produtos derivados do petróleo e de biocombustíveis</c:v>
                </c:pt>
                <c:pt idx="10">
                  <c:v>   Metalurgia</c:v>
                </c:pt>
                <c:pt idx="11">
                  <c:v>   Fabricação de produtos têxteis</c:v>
                </c:pt>
                <c:pt idx="12">
                  <c:v>   Fabricação de produtos de metal</c:v>
                </c:pt>
                <c:pt idx="13">
                  <c:v>   Fabricação de artigos de borracha e plástico</c:v>
                </c:pt>
                <c:pt idx="14">
                  <c:v>   Fabricação de celulose, papel e produtos de papel</c:v>
                </c:pt>
                <c:pt idx="15">
                  <c:v>Total Indústria</c:v>
                </c:pt>
                <c:pt idx="16">
                  <c:v>Indústrias de transformação</c:v>
                </c:pt>
                <c:pt idx="17">
                  <c:v>   Fabricação de produtos diversos</c:v>
                </c:pt>
                <c:pt idx="18">
                  <c:v>   Fabricação de móveis</c:v>
                </c:pt>
                <c:pt idx="19">
                  <c:v>   Fabricação de veículos automotores, reboques e carrocerias</c:v>
                </c:pt>
                <c:pt idx="20">
                  <c:v>   Fabricação de produtos alimentícios</c:v>
                </c:pt>
                <c:pt idx="21">
                  <c:v>   Fabricação de máquinas, aparelhos e materiais elétricos</c:v>
                </c:pt>
                <c:pt idx="22">
                  <c:v>   Fabricação de máquinas e equipamentos</c:v>
                </c:pt>
                <c:pt idx="23">
                  <c:v>   Fabricação de outros equipamentos de transporte</c:v>
                </c:pt>
                <c:pt idx="24">
                  <c:v>   Fabricação de equipamentos de informática, produtos eletrônicos e ópticos</c:v>
                </c:pt>
                <c:pt idx="25">
                  <c:v>   Fabricação de produtos químicos</c:v>
                </c:pt>
                <c:pt idx="26">
                  <c:v>   Fabricação de produtos farmoquímicos e farmacêuticos</c:v>
                </c:pt>
              </c:strCache>
            </c:strRef>
          </c:cat>
          <c:val>
            <c:numRef>
              <c:f>'G12'!$B$33:$B$59</c:f>
              <c:numCache>
                <c:formatCode>0.0</c:formatCode>
                <c:ptCount val="27"/>
                <c:pt idx="0">
                  <c:v>5.8312185293283303</c:v>
                </c:pt>
                <c:pt idx="1">
                  <c:v>5.9467031872909768</c:v>
                </c:pt>
                <c:pt idx="2">
                  <c:v>12.090289421914299</c:v>
                </c:pt>
                <c:pt idx="3">
                  <c:v>13.636363636363635</c:v>
                </c:pt>
                <c:pt idx="4">
                  <c:v>17.648695918491999</c:v>
                </c:pt>
                <c:pt idx="5">
                  <c:v>18.465683176896526</c:v>
                </c:pt>
                <c:pt idx="6">
                  <c:v>20.276360365955732</c:v>
                </c:pt>
                <c:pt idx="7">
                  <c:v>21.172279013335402</c:v>
                </c:pt>
                <c:pt idx="8">
                  <c:v>21.863474181404559</c:v>
                </c:pt>
                <c:pt idx="9">
                  <c:v>22.871300483123207</c:v>
                </c:pt>
                <c:pt idx="10">
                  <c:v>23.650691105313928</c:v>
                </c:pt>
                <c:pt idx="11">
                  <c:v>23.975742034820698</c:v>
                </c:pt>
                <c:pt idx="12">
                  <c:v>29.0930986627362</c:v>
                </c:pt>
                <c:pt idx="13">
                  <c:v>29.715566940322937</c:v>
                </c:pt>
                <c:pt idx="14">
                  <c:v>30.486988838916123</c:v>
                </c:pt>
                <c:pt idx="15">
                  <c:v>32.904092334212685</c:v>
                </c:pt>
                <c:pt idx="16">
                  <c:v>33.320584906058428</c:v>
                </c:pt>
                <c:pt idx="17">
                  <c:v>35.758026057314218</c:v>
                </c:pt>
                <c:pt idx="18">
                  <c:v>35.744799028465053</c:v>
                </c:pt>
                <c:pt idx="19">
                  <c:v>37.330968601126052</c:v>
                </c:pt>
                <c:pt idx="20">
                  <c:v>37.830135623173142</c:v>
                </c:pt>
                <c:pt idx="21">
                  <c:v>40.348783002945808</c:v>
                </c:pt>
                <c:pt idx="22">
                  <c:v>42.737813285649914</c:v>
                </c:pt>
                <c:pt idx="23">
                  <c:v>53.550239591553392</c:v>
                </c:pt>
                <c:pt idx="24">
                  <c:v>61.178606772618828</c:v>
                </c:pt>
                <c:pt idx="25">
                  <c:v>65.701208136264484</c:v>
                </c:pt>
                <c:pt idx="26">
                  <c:v>71.94322024074323</c:v>
                </c:pt>
              </c:numCache>
            </c:numRef>
          </c:val>
          <c:extLst>
            <c:ext xmlns:c16="http://schemas.microsoft.com/office/drawing/2014/chart" uri="{C3380CC4-5D6E-409C-BE32-E72D297353CC}">
              <c16:uniqueId val="{00000002-566B-4BCE-BA4B-39731B0C7201}"/>
            </c:ext>
          </c:extLst>
        </c:ser>
        <c:dLbls>
          <c:dLblPos val="outEnd"/>
          <c:showLegendKey val="0"/>
          <c:showVal val="1"/>
          <c:showCatName val="0"/>
          <c:showSerName val="0"/>
          <c:showPercent val="0"/>
          <c:showBubbleSize val="0"/>
        </c:dLbls>
        <c:gapWidth val="80"/>
        <c:axId val="2075331079"/>
        <c:axId val="2075349511"/>
      </c:barChart>
      <c:catAx>
        <c:axId val="2075331079"/>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rgbClr val="000000"/>
                </a:solidFill>
                <a:latin typeface="+mn-lt"/>
                <a:ea typeface="+mn-ea"/>
                <a:cs typeface="+mn-cs"/>
              </a:defRPr>
            </a:pPr>
            <a:endParaRPr lang="en-US"/>
          </a:p>
        </c:txPr>
        <c:crossAx val="2075349511"/>
        <c:crosses val="autoZero"/>
        <c:auto val="1"/>
        <c:lblAlgn val="ctr"/>
        <c:lblOffset val="100"/>
        <c:noMultiLvlLbl val="0"/>
      </c:catAx>
      <c:valAx>
        <c:axId val="2075349511"/>
        <c:scaling>
          <c:orientation val="minMax"/>
          <c:max val="80"/>
        </c:scaling>
        <c:delete val="0"/>
        <c:axPos val="b"/>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2075331079"/>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'G7'!$C$2</c:f>
              <c:strCache>
                <c:ptCount val="1"/>
                <c:pt idx="0">
                  <c:v>2021</c:v>
                </c:pt>
              </c:strCache>
            </c:strRef>
          </c:tx>
          <c:spPr>
            <a:solidFill>
              <a:srgbClr val="4472C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'G7'!$B$3:$B$6</c:f>
              <c:strCache>
                <c:ptCount val="4"/>
                <c:pt idx="0">
                  <c:v>Total Indústria</c:v>
                </c:pt>
                <c:pt idx="1">
                  <c:v>De 100 a 249</c:v>
                </c:pt>
                <c:pt idx="2">
                  <c:v>De 250 a 499</c:v>
                </c:pt>
                <c:pt idx="3">
                  <c:v>Com 500 e mais</c:v>
                </c:pt>
              </c:strCache>
            </c:strRef>
          </c:cat>
          <c:val>
            <c:numRef>
              <c:f>'G7'!$C$3:$C$6</c:f>
              <c:numCache>
                <c:formatCode>0.0</c:formatCode>
                <c:ptCount val="4"/>
                <c:pt idx="0">
                  <c:v>33.894927558642628</c:v>
                </c:pt>
                <c:pt idx="1">
                  <c:v>25.273711190937426</c:v>
                </c:pt>
                <c:pt idx="2">
                  <c:v>36.789236616546418</c:v>
                </c:pt>
                <c:pt idx="3">
                  <c:v>56.304017082109183</c:v>
                </c:pt>
              </c:numCache>
            </c:numRef>
          </c:val>
          <c:extLst>
            <c:ext xmlns:c16="http://schemas.microsoft.com/office/drawing/2014/chart" uri="{C3380CC4-5D6E-409C-BE32-E72D297353CC}">
              <c16:uniqueId val="{00000000-63A1-41A8-ABA8-70545547100B}"/>
            </c:ext>
          </c:extLst>
        </c:ser>
        <c:ser>
          <c:idx val="1"/>
          <c:order val="1"/>
          <c:tx>
            <c:strRef>
              <c:f>'G7'!$D$2</c:f>
              <c:strCache>
                <c:ptCount val="1"/>
                <c:pt idx="0">
                  <c:v>2022</c:v>
                </c:pt>
              </c:strCache>
            </c:strRef>
          </c:tx>
          <c:spPr>
            <a:solidFill>
              <a:srgbClr val="ED7D3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'G7'!$B$3:$B$6</c:f>
              <c:strCache>
                <c:ptCount val="4"/>
                <c:pt idx="0">
                  <c:v>Total Indústria</c:v>
                </c:pt>
                <c:pt idx="1">
                  <c:v>De 100 a 249</c:v>
                </c:pt>
                <c:pt idx="2">
                  <c:v>De 250 a 499</c:v>
                </c:pt>
                <c:pt idx="3">
                  <c:v>Com 500 e mais</c:v>
                </c:pt>
              </c:strCache>
            </c:strRef>
          </c:cat>
          <c:val>
            <c:numRef>
              <c:f>'G7'!$D$3:$D$6</c:f>
              <c:numCache>
                <c:formatCode>0.0</c:formatCode>
                <c:ptCount val="4"/>
                <c:pt idx="0">
                  <c:v>34.445886456749477</c:v>
                </c:pt>
                <c:pt idx="1">
                  <c:v>25.326678171244442</c:v>
                </c:pt>
                <c:pt idx="2">
                  <c:v>41.182614457993132</c:v>
                </c:pt>
                <c:pt idx="3">
                  <c:v>54.292325896304007</c:v>
                </c:pt>
              </c:numCache>
            </c:numRef>
          </c:val>
          <c:extLst>
            <c:ext xmlns:c16="http://schemas.microsoft.com/office/drawing/2014/chart" uri="{C3380CC4-5D6E-409C-BE32-E72D297353CC}">
              <c16:uniqueId val="{00000001-63A1-41A8-ABA8-70545547100B}"/>
            </c:ext>
          </c:extLst>
        </c:ser>
        <c:ser>
          <c:idx val="2"/>
          <c:order val="2"/>
          <c:tx>
            <c:strRef>
              <c:f>'G7'!$E$2</c:f>
              <c:strCache>
                <c:ptCount val="1"/>
                <c:pt idx="0">
                  <c:v>2023</c:v>
                </c:pt>
              </c:strCache>
            </c:strRef>
          </c:tx>
          <c:spPr>
            <a:solidFill>
              <a:srgbClr val="A5A5A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'G7'!$B$3:$B$6</c:f>
              <c:strCache>
                <c:ptCount val="4"/>
                <c:pt idx="0">
                  <c:v>Total Indústria</c:v>
                </c:pt>
                <c:pt idx="1">
                  <c:v>De 100 a 249</c:v>
                </c:pt>
                <c:pt idx="2">
                  <c:v>De 250 a 499</c:v>
                </c:pt>
                <c:pt idx="3">
                  <c:v>Com 500 e mais</c:v>
                </c:pt>
              </c:strCache>
            </c:strRef>
          </c:cat>
          <c:val>
            <c:numRef>
              <c:f>'G7'!$E$3:$E$6</c:f>
              <c:numCache>
                <c:formatCode>0.0</c:formatCode>
                <c:ptCount val="4"/>
                <c:pt idx="0">
                  <c:v>34.278992050165527</c:v>
                </c:pt>
                <c:pt idx="1">
                  <c:v>26.502947782294989</c:v>
                </c:pt>
                <c:pt idx="2">
                  <c:v>40.857974510708409</c:v>
                </c:pt>
                <c:pt idx="3">
                  <c:v>50.272787864702217</c:v>
                </c:pt>
              </c:numCache>
            </c:numRef>
          </c:val>
          <c:extLst>
            <c:ext xmlns:c16="http://schemas.microsoft.com/office/drawing/2014/chart" uri="{C3380CC4-5D6E-409C-BE32-E72D297353CC}">
              <c16:uniqueId val="{00000002-63A1-41A8-ABA8-70545547100B}"/>
            </c:ext>
          </c:extLst>
        </c:ser>
        <c:ser>
          <c:idx val="3"/>
          <c:order val="3"/>
          <c:tx>
            <c:strRef>
              <c:f>'G7'!$F$2</c:f>
              <c:strCache>
                <c:ptCount val="1"/>
                <c:pt idx="0">
                  <c:v>2024</c:v>
                </c:pt>
              </c:strCache>
            </c:strRef>
          </c:tx>
          <c:spPr>
            <a:solidFill>
              <a:srgbClr val="008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'G7'!$B$3:$B$6</c:f>
              <c:strCache>
                <c:ptCount val="4"/>
                <c:pt idx="0">
                  <c:v>Total Indústria</c:v>
                </c:pt>
                <c:pt idx="1">
                  <c:v>De 100 a 249</c:v>
                </c:pt>
                <c:pt idx="2">
                  <c:v>De 250 a 499</c:v>
                </c:pt>
                <c:pt idx="3">
                  <c:v>Com 500 e mais</c:v>
                </c:pt>
              </c:strCache>
            </c:strRef>
          </c:cat>
          <c:val>
            <c:numRef>
              <c:f>'G7'!$F$3:$F$6</c:f>
              <c:numCache>
                <c:formatCode>0.0</c:formatCode>
                <c:ptCount val="4"/>
                <c:pt idx="0">
                  <c:v>32.907033939990157</c:v>
                </c:pt>
                <c:pt idx="1">
                  <c:v>23.663590457948807</c:v>
                </c:pt>
                <c:pt idx="2">
                  <c:v>39.880444064901795</c:v>
                </c:pt>
                <c:pt idx="3">
                  <c:v>50.576923076923073</c:v>
                </c:pt>
              </c:numCache>
            </c:numRef>
          </c:val>
          <c:extLst>
            <c:ext xmlns:c16="http://schemas.microsoft.com/office/drawing/2014/chart" uri="{C3380CC4-5D6E-409C-BE32-E72D297353CC}">
              <c16:uniqueId val="{00000003-63A1-41A8-ABA8-70545547100B}"/>
            </c:ext>
          </c:extLst>
        </c:ser>
        <c:dLbls>
          <c:dLblPos val="outEnd"/>
          <c:showLegendKey val="0"/>
          <c:showVal val="1"/>
          <c:showCatName val="0"/>
          <c:showSerName val="0"/>
          <c:showPercent val="0"/>
          <c:showBubbleSize val="0"/>
        </c:dLbls>
        <c:gapWidth val="182"/>
        <c:axId val="367167496"/>
        <c:axId val="1751818248"/>
      </c:barChart>
      <c:catAx>
        <c:axId val="36716749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51818248"/>
        <c:crosses val="autoZero"/>
        <c:auto val="1"/>
        <c:lblAlgn val="ctr"/>
        <c:lblOffset val="100"/>
        <c:noMultiLvlLbl val="0"/>
      </c:catAx>
      <c:valAx>
        <c:axId val="1751818248"/>
        <c:scaling>
          <c:orientation val="minMax"/>
        </c:scaling>
        <c:delete val="0"/>
        <c:axPos val="b"/>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6716749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bar"/>
        <c:grouping val="clustered"/>
        <c:varyColors val="0"/>
        <c:ser>
          <c:idx val="0"/>
          <c:order val="0"/>
          <c:tx>
            <c:strRef>
              <c:f>'G13'!$A$5</c:f>
              <c:strCache>
                <c:ptCount val="1"/>
                <c:pt idx="0">
                  <c:v>2022</c:v>
                </c:pt>
              </c:strCache>
            </c:strRef>
          </c:tx>
          <c:spPr>
            <a:solidFill>
              <a:srgbClr val="ED7D3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'G13'!$B$3:$D$3</c:f>
              <c:strCache>
                <c:ptCount val="3"/>
                <c:pt idx="0">
                  <c:v>Extrativa</c:v>
                </c:pt>
                <c:pt idx="1">
                  <c:v>Transformação</c:v>
                </c:pt>
                <c:pt idx="2">
                  <c:v>Total Indústria</c:v>
                </c:pt>
              </c:strCache>
            </c:strRef>
          </c:cat>
          <c:val>
            <c:numRef>
              <c:f>'G13'!$B$5:$D$5</c:f>
              <c:numCache>
                <c:formatCode>#,##0</c:formatCode>
                <c:ptCount val="3"/>
                <c:pt idx="0">
                  <c:v>6098667.2875338504</c:v>
                </c:pt>
                <c:pt idx="1">
                  <c:v>30761010.064827699</c:v>
                </c:pt>
                <c:pt idx="2">
                  <c:v>36859677.3523615</c:v>
                </c:pt>
              </c:numCache>
            </c:numRef>
          </c:val>
          <c:extLst>
            <c:ext xmlns:c16="http://schemas.microsoft.com/office/drawing/2014/chart" uri="{C3380CC4-5D6E-409C-BE32-E72D297353CC}">
              <c16:uniqueId val="{00000000-7945-4182-96A4-1F29CE6A9C77}"/>
            </c:ext>
          </c:extLst>
        </c:ser>
        <c:ser>
          <c:idx val="1"/>
          <c:order val="1"/>
          <c:tx>
            <c:strRef>
              <c:f>'G13'!$A$6</c:f>
              <c:strCache>
                <c:ptCount val="1"/>
                <c:pt idx="0">
                  <c:v>2023</c:v>
                </c:pt>
              </c:strCache>
            </c:strRef>
          </c:tx>
          <c:spPr>
            <a:solidFill>
              <a:srgbClr val="A5A5A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'G13'!$B$3:$D$3</c:f>
              <c:strCache>
                <c:ptCount val="3"/>
                <c:pt idx="0">
                  <c:v>Extrativa</c:v>
                </c:pt>
                <c:pt idx="1">
                  <c:v>Transformação</c:v>
                </c:pt>
                <c:pt idx="2">
                  <c:v>Total Indústria</c:v>
                </c:pt>
              </c:strCache>
            </c:strRef>
          </c:cat>
          <c:val>
            <c:numRef>
              <c:f>'G13'!$B$6:$D$6</c:f>
              <c:numCache>
                <c:formatCode>#,##0</c:formatCode>
                <c:ptCount val="3"/>
                <c:pt idx="0">
                  <c:v>5219241.8585848799</c:v>
                </c:pt>
                <c:pt idx="1">
                  <c:v>33077052.888328899</c:v>
                </c:pt>
                <c:pt idx="2">
                  <c:v>38296294.746913798</c:v>
                </c:pt>
              </c:numCache>
            </c:numRef>
          </c:val>
          <c:extLst>
            <c:ext xmlns:c16="http://schemas.microsoft.com/office/drawing/2014/chart" uri="{C3380CC4-5D6E-409C-BE32-E72D297353CC}">
              <c16:uniqueId val="{00000001-7945-4182-96A4-1F29CE6A9C77}"/>
            </c:ext>
          </c:extLst>
        </c:ser>
        <c:ser>
          <c:idx val="2"/>
          <c:order val="2"/>
          <c:tx>
            <c:strRef>
              <c:f>'G13'!$A$7</c:f>
              <c:strCache>
                <c:ptCount val="1"/>
                <c:pt idx="0">
                  <c:v>2024</c:v>
                </c:pt>
              </c:strCache>
            </c:strRef>
          </c:tx>
          <c:spPr>
            <a:solidFill>
              <a:schemeClr val="accent3"/>
            </a:solidFill>
            <a:ln>
              <a:noFill/>
            </a:ln>
            <a:effectLst/>
          </c:spPr>
          <c:invertIfNegative val="0"/>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'G13'!$B$3:$D$3</c:f>
              <c:strCache>
                <c:ptCount val="3"/>
                <c:pt idx="0">
                  <c:v>Extrativa</c:v>
                </c:pt>
                <c:pt idx="1">
                  <c:v>Transformação</c:v>
                </c:pt>
                <c:pt idx="2">
                  <c:v>Total Indústria</c:v>
                </c:pt>
              </c:strCache>
            </c:strRef>
          </c:cat>
          <c:val>
            <c:numRef>
              <c:f>'G13'!$B$7:$D$7</c:f>
              <c:numCache>
                <c:formatCode>#,##0</c:formatCode>
                <c:ptCount val="3"/>
                <c:pt idx="0">
                  <c:v>5826053</c:v>
                </c:pt>
                <c:pt idx="1">
                  <c:v>34151406</c:v>
                </c:pt>
                <c:pt idx="2">
                  <c:v>39977459</c:v>
                </c:pt>
              </c:numCache>
            </c:numRef>
          </c:val>
          <c:extLst>
            <c:ext xmlns:c16="http://schemas.microsoft.com/office/drawing/2014/chart" uri="{C3380CC4-5D6E-409C-BE32-E72D297353CC}">
              <c16:uniqueId val="{00000002-7945-4182-96A4-1F29CE6A9C77}"/>
            </c:ext>
          </c:extLst>
        </c:ser>
        <c:dLbls>
          <c:dLblPos val="outEnd"/>
          <c:showLegendKey val="0"/>
          <c:showVal val="1"/>
          <c:showCatName val="0"/>
          <c:showSerName val="0"/>
          <c:showPercent val="0"/>
          <c:showBubbleSize val="0"/>
        </c:dLbls>
        <c:gapWidth val="182"/>
        <c:axId val="1091101704"/>
        <c:axId val="312030727"/>
      </c:barChart>
      <c:catAx>
        <c:axId val="109110170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12030727"/>
        <c:crosses val="autoZero"/>
        <c:auto val="1"/>
        <c:lblAlgn val="ctr"/>
        <c:lblOffset val="100"/>
        <c:noMultiLvlLbl val="0"/>
      </c:catAx>
      <c:valAx>
        <c:axId val="312030727"/>
        <c:scaling>
          <c:orientation val="minMax"/>
        </c:scaling>
        <c:delete val="0"/>
        <c:axPos val="b"/>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9110170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overlay val="0"/>
      <c:spPr>
        <a:noFill/>
        <a:ln>
          <a:noFill/>
        </a:ln>
        <a:effectLst/>
      </c:spPr>
      <c:txPr>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endParaRPr lang="pt-BR"/>
        </a:p>
      </c:txPr>
    </c:title>
    <c:autoTitleDeleted val="0"/>
    <c:plotArea>
      <c:layout>
        <c:manualLayout>
          <c:layoutTarget val="inner"/>
          <c:xMode val="edge"/>
          <c:yMode val="edge"/>
          <c:x val="0.17155687614519882"/>
          <c:y val="0.13869171574892525"/>
          <c:w val="0.67701163769623141"/>
          <c:h val="0.61092423605959589"/>
        </c:manualLayout>
      </c:layout>
      <c:pieChart>
        <c:varyColors val="1"/>
        <c:ser>
          <c:idx val="0"/>
          <c:order val="0"/>
          <c:tx>
            <c:strRef>
              <c:f>'tab2.7'!$K$5:$K$6</c:f>
              <c:strCache>
                <c:ptCount val="2"/>
                <c:pt idx="0">
                  <c:v>2023</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7B05-42DF-AF21-386A227B10E2}"/>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7B05-42DF-AF21-386A227B10E2}"/>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7B05-42DF-AF21-386A227B10E2}"/>
              </c:ext>
            </c:extLst>
          </c:dPt>
          <c:dLbls>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pt-BR"/>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'tab2.7'!$J$7:$J$9</c:f>
              <c:strCache>
                <c:ptCount val="3"/>
                <c:pt idx="0">
                  <c:v>   De  100 a 249</c:v>
                </c:pt>
                <c:pt idx="1">
                  <c:v>   De  250 a 499</c:v>
                </c:pt>
                <c:pt idx="2">
                  <c:v>   Com 500 e mais</c:v>
                </c:pt>
              </c:strCache>
            </c:strRef>
          </c:cat>
          <c:val>
            <c:numRef>
              <c:f>'tab2.7'!$K$7:$K$9</c:f>
              <c:numCache>
                <c:formatCode>0.0</c:formatCode>
                <c:ptCount val="3"/>
                <c:pt idx="0">
                  <c:v>7.9243792298379523</c:v>
                </c:pt>
                <c:pt idx="1">
                  <c:v>7.4630663885890289</c:v>
                </c:pt>
                <c:pt idx="2">
                  <c:v>84.612554381572949</c:v>
                </c:pt>
              </c:numCache>
            </c:numRef>
          </c:val>
          <c:extLst>
            <c:ext xmlns:c16="http://schemas.microsoft.com/office/drawing/2014/chart" uri="{C3380CC4-5D6E-409C-BE32-E72D297353CC}">
              <c16:uniqueId val="{00000006-7B05-42DF-AF21-386A227B10E2}"/>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BR"/>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pt-BR"/>
    </a:p>
  </c:txPr>
  <c:externalData r:id="rId4">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endParaRPr lang="pt-BR"/>
        </a:p>
      </c:txPr>
    </c:title>
    <c:autoTitleDeleted val="0"/>
    <c:plotArea>
      <c:layout>
        <c:manualLayout>
          <c:layoutTarget val="inner"/>
          <c:xMode val="edge"/>
          <c:yMode val="edge"/>
          <c:x val="0.16611516677824179"/>
          <c:y val="0.13788324241039837"/>
          <c:w val="0.71740890688259107"/>
          <c:h val="0.60477815699658699"/>
        </c:manualLayout>
      </c:layout>
      <c:pieChart>
        <c:varyColors val="0"/>
        <c:ser>
          <c:idx val="0"/>
          <c:order val="0"/>
          <c:tx>
            <c:strRef>
              <c:f>'G9'!$F$2</c:f>
              <c:strCache>
                <c:ptCount val="1"/>
                <c:pt idx="0">
                  <c:v>2024</c:v>
                </c:pt>
              </c:strCache>
            </c:strRef>
          </c:tx>
          <c:spPr>
            <a:solidFill>
              <a:srgbClr val="A6A6A6"/>
            </a:solidFill>
            <a:ln>
              <a:solidFill>
                <a:schemeClr val="bg1"/>
              </a:solidFill>
            </a:ln>
            <a:effectLst/>
          </c:spPr>
          <c:dPt>
            <c:idx val="0"/>
            <c:bubble3D val="0"/>
            <c:spPr>
              <a:solidFill>
                <a:srgbClr val="4472C4"/>
              </a:solidFill>
              <a:ln>
                <a:solidFill>
                  <a:schemeClr val="bg1"/>
                </a:solidFill>
              </a:ln>
              <a:effectLst/>
            </c:spPr>
            <c:extLst>
              <c:ext xmlns:c16="http://schemas.microsoft.com/office/drawing/2014/chart" uri="{C3380CC4-5D6E-409C-BE32-E72D297353CC}">
                <c16:uniqueId val="{00000001-5D11-4D96-B1FF-03D86C2A2371}"/>
              </c:ext>
            </c:extLst>
          </c:dPt>
          <c:dPt>
            <c:idx val="1"/>
            <c:bubble3D val="0"/>
            <c:spPr>
              <a:solidFill>
                <a:srgbClr val="ED7D31"/>
              </a:solidFill>
              <a:ln>
                <a:solidFill>
                  <a:schemeClr val="bg1"/>
                </a:solidFill>
                <a:prstDash val="solid"/>
              </a:ln>
              <a:effectLst/>
            </c:spPr>
            <c:extLst>
              <c:ext xmlns:c16="http://schemas.microsoft.com/office/drawing/2014/chart" uri="{C3380CC4-5D6E-409C-BE32-E72D297353CC}">
                <c16:uniqueId val="{00000003-5D11-4D96-B1FF-03D86C2A2371}"/>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'G9'!$B$3:$B$5</c:f>
              <c:strCache>
                <c:ptCount val="3"/>
                <c:pt idx="0">
                  <c:v>De 100 a 249</c:v>
                </c:pt>
                <c:pt idx="1">
                  <c:v>De 250 a 499</c:v>
                </c:pt>
                <c:pt idx="2">
                  <c:v>Com 500 e mais</c:v>
                </c:pt>
              </c:strCache>
            </c:strRef>
          </c:cat>
          <c:val>
            <c:numRef>
              <c:f>'G9'!$F$3:$F$5</c:f>
              <c:numCache>
                <c:formatCode>0.0</c:formatCode>
                <c:ptCount val="3"/>
                <c:pt idx="0">
                  <c:v>4.7870156765284406</c:v>
                </c:pt>
                <c:pt idx="1">
                  <c:v>7.7888390990155001</c:v>
                </c:pt>
                <c:pt idx="2">
                  <c:v>87.424145224456069</c:v>
                </c:pt>
              </c:numCache>
            </c:numRef>
          </c:val>
          <c:extLst>
            <c:ext xmlns:c16="http://schemas.microsoft.com/office/drawing/2014/chart" uri="{C3380CC4-5D6E-409C-BE32-E72D297353CC}">
              <c16:uniqueId val="{00000004-5D11-4D96-B1FF-03D86C2A2371}"/>
            </c:ext>
          </c:extLst>
        </c:ser>
        <c:dLbls>
          <c:dLblPos val="inEnd"/>
          <c:showLegendKey val="0"/>
          <c:showVal val="1"/>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BF48-4D49-94C6-05609EFE82E1}"/>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BF48-4D49-94C6-05609EFE82E1}"/>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BF48-4D49-94C6-05609EFE82E1}"/>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BF48-4D49-94C6-05609EFE82E1}"/>
              </c:ext>
            </c:extLst>
          </c:dPt>
          <c:dLbls>
            <c:spPr>
              <a:noFill/>
              <a:ln>
                <a:noFill/>
              </a:ln>
              <a:effectLst/>
            </c:spPr>
            <c:txPr>
              <a:bodyPr rot="0" spcFirstLastPara="1" vertOverflow="ellipsis" vert="horz" wrap="square" lIns="38100" tIns="19050" rIns="38100" bIns="19050" anchor="ctr" anchorCtr="1">
                <a:spAutoFit/>
              </a:bodyPr>
              <a:lstStyle/>
              <a:p>
                <a:pPr>
                  <a:defRPr sz="1050" b="0" i="0" u="none" strike="noStrike" kern="1200" baseline="0">
                    <a:solidFill>
                      <a:schemeClr val="tx1">
                        <a:lumMod val="75000"/>
                        <a:lumOff val="25000"/>
                      </a:schemeClr>
                    </a:solidFill>
                    <a:latin typeface="+mn-lt"/>
                    <a:ea typeface="+mn-ea"/>
                    <a:cs typeface="+mn-cs"/>
                  </a:defRPr>
                </a:pPr>
                <a:endParaRPr lang="pt-BR"/>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'tab1.7'!$H$6:$K$6</c:f>
              <c:strCache>
                <c:ptCount val="4"/>
                <c:pt idx="0">
                  <c:v>Recursos próprios</c:v>
                </c:pt>
                <c:pt idx="1">
                  <c:v>Financiamento público</c:v>
                </c:pt>
                <c:pt idx="2">
                  <c:v>Financiamento privado</c:v>
                </c:pt>
                <c:pt idx="3">
                  <c:v>Financiamento do exterior</c:v>
                </c:pt>
              </c:strCache>
            </c:strRef>
          </c:cat>
          <c:val>
            <c:numRef>
              <c:f>'tab1.7'!$H$7:$K$7</c:f>
              <c:numCache>
                <c:formatCode>###\ ###\ ###\ ###\ ###\ ###;#;_*" -"</c:formatCode>
                <c:ptCount val="4"/>
                <c:pt idx="0">
                  <c:v>85.636951941021962</c:v>
                </c:pt>
                <c:pt idx="1">
                  <c:v>7.6031719292906468</c:v>
                </c:pt>
                <c:pt idx="2">
                  <c:v>5.2894320189020716</c:v>
                </c:pt>
                <c:pt idx="3">
                  <c:v>1.4704441107853898</c:v>
                </c:pt>
              </c:numCache>
            </c:numRef>
          </c:val>
          <c:extLst>
            <c:ext xmlns:c16="http://schemas.microsoft.com/office/drawing/2014/chart" uri="{C3380CC4-5D6E-409C-BE32-E72D297353CC}">
              <c16:uniqueId val="{00000008-BF48-4D49-94C6-05609EFE82E1}"/>
            </c:ext>
          </c:extLst>
        </c:ser>
        <c:dLbls>
          <c:showLegendKey val="0"/>
          <c:showVal val="0"/>
          <c:showCatName val="0"/>
          <c:showSerName val="0"/>
          <c:showPercent val="0"/>
          <c:showBubbleSize val="0"/>
          <c:showLeaderLines val="1"/>
        </c:dLbls>
        <c:firstSliceAng val="0"/>
      </c:pieChart>
      <c:spPr>
        <a:noFill/>
        <a:ln>
          <a:noFill/>
        </a:ln>
        <a:effectLst/>
      </c:spPr>
    </c:plotArea>
    <c:legend>
      <c:legendPos val="b"/>
      <c:layout>
        <c:manualLayout>
          <c:xMode val="edge"/>
          <c:yMode val="edge"/>
          <c:x val="6.373729072700865E-2"/>
          <c:y val="0.75984167316329865"/>
          <c:w val="0.88708852534209925"/>
          <c:h val="0.21563099302226321"/>
        </c:manualLayout>
      </c:layout>
      <c:overlay val="0"/>
      <c:spPr>
        <a:noFill/>
        <a:ln>
          <a:noFill/>
        </a:ln>
        <a:effectLst/>
      </c:spPr>
      <c:txPr>
        <a:bodyPr rot="0" spcFirstLastPara="1" vertOverflow="ellipsis" vert="horz" wrap="square" anchor="ctr" anchorCtr="1"/>
        <a:lstStyle/>
        <a:p>
          <a:pPr>
            <a:defRPr sz="1050" b="0" i="0" u="none" strike="noStrike" kern="1200" baseline="0">
              <a:solidFill>
                <a:schemeClr val="tx1">
                  <a:lumMod val="65000"/>
                  <a:lumOff val="35000"/>
                </a:schemeClr>
              </a:solidFill>
              <a:latin typeface="+mn-lt"/>
              <a:ea typeface="+mn-ea"/>
              <a:cs typeface="+mn-cs"/>
            </a:defRPr>
          </a:pPr>
          <a:endParaRPr lang="pt-BR"/>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pt-BR"/>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'tab2.10'!$B$17</c:f>
              <c:strCache>
                <c:ptCount val="1"/>
                <c:pt idx="0">
                  <c:v>Total Indústria</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'tab2.10'!$C$16:$J$16</c:f>
              <c:strCache>
                <c:ptCount val="8"/>
                <c:pt idx="0">
                  <c:v>Outros programas de apoio</c:v>
                </c:pt>
                <c:pt idx="1">
                  <c:v>Compras públicas</c:v>
                </c:pt>
                <c:pt idx="2">
                  <c:v>Financiamento à compra de máquinas e equipamentos </c:v>
                </c:pt>
                <c:pt idx="3">
                  <c:v>Financiamento a projetos de P, D &amp;I</c:v>
                </c:pt>
                <c:pt idx="4">
                  <c:v>Subvenção Econômica à P&amp;D e inserção de pesquisadores</c:v>
                </c:pt>
                <c:pt idx="5">
                  <c:v>Incentivo fiscal da Lei da Informática   </c:v>
                </c:pt>
                <c:pt idx="6">
                  <c:v>Incentivo fiscal à P&amp;D e inovação tecnológica</c:v>
                </c:pt>
                <c:pt idx="7">
                  <c:v>Total</c:v>
                </c:pt>
              </c:strCache>
            </c:strRef>
          </c:cat>
          <c:val>
            <c:numRef>
              <c:f>'tab2.10'!$C$17:$J$17</c:f>
              <c:numCache>
                <c:formatCode>0.0</c:formatCode>
                <c:ptCount val="8"/>
                <c:pt idx="0">
                  <c:v>3.0540905923443247</c:v>
                </c:pt>
                <c:pt idx="1">
                  <c:v>1.6876877748068186</c:v>
                </c:pt>
                <c:pt idx="2">
                  <c:v>11.706490827690443</c:v>
                </c:pt>
                <c:pt idx="3">
                  <c:v>6.7955508432994387</c:v>
                </c:pt>
                <c:pt idx="4">
                  <c:v>4.4598931518643017</c:v>
                </c:pt>
                <c:pt idx="5">
                  <c:v>4.9403364948905075</c:v>
                </c:pt>
                <c:pt idx="6">
                  <c:v>28.87937313248387</c:v>
                </c:pt>
                <c:pt idx="7">
                  <c:v>38.580069711757297</c:v>
                </c:pt>
              </c:numCache>
            </c:numRef>
          </c:val>
          <c:extLst>
            <c:ext xmlns:c16="http://schemas.microsoft.com/office/drawing/2014/chart" uri="{C3380CC4-5D6E-409C-BE32-E72D297353CC}">
              <c16:uniqueId val="{00000000-1D5A-470C-875D-55BBC49C61BD}"/>
            </c:ext>
          </c:extLst>
        </c:ser>
        <c:ser>
          <c:idx val="1"/>
          <c:order val="1"/>
          <c:tx>
            <c:strRef>
              <c:f>'tab2.10'!$B$18</c:f>
              <c:strCache>
                <c:ptCount val="1"/>
                <c:pt idx="0">
                  <c:v>   De  100 a 249</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'tab2.10'!$C$16:$J$16</c:f>
              <c:strCache>
                <c:ptCount val="8"/>
                <c:pt idx="0">
                  <c:v>Outros programas de apoio</c:v>
                </c:pt>
                <c:pt idx="1">
                  <c:v>Compras públicas</c:v>
                </c:pt>
                <c:pt idx="2">
                  <c:v>Financiamento à compra de máquinas e equipamentos </c:v>
                </c:pt>
                <c:pt idx="3">
                  <c:v>Financiamento a projetos de P, D &amp;I</c:v>
                </c:pt>
                <c:pt idx="4">
                  <c:v>Subvenção Econômica à P&amp;D e inserção de pesquisadores</c:v>
                </c:pt>
                <c:pt idx="5">
                  <c:v>Incentivo fiscal da Lei da Informática   </c:v>
                </c:pt>
                <c:pt idx="6">
                  <c:v>Incentivo fiscal à P&amp;D e inovação tecnológica</c:v>
                </c:pt>
                <c:pt idx="7">
                  <c:v>Total</c:v>
                </c:pt>
              </c:strCache>
            </c:strRef>
          </c:cat>
          <c:val>
            <c:numRef>
              <c:f>'tab2.10'!$C$18:$J$18</c:f>
              <c:numCache>
                <c:formatCode>0.0</c:formatCode>
                <c:ptCount val="8"/>
                <c:pt idx="0">
                  <c:v>2.5326335852305983</c:v>
                </c:pt>
                <c:pt idx="1">
                  <c:v>2.2151182791910511</c:v>
                </c:pt>
                <c:pt idx="2">
                  <c:v>11.014148102698227</c:v>
                </c:pt>
                <c:pt idx="3">
                  <c:v>5.4871622672328764</c:v>
                </c:pt>
                <c:pt idx="4">
                  <c:v>2.8595803710312664</c:v>
                </c:pt>
                <c:pt idx="5">
                  <c:v>4.8289148736088974</c:v>
                </c:pt>
                <c:pt idx="6">
                  <c:v>17.853539895407515</c:v>
                </c:pt>
                <c:pt idx="7">
                  <c:v>29.768195997341618</c:v>
                </c:pt>
              </c:numCache>
            </c:numRef>
          </c:val>
          <c:extLst>
            <c:ext xmlns:c16="http://schemas.microsoft.com/office/drawing/2014/chart" uri="{C3380CC4-5D6E-409C-BE32-E72D297353CC}">
              <c16:uniqueId val="{00000001-1D5A-470C-875D-55BBC49C61BD}"/>
            </c:ext>
          </c:extLst>
        </c:ser>
        <c:ser>
          <c:idx val="2"/>
          <c:order val="2"/>
          <c:tx>
            <c:strRef>
              <c:f>'tab2.10'!$B$19</c:f>
              <c:strCache>
                <c:ptCount val="1"/>
                <c:pt idx="0">
                  <c:v>   De  250 a 499</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'tab2.10'!$C$16:$J$16</c:f>
              <c:strCache>
                <c:ptCount val="8"/>
                <c:pt idx="0">
                  <c:v>Outros programas de apoio</c:v>
                </c:pt>
                <c:pt idx="1">
                  <c:v>Compras públicas</c:v>
                </c:pt>
                <c:pt idx="2">
                  <c:v>Financiamento à compra de máquinas e equipamentos </c:v>
                </c:pt>
                <c:pt idx="3">
                  <c:v>Financiamento a projetos de P, D &amp;I</c:v>
                </c:pt>
                <c:pt idx="4">
                  <c:v>Subvenção Econômica à P&amp;D e inserção de pesquisadores</c:v>
                </c:pt>
                <c:pt idx="5">
                  <c:v>Incentivo fiscal da Lei da Informática   </c:v>
                </c:pt>
                <c:pt idx="6">
                  <c:v>Incentivo fiscal à P&amp;D e inovação tecnológica</c:v>
                </c:pt>
                <c:pt idx="7">
                  <c:v>Total</c:v>
                </c:pt>
              </c:strCache>
            </c:strRef>
          </c:cat>
          <c:val>
            <c:numRef>
              <c:f>'tab2.10'!$C$19:$J$19</c:f>
              <c:numCache>
                <c:formatCode>0.0</c:formatCode>
                <c:ptCount val="8"/>
                <c:pt idx="0">
                  <c:v>2.3762504561309963</c:v>
                </c:pt>
                <c:pt idx="1">
                  <c:v>0.87676486055053671</c:v>
                </c:pt>
                <c:pt idx="2">
                  <c:v>10.124752559111094</c:v>
                </c:pt>
                <c:pt idx="3">
                  <c:v>1.9987029747934464</c:v>
                </c:pt>
                <c:pt idx="4">
                  <c:v>2.0541172892410255</c:v>
                </c:pt>
                <c:pt idx="5">
                  <c:v>2.7797635524845412</c:v>
                </c:pt>
                <c:pt idx="6">
                  <c:v>35.630157037529038</c:v>
                </c:pt>
                <c:pt idx="7">
                  <c:v>40.749950604279519</c:v>
                </c:pt>
              </c:numCache>
            </c:numRef>
          </c:val>
          <c:extLst>
            <c:ext xmlns:c16="http://schemas.microsoft.com/office/drawing/2014/chart" uri="{C3380CC4-5D6E-409C-BE32-E72D297353CC}">
              <c16:uniqueId val="{00000002-1D5A-470C-875D-55BBC49C61BD}"/>
            </c:ext>
          </c:extLst>
        </c:ser>
        <c:ser>
          <c:idx val="3"/>
          <c:order val="3"/>
          <c:tx>
            <c:strRef>
              <c:f>'tab2.10'!$B$20</c:f>
              <c:strCache>
                <c:ptCount val="1"/>
                <c:pt idx="0">
                  <c:v>   Com 500 e mais</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'tab2.10'!$C$16:$J$16</c:f>
              <c:strCache>
                <c:ptCount val="8"/>
                <c:pt idx="0">
                  <c:v>Outros programas de apoio</c:v>
                </c:pt>
                <c:pt idx="1">
                  <c:v>Compras públicas</c:v>
                </c:pt>
                <c:pt idx="2">
                  <c:v>Financiamento à compra de máquinas e equipamentos </c:v>
                </c:pt>
                <c:pt idx="3">
                  <c:v>Financiamento a projetos de P, D &amp;I</c:v>
                </c:pt>
                <c:pt idx="4">
                  <c:v>Subvenção Econômica à P&amp;D e inserção de pesquisadores</c:v>
                </c:pt>
                <c:pt idx="5">
                  <c:v>Incentivo fiscal da Lei da Informática   </c:v>
                </c:pt>
                <c:pt idx="6">
                  <c:v>Incentivo fiscal à P&amp;D e inovação tecnológica</c:v>
                </c:pt>
                <c:pt idx="7">
                  <c:v>Total</c:v>
                </c:pt>
              </c:strCache>
            </c:strRef>
          </c:cat>
          <c:val>
            <c:numRef>
              <c:f>'tab2.10'!$C$20:$J$20</c:f>
              <c:numCache>
                <c:formatCode>0.0</c:formatCode>
                <c:ptCount val="8"/>
                <c:pt idx="0">
                  <c:v>4.8611020216739602</c:v>
                </c:pt>
                <c:pt idx="1">
                  <c:v>1.328523350222045</c:v>
                </c:pt>
                <c:pt idx="2">
                  <c:v>14.774691928566138</c:v>
                </c:pt>
                <c:pt idx="3">
                  <c:v>14.367716024776922</c:v>
                </c:pt>
                <c:pt idx="4">
                  <c:v>10.324925147976744</c:v>
                </c:pt>
                <c:pt idx="5">
                  <c:v>7.3044948847758002</c:v>
                </c:pt>
                <c:pt idx="6">
                  <c:v>46.398301895277406</c:v>
                </c:pt>
                <c:pt idx="7">
                  <c:v>55.746298984288458</c:v>
                </c:pt>
              </c:numCache>
            </c:numRef>
          </c:val>
          <c:extLst>
            <c:ext xmlns:c16="http://schemas.microsoft.com/office/drawing/2014/chart" uri="{C3380CC4-5D6E-409C-BE32-E72D297353CC}">
              <c16:uniqueId val="{00000003-1D5A-470C-875D-55BBC49C61BD}"/>
            </c:ext>
          </c:extLst>
        </c:ser>
        <c:dLbls>
          <c:showLegendKey val="0"/>
          <c:showVal val="0"/>
          <c:showCatName val="0"/>
          <c:showSerName val="0"/>
          <c:showPercent val="0"/>
          <c:showBubbleSize val="0"/>
        </c:dLbls>
        <c:gapWidth val="150"/>
        <c:overlap val="100"/>
        <c:axId val="1178224880"/>
        <c:axId val="1178236400"/>
      </c:barChart>
      <c:catAx>
        <c:axId val="117822488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BR"/>
          </a:p>
        </c:txPr>
        <c:crossAx val="1178236400"/>
        <c:crosses val="autoZero"/>
        <c:auto val="1"/>
        <c:lblAlgn val="ctr"/>
        <c:lblOffset val="100"/>
        <c:noMultiLvlLbl val="0"/>
      </c:catAx>
      <c:valAx>
        <c:axId val="1178236400"/>
        <c:scaling>
          <c:orientation val="minMax"/>
        </c:scaling>
        <c:delete val="0"/>
        <c:axPos val="b"/>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BR"/>
          </a:p>
        </c:txPr>
        <c:crossAx val="117822488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BR"/>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pt-BR"/>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'Incentivo Fiscal P&amp;D'!$A$4</c:f>
              <c:strCache>
                <c:ptCount val="1"/>
                <c:pt idx="0">
                  <c:v>Muito adequada</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'Incentivo Fiscal P&amp;D'!$B$2:$I$3</c:f>
              <c:multiLvlStrCache>
                <c:ptCount val="8"/>
                <c:lvl>
                  <c:pt idx="0">
                    <c:v>2023</c:v>
                  </c:pt>
                  <c:pt idx="1">
                    <c:v>2024</c:v>
                  </c:pt>
                  <c:pt idx="2">
                    <c:v>2023</c:v>
                  </c:pt>
                  <c:pt idx="3">
                    <c:v>2024</c:v>
                  </c:pt>
                  <c:pt idx="4">
                    <c:v>2023</c:v>
                  </c:pt>
                  <c:pt idx="5">
                    <c:v>2024</c:v>
                  </c:pt>
                  <c:pt idx="6">
                    <c:v>2023</c:v>
                  </c:pt>
                  <c:pt idx="7">
                    <c:v>2024</c:v>
                  </c:pt>
                </c:lvl>
                <c:lvl>
                  <c:pt idx="0">
                    <c:v>Condições e contrapartidas</c:v>
                  </c:pt>
                  <c:pt idx="2">
                    <c:v>Prazo de consecução</c:v>
                  </c:pt>
                  <c:pt idx="4">
                    <c:v>Procedimentos administrativos</c:v>
                  </c:pt>
                  <c:pt idx="6">
                    <c:v>Disponibilidade de informações</c:v>
                  </c:pt>
                </c:lvl>
              </c:multiLvlStrCache>
            </c:multiLvlStrRef>
          </c:cat>
          <c:val>
            <c:numRef>
              <c:f>'Incentivo Fiscal P&amp;D'!$B$4:$I$4</c:f>
              <c:numCache>
                <c:formatCode>_-* #,##0.0_-;\-* #,##0.0_-;_-* "-"??_-;_-@_-</c:formatCode>
                <c:ptCount val="8"/>
                <c:pt idx="0">
                  <c:v>55.219801702808255</c:v>
                </c:pt>
                <c:pt idx="1">
                  <c:v>52.505951349780943</c:v>
                </c:pt>
                <c:pt idx="2">
                  <c:v>49.544381286953126</c:v>
                </c:pt>
                <c:pt idx="3">
                  <c:v>51.441755434193745</c:v>
                </c:pt>
                <c:pt idx="4">
                  <c:v>59.121658656850428</c:v>
                </c:pt>
                <c:pt idx="5">
                  <c:v>60.617869740763986</c:v>
                </c:pt>
                <c:pt idx="6">
                  <c:v>63.222958878896904</c:v>
                </c:pt>
                <c:pt idx="7">
                  <c:v>61.499612947866837</c:v>
                </c:pt>
              </c:numCache>
            </c:numRef>
          </c:val>
          <c:extLst>
            <c:ext xmlns:c16="http://schemas.microsoft.com/office/drawing/2014/chart" uri="{C3380CC4-5D6E-409C-BE32-E72D297353CC}">
              <c16:uniqueId val="{00000000-D0EB-4F73-AC7E-FBC3EBF3B322}"/>
            </c:ext>
          </c:extLst>
        </c:ser>
        <c:ser>
          <c:idx val="1"/>
          <c:order val="1"/>
          <c:tx>
            <c:strRef>
              <c:f>'Incentivo Fiscal P&amp;D'!$A$5</c:f>
              <c:strCache>
                <c:ptCount val="1"/>
                <c:pt idx="0">
                  <c:v>Parcialmente adequada</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'Incentivo Fiscal P&amp;D'!$B$2:$I$3</c:f>
              <c:multiLvlStrCache>
                <c:ptCount val="8"/>
                <c:lvl>
                  <c:pt idx="0">
                    <c:v>2023</c:v>
                  </c:pt>
                  <c:pt idx="1">
                    <c:v>2024</c:v>
                  </c:pt>
                  <c:pt idx="2">
                    <c:v>2023</c:v>
                  </c:pt>
                  <c:pt idx="3">
                    <c:v>2024</c:v>
                  </c:pt>
                  <c:pt idx="4">
                    <c:v>2023</c:v>
                  </c:pt>
                  <c:pt idx="5">
                    <c:v>2024</c:v>
                  </c:pt>
                  <c:pt idx="6">
                    <c:v>2023</c:v>
                  </c:pt>
                  <c:pt idx="7">
                    <c:v>2024</c:v>
                  </c:pt>
                </c:lvl>
                <c:lvl>
                  <c:pt idx="0">
                    <c:v>Condições e contrapartidas</c:v>
                  </c:pt>
                  <c:pt idx="2">
                    <c:v>Prazo de consecução</c:v>
                  </c:pt>
                  <c:pt idx="4">
                    <c:v>Procedimentos administrativos</c:v>
                  </c:pt>
                  <c:pt idx="6">
                    <c:v>Disponibilidade de informações</c:v>
                  </c:pt>
                </c:lvl>
              </c:multiLvlStrCache>
            </c:multiLvlStrRef>
          </c:cat>
          <c:val>
            <c:numRef>
              <c:f>'Incentivo Fiscal P&amp;D'!$B$5:$I$5</c:f>
              <c:numCache>
                <c:formatCode>_-* #,##0.0_-;\-* #,##0.0_-;_-* "-"??_-;_-@_-</c:formatCode>
                <c:ptCount val="8"/>
                <c:pt idx="0">
                  <c:v>30.610427390953728</c:v>
                </c:pt>
                <c:pt idx="1">
                  <c:v>31.271146950400365</c:v>
                </c:pt>
                <c:pt idx="2">
                  <c:v>31.559938986351803</c:v>
                </c:pt>
                <c:pt idx="3">
                  <c:v>32.731874384196729</c:v>
                </c:pt>
                <c:pt idx="4">
                  <c:v>29.770251481621962</c:v>
                </c:pt>
                <c:pt idx="5">
                  <c:v>30.863285828426363</c:v>
                </c:pt>
                <c:pt idx="6">
                  <c:v>29.596062005741381</c:v>
                </c:pt>
                <c:pt idx="7">
                  <c:v>29.944546684865252</c:v>
                </c:pt>
              </c:numCache>
            </c:numRef>
          </c:val>
          <c:extLst>
            <c:ext xmlns:c16="http://schemas.microsoft.com/office/drawing/2014/chart" uri="{C3380CC4-5D6E-409C-BE32-E72D297353CC}">
              <c16:uniqueId val="{00000001-D0EB-4F73-AC7E-FBC3EBF3B322}"/>
            </c:ext>
          </c:extLst>
        </c:ser>
        <c:ser>
          <c:idx val="2"/>
          <c:order val="2"/>
          <c:tx>
            <c:strRef>
              <c:f>'Incentivo Fiscal P&amp;D'!$A$6</c:f>
              <c:strCache>
                <c:ptCount val="1"/>
                <c:pt idx="0">
                  <c:v>Pouco adequada</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'Incentivo Fiscal P&amp;D'!$B$2:$I$3</c:f>
              <c:multiLvlStrCache>
                <c:ptCount val="8"/>
                <c:lvl>
                  <c:pt idx="0">
                    <c:v>2023</c:v>
                  </c:pt>
                  <c:pt idx="1">
                    <c:v>2024</c:v>
                  </c:pt>
                  <c:pt idx="2">
                    <c:v>2023</c:v>
                  </c:pt>
                  <c:pt idx="3">
                    <c:v>2024</c:v>
                  </c:pt>
                  <c:pt idx="4">
                    <c:v>2023</c:v>
                  </c:pt>
                  <c:pt idx="5">
                    <c:v>2024</c:v>
                  </c:pt>
                  <c:pt idx="6">
                    <c:v>2023</c:v>
                  </c:pt>
                  <c:pt idx="7">
                    <c:v>2024</c:v>
                  </c:pt>
                </c:lvl>
                <c:lvl>
                  <c:pt idx="0">
                    <c:v>Condições e contrapartidas</c:v>
                  </c:pt>
                  <c:pt idx="2">
                    <c:v>Prazo de consecução</c:v>
                  </c:pt>
                  <c:pt idx="4">
                    <c:v>Procedimentos administrativos</c:v>
                  </c:pt>
                  <c:pt idx="6">
                    <c:v>Disponibilidade de informações</c:v>
                  </c:pt>
                </c:lvl>
              </c:multiLvlStrCache>
            </c:multiLvlStrRef>
          </c:cat>
          <c:val>
            <c:numRef>
              <c:f>'Incentivo Fiscal P&amp;D'!$B$6:$I$6</c:f>
              <c:numCache>
                <c:formatCode>_-* #,##0.0_-;\-* #,##0.0_-;_-* "-"??_-;_-@_-</c:formatCode>
                <c:ptCount val="8"/>
                <c:pt idx="0">
                  <c:v>7.886287923428811</c:v>
                </c:pt>
                <c:pt idx="1">
                  <c:v>11.501520842634585</c:v>
                </c:pt>
                <c:pt idx="2">
                  <c:v>12.20490815697392</c:v>
                </c:pt>
                <c:pt idx="3">
                  <c:v>10.565084790253003</c:v>
                </c:pt>
                <c:pt idx="4">
                  <c:v>7.4120384002860087</c:v>
                </c:pt>
                <c:pt idx="5">
                  <c:v>5.5370468701729783</c:v>
                </c:pt>
                <c:pt idx="6">
                  <c:v>4.1481567128184178</c:v>
                </c:pt>
                <c:pt idx="7">
                  <c:v>5.536841314416292</c:v>
                </c:pt>
              </c:numCache>
            </c:numRef>
          </c:val>
          <c:extLst>
            <c:ext xmlns:c16="http://schemas.microsoft.com/office/drawing/2014/chart" uri="{C3380CC4-5D6E-409C-BE32-E72D297353CC}">
              <c16:uniqueId val="{00000002-D0EB-4F73-AC7E-FBC3EBF3B322}"/>
            </c:ext>
          </c:extLst>
        </c:ser>
        <c:ser>
          <c:idx val="3"/>
          <c:order val="3"/>
          <c:tx>
            <c:strRef>
              <c:f>'Incentivo Fiscal P&amp;D'!$A$7</c:f>
              <c:strCache>
                <c:ptCount val="1"/>
                <c:pt idx="0">
                  <c:v>Não adequada</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'Incentivo Fiscal P&amp;D'!$B$2:$I$3</c:f>
              <c:multiLvlStrCache>
                <c:ptCount val="8"/>
                <c:lvl>
                  <c:pt idx="0">
                    <c:v>2023</c:v>
                  </c:pt>
                  <c:pt idx="1">
                    <c:v>2024</c:v>
                  </c:pt>
                  <c:pt idx="2">
                    <c:v>2023</c:v>
                  </c:pt>
                  <c:pt idx="3">
                    <c:v>2024</c:v>
                  </c:pt>
                  <c:pt idx="4">
                    <c:v>2023</c:v>
                  </c:pt>
                  <c:pt idx="5">
                    <c:v>2024</c:v>
                  </c:pt>
                  <c:pt idx="6">
                    <c:v>2023</c:v>
                  </c:pt>
                  <c:pt idx="7">
                    <c:v>2024</c:v>
                  </c:pt>
                </c:lvl>
                <c:lvl>
                  <c:pt idx="0">
                    <c:v>Condições e contrapartidas</c:v>
                  </c:pt>
                  <c:pt idx="2">
                    <c:v>Prazo de consecução</c:v>
                  </c:pt>
                  <c:pt idx="4">
                    <c:v>Procedimentos administrativos</c:v>
                  </c:pt>
                  <c:pt idx="6">
                    <c:v>Disponibilidade de informações</c:v>
                  </c:pt>
                </c:lvl>
              </c:multiLvlStrCache>
            </c:multiLvlStrRef>
          </c:cat>
          <c:val>
            <c:numRef>
              <c:f>'Incentivo Fiscal P&amp;D'!$B$7:$I$7</c:f>
              <c:numCache>
                <c:formatCode>_-* #,##0.0_-;\-* #,##0.0_-;_-* "-"??_-;_-@_-</c:formatCode>
                <c:ptCount val="8"/>
                <c:pt idx="0">
                  <c:v>6.2834829828093879</c:v>
                </c:pt>
                <c:pt idx="1">
                  <c:v>4.721380857184065</c:v>
                </c:pt>
                <c:pt idx="2">
                  <c:v>6.690771569721325</c:v>
                </c:pt>
                <c:pt idx="3">
                  <c:v>5.2612853913564388</c:v>
                </c:pt>
                <c:pt idx="4">
                  <c:v>3.6960514612418289</c:v>
                </c:pt>
                <c:pt idx="5">
                  <c:v>2.9817975606365765</c:v>
                </c:pt>
                <c:pt idx="6">
                  <c:v>3.0328224025431871</c:v>
                </c:pt>
                <c:pt idx="7">
                  <c:v>3.018999052851417</c:v>
                </c:pt>
              </c:numCache>
            </c:numRef>
          </c:val>
          <c:extLst>
            <c:ext xmlns:c16="http://schemas.microsoft.com/office/drawing/2014/chart" uri="{C3380CC4-5D6E-409C-BE32-E72D297353CC}">
              <c16:uniqueId val="{00000003-D0EB-4F73-AC7E-FBC3EBF3B322}"/>
            </c:ext>
          </c:extLst>
        </c:ser>
        <c:dLbls>
          <c:showLegendKey val="0"/>
          <c:showVal val="0"/>
          <c:showCatName val="0"/>
          <c:showSerName val="0"/>
          <c:showPercent val="0"/>
          <c:showBubbleSize val="0"/>
        </c:dLbls>
        <c:gapWidth val="150"/>
        <c:overlap val="100"/>
        <c:axId val="974941376"/>
        <c:axId val="974964416"/>
      </c:barChart>
      <c:catAx>
        <c:axId val="97494137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pt-BR"/>
          </a:p>
        </c:txPr>
        <c:crossAx val="974964416"/>
        <c:crosses val="autoZero"/>
        <c:auto val="1"/>
        <c:lblAlgn val="ctr"/>
        <c:lblOffset val="100"/>
        <c:noMultiLvlLbl val="0"/>
      </c:catAx>
      <c:valAx>
        <c:axId val="974964416"/>
        <c:scaling>
          <c:orientation val="minMax"/>
        </c:scaling>
        <c:delete val="0"/>
        <c:axPos val="b"/>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pt-BR"/>
          </a:p>
        </c:txPr>
        <c:crossAx val="9749413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BR"/>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pt-BR"/>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'Financiamento M&amp;E'!$A$5</c:f>
              <c:strCache>
                <c:ptCount val="1"/>
                <c:pt idx="0">
                  <c:v>Muito adequada</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'Financiamento M&amp;E'!$B$3:$I$4</c:f>
              <c:multiLvlStrCache>
                <c:ptCount val="8"/>
                <c:lvl>
                  <c:pt idx="0">
                    <c:v>2023</c:v>
                  </c:pt>
                  <c:pt idx="1">
                    <c:v>2024</c:v>
                  </c:pt>
                  <c:pt idx="2">
                    <c:v>2023</c:v>
                  </c:pt>
                  <c:pt idx="3">
                    <c:v>2024</c:v>
                  </c:pt>
                  <c:pt idx="4">
                    <c:v>2023</c:v>
                  </c:pt>
                  <c:pt idx="5">
                    <c:v>2024</c:v>
                  </c:pt>
                  <c:pt idx="6">
                    <c:v>2023</c:v>
                  </c:pt>
                  <c:pt idx="7">
                    <c:v>2024</c:v>
                  </c:pt>
                </c:lvl>
                <c:lvl>
                  <c:pt idx="0">
                    <c:v>Condições e contrapartidas</c:v>
                  </c:pt>
                  <c:pt idx="2">
                    <c:v>Prazo de consecução</c:v>
                  </c:pt>
                  <c:pt idx="4">
                    <c:v>Procedimentos administrativos</c:v>
                  </c:pt>
                  <c:pt idx="6">
                    <c:v>Disponibilidade de informações</c:v>
                  </c:pt>
                </c:lvl>
              </c:multiLvlStrCache>
            </c:multiLvlStrRef>
          </c:cat>
          <c:val>
            <c:numRef>
              <c:f>'Financiamento M&amp;E'!$B$5:$I$5</c:f>
              <c:numCache>
                <c:formatCode>_-* #,##0.0_-;\-* #,##0.0_-;_-* "-"??_-;_-@_-</c:formatCode>
                <c:ptCount val="8"/>
                <c:pt idx="0">
                  <c:v>33.924606857803994</c:v>
                </c:pt>
                <c:pt idx="1">
                  <c:v>33.066102652893491</c:v>
                </c:pt>
                <c:pt idx="2">
                  <c:v>35.170501237433847</c:v>
                </c:pt>
                <c:pt idx="3">
                  <c:v>30.599879126089448</c:v>
                </c:pt>
                <c:pt idx="4">
                  <c:v>55.337190686760486</c:v>
                </c:pt>
                <c:pt idx="5">
                  <c:v>44.917141647790402</c:v>
                </c:pt>
                <c:pt idx="6">
                  <c:v>51.780383735827016</c:v>
                </c:pt>
                <c:pt idx="7">
                  <c:v>46.939447325458836</c:v>
                </c:pt>
              </c:numCache>
            </c:numRef>
          </c:val>
          <c:extLst>
            <c:ext xmlns:c16="http://schemas.microsoft.com/office/drawing/2014/chart" uri="{C3380CC4-5D6E-409C-BE32-E72D297353CC}">
              <c16:uniqueId val="{00000000-3F45-474F-A6C6-07B13FCF33DC}"/>
            </c:ext>
          </c:extLst>
        </c:ser>
        <c:ser>
          <c:idx val="1"/>
          <c:order val="1"/>
          <c:tx>
            <c:strRef>
              <c:f>'Financiamento M&amp;E'!$A$6</c:f>
              <c:strCache>
                <c:ptCount val="1"/>
                <c:pt idx="0">
                  <c:v>Parcialmente adequada</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'Financiamento M&amp;E'!$B$3:$I$4</c:f>
              <c:multiLvlStrCache>
                <c:ptCount val="8"/>
                <c:lvl>
                  <c:pt idx="0">
                    <c:v>2023</c:v>
                  </c:pt>
                  <c:pt idx="1">
                    <c:v>2024</c:v>
                  </c:pt>
                  <c:pt idx="2">
                    <c:v>2023</c:v>
                  </c:pt>
                  <c:pt idx="3">
                    <c:v>2024</c:v>
                  </c:pt>
                  <c:pt idx="4">
                    <c:v>2023</c:v>
                  </c:pt>
                  <c:pt idx="5">
                    <c:v>2024</c:v>
                  </c:pt>
                  <c:pt idx="6">
                    <c:v>2023</c:v>
                  </c:pt>
                  <c:pt idx="7">
                    <c:v>2024</c:v>
                  </c:pt>
                </c:lvl>
                <c:lvl>
                  <c:pt idx="0">
                    <c:v>Condições e contrapartidas</c:v>
                  </c:pt>
                  <c:pt idx="2">
                    <c:v>Prazo de consecução</c:v>
                  </c:pt>
                  <c:pt idx="4">
                    <c:v>Procedimentos administrativos</c:v>
                  </c:pt>
                  <c:pt idx="6">
                    <c:v>Disponibilidade de informações</c:v>
                  </c:pt>
                </c:lvl>
              </c:multiLvlStrCache>
            </c:multiLvlStrRef>
          </c:cat>
          <c:val>
            <c:numRef>
              <c:f>'Financiamento M&amp;E'!$B$6:$I$6</c:f>
              <c:numCache>
                <c:formatCode>_-* #,##0.0_-;\-* #,##0.0_-;_-* "-"??_-;_-@_-</c:formatCode>
                <c:ptCount val="8"/>
                <c:pt idx="0">
                  <c:v>40.418221974988221</c:v>
                </c:pt>
                <c:pt idx="1">
                  <c:v>44.473162031367565</c:v>
                </c:pt>
                <c:pt idx="2">
                  <c:v>31.970238764279774</c:v>
                </c:pt>
                <c:pt idx="3">
                  <c:v>35.028733914301753</c:v>
                </c:pt>
                <c:pt idx="4">
                  <c:v>30.358620664992902</c:v>
                </c:pt>
                <c:pt idx="5">
                  <c:v>44.674669014362067</c:v>
                </c:pt>
                <c:pt idx="6">
                  <c:v>31.143227186402079</c:v>
                </c:pt>
                <c:pt idx="7">
                  <c:v>42.726695916837663</c:v>
                </c:pt>
              </c:numCache>
            </c:numRef>
          </c:val>
          <c:extLst>
            <c:ext xmlns:c16="http://schemas.microsoft.com/office/drawing/2014/chart" uri="{C3380CC4-5D6E-409C-BE32-E72D297353CC}">
              <c16:uniqueId val="{00000001-3F45-474F-A6C6-07B13FCF33DC}"/>
            </c:ext>
          </c:extLst>
        </c:ser>
        <c:ser>
          <c:idx val="2"/>
          <c:order val="2"/>
          <c:tx>
            <c:strRef>
              <c:f>'Financiamento M&amp;E'!$A$7</c:f>
              <c:strCache>
                <c:ptCount val="1"/>
                <c:pt idx="0">
                  <c:v>Pouco adequada</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'Financiamento M&amp;E'!$B$3:$I$4</c:f>
              <c:multiLvlStrCache>
                <c:ptCount val="8"/>
                <c:lvl>
                  <c:pt idx="0">
                    <c:v>2023</c:v>
                  </c:pt>
                  <c:pt idx="1">
                    <c:v>2024</c:v>
                  </c:pt>
                  <c:pt idx="2">
                    <c:v>2023</c:v>
                  </c:pt>
                  <c:pt idx="3">
                    <c:v>2024</c:v>
                  </c:pt>
                  <c:pt idx="4">
                    <c:v>2023</c:v>
                  </c:pt>
                  <c:pt idx="5">
                    <c:v>2024</c:v>
                  </c:pt>
                  <c:pt idx="6">
                    <c:v>2023</c:v>
                  </c:pt>
                  <c:pt idx="7">
                    <c:v>2024</c:v>
                  </c:pt>
                </c:lvl>
                <c:lvl>
                  <c:pt idx="0">
                    <c:v>Condições e contrapartidas</c:v>
                  </c:pt>
                  <c:pt idx="2">
                    <c:v>Prazo de consecução</c:v>
                  </c:pt>
                  <c:pt idx="4">
                    <c:v>Procedimentos administrativos</c:v>
                  </c:pt>
                  <c:pt idx="6">
                    <c:v>Disponibilidade de informações</c:v>
                  </c:pt>
                </c:lvl>
              </c:multiLvlStrCache>
            </c:multiLvlStrRef>
          </c:cat>
          <c:val>
            <c:numRef>
              <c:f>'Financiamento M&amp;E'!$B$7:$I$7</c:f>
              <c:numCache>
                <c:formatCode>_-* #,##0.0_-;\-* #,##0.0_-;_-* "-"??_-;_-@_-</c:formatCode>
                <c:ptCount val="8"/>
                <c:pt idx="0">
                  <c:v>17.072014270240512</c:v>
                </c:pt>
                <c:pt idx="1">
                  <c:v>9.2516338649147158</c:v>
                </c:pt>
                <c:pt idx="2">
                  <c:v>21.139186486344883</c:v>
                </c:pt>
                <c:pt idx="3">
                  <c:v>20.737228961585057</c:v>
                </c:pt>
                <c:pt idx="4">
                  <c:v>6.1014368249734652</c:v>
                </c:pt>
                <c:pt idx="5">
                  <c:v>6.6481529858223682</c:v>
                </c:pt>
                <c:pt idx="6">
                  <c:v>12.748749514938979</c:v>
                </c:pt>
                <c:pt idx="7">
                  <c:v>5.2628116329309105</c:v>
                </c:pt>
              </c:numCache>
            </c:numRef>
          </c:val>
          <c:extLst>
            <c:ext xmlns:c16="http://schemas.microsoft.com/office/drawing/2014/chart" uri="{C3380CC4-5D6E-409C-BE32-E72D297353CC}">
              <c16:uniqueId val="{00000002-3F45-474F-A6C6-07B13FCF33DC}"/>
            </c:ext>
          </c:extLst>
        </c:ser>
        <c:ser>
          <c:idx val="3"/>
          <c:order val="3"/>
          <c:tx>
            <c:strRef>
              <c:f>'Financiamento M&amp;E'!$A$8</c:f>
              <c:strCache>
                <c:ptCount val="1"/>
                <c:pt idx="0">
                  <c:v>Não adequada</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'Financiamento M&amp;E'!$B$3:$I$4</c:f>
              <c:multiLvlStrCache>
                <c:ptCount val="8"/>
                <c:lvl>
                  <c:pt idx="0">
                    <c:v>2023</c:v>
                  </c:pt>
                  <c:pt idx="1">
                    <c:v>2024</c:v>
                  </c:pt>
                  <c:pt idx="2">
                    <c:v>2023</c:v>
                  </c:pt>
                  <c:pt idx="3">
                    <c:v>2024</c:v>
                  </c:pt>
                  <c:pt idx="4">
                    <c:v>2023</c:v>
                  </c:pt>
                  <c:pt idx="5">
                    <c:v>2024</c:v>
                  </c:pt>
                  <c:pt idx="6">
                    <c:v>2023</c:v>
                  </c:pt>
                  <c:pt idx="7">
                    <c:v>2024</c:v>
                  </c:pt>
                </c:lvl>
                <c:lvl>
                  <c:pt idx="0">
                    <c:v>Condições e contrapartidas</c:v>
                  </c:pt>
                  <c:pt idx="2">
                    <c:v>Prazo de consecução</c:v>
                  </c:pt>
                  <c:pt idx="4">
                    <c:v>Procedimentos administrativos</c:v>
                  </c:pt>
                  <c:pt idx="6">
                    <c:v>Disponibilidade de informações</c:v>
                  </c:pt>
                </c:lvl>
              </c:multiLvlStrCache>
            </c:multiLvlStrRef>
          </c:cat>
          <c:val>
            <c:numRef>
              <c:f>'Financiamento M&amp;E'!$B$8:$I$8</c:f>
              <c:numCache>
                <c:formatCode>_-* #,##0.0_-;\-* #,##0.0_-;_-* "-"??_-;_-@_-</c:formatCode>
                <c:ptCount val="8"/>
                <c:pt idx="0">
                  <c:v>8.5851568969672254</c:v>
                </c:pt>
                <c:pt idx="1">
                  <c:v>13.209101450824329</c:v>
                </c:pt>
                <c:pt idx="2">
                  <c:v>11.720073511941646</c:v>
                </c:pt>
                <c:pt idx="3">
                  <c:v>13.63415799802374</c:v>
                </c:pt>
                <c:pt idx="4">
                  <c:v>8.2027518232731946</c:v>
                </c:pt>
                <c:pt idx="5">
                  <c:v>3.7600363520251099</c:v>
                </c:pt>
                <c:pt idx="6">
                  <c:v>4.3276395628320623</c:v>
                </c:pt>
                <c:pt idx="7">
                  <c:v>5.0710451247725725</c:v>
                </c:pt>
              </c:numCache>
            </c:numRef>
          </c:val>
          <c:extLst>
            <c:ext xmlns:c16="http://schemas.microsoft.com/office/drawing/2014/chart" uri="{C3380CC4-5D6E-409C-BE32-E72D297353CC}">
              <c16:uniqueId val="{00000003-3F45-474F-A6C6-07B13FCF33DC}"/>
            </c:ext>
          </c:extLst>
        </c:ser>
        <c:dLbls>
          <c:showLegendKey val="0"/>
          <c:showVal val="0"/>
          <c:showCatName val="0"/>
          <c:showSerName val="0"/>
          <c:showPercent val="0"/>
          <c:showBubbleSize val="0"/>
        </c:dLbls>
        <c:gapWidth val="150"/>
        <c:overlap val="100"/>
        <c:axId val="1178282960"/>
        <c:axId val="1178299760"/>
      </c:barChart>
      <c:catAx>
        <c:axId val="117828296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pt-BR"/>
          </a:p>
        </c:txPr>
        <c:crossAx val="1178299760"/>
        <c:crosses val="autoZero"/>
        <c:auto val="1"/>
        <c:lblAlgn val="ctr"/>
        <c:lblOffset val="100"/>
        <c:noMultiLvlLbl val="0"/>
      </c:catAx>
      <c:valAx>
        <c:axId val="1178299760"/>
        <c:scaling>
          <c:orientation val="minMax"/>
        </c:scaling>
        <c:delete val="0"/>
        <c:axPos val="b"/>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pt-BR"/>
          </a:p>
        </c:txPr>
        <c:crossAx val="117828296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BR"/>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pt-BR"/>
    </a:p>
  </c:txPr>
  <c:externalData r:id="rId3">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'Financiamento projeto PDI'!$A$6</c:f>
              <c:strCache>
                <c:ptCount val="1"/>
                <c:pt idx="0">
                  <c:v>Muito adequada</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'Financiamento projeto PDI'!$B$4:$I$5</c:f>
              <c:multiLvlStrCache>
                <c:ptCount val="8"/>
                <c:lvl>
                  <c:pt idx="0">
                    <c:v>2023</c:v>
                  </c:pt>
                  <c:pt idx="1">
                    <c:v>2024</c:v>
                  </c:pt>
                  <c:pt idx="2">
                    <c:v>2023</c:v>
                  </c:pt>
                  <c:pt idx="3">
                    <c:v>2024</c:v>
                  </c:pt>
                  <c:pt idx="4">
                    <c:v>2023</c:v>
                  </c:pt>
                  <c:pt idx="5">
                    <c:v>2024</c:v>
                  </c:pt>
                  <c:pt idx="6">
                    <c:v>2023</c:v>
                  </c:pt>
                  <c:pt idx="7">
                    <c:v>2024</c:v>
                  </c:pt>
                </c:lvl>
                <c:lvl>
                  <c:pt idx="0">
                    <c:v>Condições e contrapartidas</c:v>
                  </c:pt>
                  <c:pt idx="2">
                    <c:v>Prazo de consecução</c:v>
                  </c:pt>
                  <c:pt idx="4">
                    <c:v>Procedimentos administrativos</c:v>
                  </c:pt>
                  <c:pt idx="6">
                    <c:v>Disponibilidade de informações</c:v>
                  </c:pt>
                </c:lvl>
              </c:multiLvlStrCache>
            </c:multiLvlStrRef>
          </c:cat>
          <c:val>
            <c:numRef>
              <c:f>'Financiamento projeto PDI'!$B$6:$I$6</c:f>
              <c:numCache>
                <c:formatCode>_-* #,##0.0_-;\-* #,##0.0_-;_-* "-"??_-;_-@_-</c:formatCode>
                <c:ptCount val="8"/>
                <c:pt idx="0">
                  <c:v>32.92594064461241</c:v>
                </c:pt>
                <c:pt idx="1">
                  <c:v>24.832935217003961</c:v>
                </c:pt>
                <c:pt idx="2">
                  <c:v>30.885968217952925</c:v>
                </c:pt>
                <c:pt idx="3">
                  <c:v>27.031870850375782</c:v>
                </c:pt>
                <c:pt idx="4">
                  <c:v>38.03112339817136</c:v>
                </c:pt>
                <c:pt idx="5">
                  <c:v>34.575643321349183</c:v>
                </c:pt>
                <c:pt idx="6">
                  <c:v>37.497124075019393</c:v>
                </c:pt>
                <c:pt idx="7">
                  <c:v>38.772104412731764</c:v>
                </c:pt>
              </c:numCache>
            </c:numRef>
          </c:val>
          <c:extLst>
            <c:ext xmlns:c16="http://schemas.microsoft.com/office/drawing/2014/chart" uri="{C3380CC4-5D6E-409C-BE32-E72D297353CC}">
              <c16:uniqueId val="{00000000-6C97-4F5D-A851-CC06F60F7719}"/>
            </c:ext>
          </c:extLst>
        </c:ser>
        <c:ser>
          <c:idx val="1"/>
          <c:order val="1"/>
          <c:tx>
            <c:strRef>
              <c:f>'Financiamento projeto PDI'!$A$7</c:f>
              <c:strCache>
                <c:ptCount val="1"/>
                <c:pt idx="0">
                  <c:v>Parcialmente adequada</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'Financiamento projeto PDI'!$B$4:$I$5</c:f>
              <c:multiLvlStrCache>
                <c:ptCount val="8"/>
                <c:lvl>
                  <c:pt idx="0">
                    <c:v>2023</c:v>
                  </c:pt>
                  <c:pt idx="1">
                    <c:v>2024</c:v>
                  </c:pt>
                  <c:pt idx="2">
                    <c:v>2023</c:v>
                  </c:pt>
                  <c:pt idx="3">
                    <c:v>2024</c:v>
                  </c:pt>
                  <c:pt idx="4">
                    <c:v>2023</c:v>
                  </c:pt>
                  <c:pt idx="5">
                    <c:v>2024</c:v>
                  </c:pt>
                  <c:pt idx="6">
                    <c:v>2023</c:v>
                  </c:pt>
                  <c:pt idx="7">
                    <c:v>2024</c:v>
                  </c:pt>
                </c:lvl>
                <c:lvl>
                  <c:pt idx="0">
                    <c:v>Condições e contrapartidas</c:v>
                  </c:pt>
                  <c:pt idx="2">
                    <c:v>Prazo de consecução</c:v>
                  </c:pt>
                  <c:pt idx="4">
                    <c:v>Procedimentos administrativos</c:v>
                  </c:pt>
                  <c:pt idx="6">
                    <c:v>Disponibilidade de informações</c:v>
                  </c:pt>
                </c:lvl>
              </c:multiLvlStrCache>
            </c:multiLvlStrRef>
          </c:cat>
          <c:val>
            <c:numRef>
              <c:f>'Financiamento projeto PDI'!$B$7:$I$7</c:f>
              <c:numCache>
                <c:formatCode>_-* #,##0.0_-;\-* #,##0.0_-;_-* "-"??_-;_-@_-</c:formatCode>
                <c:ptCount val="8"/>
                <c:pt idx="0">
                  <c:v>37.70613193475338</c:v>
                </c:pt>
                <c:pt idx="1">
                  <c:v>44.192515806466758</c:v>
                </c:pt>
                <c:pt idx="2">
                  <c:v>34.801930652787952</c:v>
                </c:pt>
                <c:pt idx="3">
                  <c:v>43.327821650196846</c:v>
                </c:pt>
                <c:pt idx="4">
                  <c:v>39.159392256472707</c:v>
                </c:pt>
                <c:pt idx="5">
                  <c:v>46.340171585064809</c:v>
                </c:pt>
                <c:pt idx="6">
                  <c:v>39.237502725020661</c:v>
                </c:pt>
                <c:pt idx="7">
                  <c:v>51.125813757108176</c:v>
                </c:pt>
              </c:numCache>
            </c:numRef>
          </c:val>
          <c:extLst>
            <c:ext xmlns:c16="http://schemas.microsoft.com/office/drawing/2014/chart" uri="{C3380CC4-5D6E-409C-BE32-E72D297353CC}">
              <c16:uniqueId val="{00000001-6C97-4F5D-A851-CC06F60F7719}"/>
            </c:ext>
          </c:extLst>
        </c:ser>
        <c:ser>
          <c:idx val="2"/>
          <c:order val="2"/>
          <c:tx>
            <c:strRef>
              <c:f>'Financiamento projeto PDI'!$A$8</c:f>
              <c:strCache>
                <c:ptCount val="1"/>
                <c:pt idx="0">
                  <c:v>Pouco adequada</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'Financiamento projeto PDI'!$B$4:$I$5</c:f>
              <c:multiLvlStrCache>
                <c:ptCount val="8"/>
                <c:lvl>
                  <c:pt idx="0">
                    <c:v>2023</c:v>
                  </c:pt>
                  <c:pt idx="1">
                    <c:v>2024</c:v>
                  </c:pt>
                  <c:pt idx="2">
                    <c:v>2023</c:v>
                  </c:pt>
                  <c:pt idx="3">
                    <c:v>2024</c:v>
                  </c:pt>
                  <c:pt idx="4">
                    <c:v>2023</c:v>
                  </c:pt>
                  <c:pt idx="5">
                    <c:v>2024</c:v>
                  </c:pt>
                  <c:pt idx="6">
                    <c:v>2023</c:v>
                  </c:pt>
                  <c:pt idx="7">
                    <c:v>2024</c:v>
                  </c:pt>
                </c:lvl>
                <c:lvl>
                  <c:pt idx="0">
                    <c:v>Condições e contrapartidas</c:v>
                  </c:pt>
                  <c:pt idx="2">
                    <c:v>Prazo de consecução</c:v>
                  </c:pt>
                  <c:pt idx="4">
                    <c:v>Procedimentos administrativos</c:v>
                  </c:pt>
                  <c:pt idx="6">
                    <c:v>Disponibilidade de informações</c:v>
                  </c:pt>
                </c:lvl>
              </c:multiLvlStrCache>
            </c:multiLvlStrRef>
          </c:cat>
          <c:val>
            <c:numRef>
              <c:f>'Financiamento projeto PDI'!$B$8:$I$8</c:f>
              <c:numCache>
                <c:formatCode>_-* #,##0.0_-;\-* #,##0.0_-;_-* "-"??_-;_-@_-</c:formatCode>
                <c:ptCount val="8"/>
                <c:pt idx="0">
                  <c:v>16.539967831001167</c:v>
                </c:pt>
                <c:pt idx="1">
                  <c:v>16.655492254690373</c:v>
                </c:pt>
                <c:pt idx="2">
                  <c:v>15.899889388734181</c:v>
                </c:pt>
                <c:pt idx="3">
                  <c:v>12.947819054702794</c:v>
                </c:pt>
                <c:pt idx="4">
                  <c:v>13.360701875365761</c:v>
                </c:pt>
                <c:pt idx="5">
                  <c:v>7.9791403477765037</c:v>
                </c:pt>
                <c:pt idx="6">
                  <c:v>13.967480234891342</c:v>
                </c:pt>
                <c:pt idx="7">
                  <c:v>3.4388262284511457</c:v>
                </c:pt>
              </c:numCache>
            </c:numRef>
          </c:val>
          <c:extLst>
            <c:ext xmlns:c16="http://schemas.microsoft.com/office/drawing/2014/chart" uri="{C3380CC4-5D6E-409C-BE32-E72D297353CC}">
              <c16:uniqueId val="{00000002-6C97-4F5D-A851-CC06F60F7719}"/>
            </c:ext>
          </c:extLst>
        </c:ser>
        <c:ser>
          <c:idx val="3"/>
          <c:order val="3"/>
          <c:tx>
            <c:strRef>
              <c:f>'Financiamento projeto PDI'!$A$9</c:f>
              <c:strCache>
                <c:ptCount val="1"/>
                <c:pt idx="0">
                  <c:v>Não adequada</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'Financiamento projeto PDI'!$B$4:$I$5</c:f>
              <c:multiLvlStrCache>
                <c:ptCount val="8"/>
                <c:lvl>
                  <c:pt idx="0">
                    <c:v>2023</c:v>
                  </c:pt>
                  <c:pt idx="1">
                    <c:v>2024</c:v>
                  </c:pt>
                  <c:pt idx="2">
                    <c:v>2023</c:v>
                  </c:pt>
                  <c:pt idx="3">
                    <c:v>2024</c:v>
                  </c:pt>
                  <c:pt idx="4">
                    <c:v>2023</c:v>
                  </c:pt>
                  <c:pt idx="5">
                    <c:v>2024</c:v>
                  </c:pt>
                  <c:pt idx="6">
                    <c:v>2023</c:v>
                  </c:pt>
                  <c:pt idx="7">
                    <c:v>2024</c:v>
                  </c:pt>
                </c:lvl>
                <c:lvl>
                  <c:pt idx="0">
                    <c:v>Condições e contrapartidas</c:v>
                  </c:pt>
                  <c:pt idx="2">
                    <c:v>Prazo de consecução</c:v>
                  </c:pt>
                  <c:pt idx="4">
                    <c:v>Procedimentos administrativos</c:v>
                  </c:pt>
                  <c:pt idx="6">
                    <c:v>Disponibilidade de informações</c:v>
                  </c:pt>
                </c:lvl>
              </c:multiLvlStrCache>
            </c:multiLvlStrRef>
          </c:cat>
          <c:val>
            <c:numRef>
              <c:f>'Financiamento projeto PDI'!$B$9:$I$9</c:f>
              <c:numCache>
                <c:formatCode>_-* #,##0.0_-;\-* #,##0.0_-;_-* "-"??_-;_-@_-</c:formatCode>
                <c:ptCount val="8"/>
                <c:pt idx="0">
                  <c:v>12.827959589633151</c:v>
                </c:pt>
                <c:pt idx="1">
                  <c:v>14.319056721838971</c:v>
                </c:pt>
                <c:pt idx="2">
                  <c:v>18.412211740525038</c:v>
                </c:pt>
                <c:pt idx="3">
                  <c:v>16.692488444724553</c:v>
                </c:pt>
                <c:pt idx="4">
                  <c:v>9.4487824699902312</c:v>
                </c:pt>
                <c:pt idx="5">
                  <c:v>11.105044745809664</c:v>
                </c:pt>
                <c:pt idx="6">
                  <c:v>9.2978929650687245</c:v>
                </c:pt>
                <c:pt idx="7">
                  <c:v>6.6632556017089311</c:v>
                </c:pt>
              </c:numCache>
            </c:numRef>
          </c:val>
          <c:extLst>
            <c:ext xmlns:c16="http://schemas.microsoft.com/office/drawing/2014/chart" uri="{C3380CC4-5D6E-409C-BE32-E72D297353CC}">
              <c16:uniqueId val="{00000003-6C97-4F5D-A851-CC06F60F7719}"/>
            </c:ext>
          </c:extLst>
        </c:ser>
        <c:dLbls>
          <c:showLegendKey val="0"/>
          <c:showVal val="0"/>
          <c:showCatName val="0"/>
          <c:showSerName val="0"/>
          <c:showPercent val="0"/>
          <c:showBubbleSize val="0"/>
        </c:dLbls>
        <c:gapWidth val="150"/>
        <c:overlap val="100"/>
        <c:axId val="1178293520"/>
        <c:axId val="1178285360"/>
      </c:barChart>
      <c:catAx>
        <c:axId val="117829352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pt-BR"/>
          </a:p>
        </c:txPr>
        <c:crossAx val="1178285360"/>
        <c:crosses val="autoZero"/>
        <c:auto val="1"/>
        <c:lblAlgn val="ctr"/>
        <c:lblOffset val="100"/>
        <c:noMultiLvlLbl val="0"/>
      </c:catAx>
      <c:valAx>
        <c:axId val="1178285360"/>
        <c:scaling>
          <c:orientation val="minMax"/>
        </c:scaling>
        <c:delete val="0"/>
        <c:axPos val="b"/>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pt-BR"/>
          </a:p>
        </c:txPr>
        <c:crossAx val="11782935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BR"/>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pt-BR"/>
    </a:p>
  </c:txPr>
  <c:externalData r:id="rId3">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'Lei da Informática'!$A$5</c:f>
              <c:strCache>
                <c:ptCount val="1"/>
                <c:pt idx="0">
                  <c:v>Muito adequada</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'Lei da Informática'!$B$3:$I$4</c:f>
              <c:multiLvlStrCache>
                <c:ptCount val="8"/>
                <c:lvl>
                  <c:pt idx="0">
                    <c:v>2023</c:v>
                  </c:pt>
                  <c:pt idx="1">
                    <c:v>2024</c:v>
                  </c:pt>
                  <c:pt idx="2">
                    <c:v>2023</c:v>
                  </c:pt>
                  <c:pt idx="3">
                    <c:v>2024</c:v>
                  </c:pt>
                  <c:pt idx="4">
                    <c:v>2023</c:v>
                  </c:pt>
                  <c:pt idx="5">
                    <c:v>2024</c:v>
                  </c:pt>
                  <c:pt idx="6">
                    <c:v>2023</c:v>
                  </c:pt>
                  <c:pt idx="7">
                    <c:v>2024</c:v>
                  </c:pt>
                </c:lvl>
                <c:lvl>
                  <c:pt idx="0">
                    <c:v>Condições e contrapartidas</c:v>
                  </c:pt>
                  <c:pt idx="2">
                    <c:v>Prazo de consecução</c:v>
                  </c:pt>
                  <c:pt idx="4">
                    <c:v>Procedimentos administrativos</c:v>
                  </c:pt>
                  <c:pt idx="6">
                    <c:v>Disponibilidade de informações</c:v>
                  </c:pt>
                </c:lvl>
              </c:multiLvlStrCache>
            </c:multiLvlStrRef>
          </c:cat>
          <c:val>
            <c:numRef>
              <c:f>'Lei da Informática'!$B$5:$I$5</c:f>
              <c:numCache>
                <c:formatCode>_-* #,##0.0_-;\-* #,##0.0_-;_-* "-"??_-;_-@_-</c:formatCode>
                <c:ptCount val="8"/>
                <c:pt idx="0">
                  <c:v>50.269139093199023</c:v>
                </c:pt>
                <c:pt idx="1">
                  <c:v>56.447475997678154</c:v>
                </c:pt>
                <c:pt idx="2">
                  <c:v>44.128188641599273</c:v>
                </c:pt>
                <c:pt idx="3">
                  <c:v>48.120325001934283</c:v>
                </c:pt>
                <c:pt idx="4">
                  <c:v>53.822661038170679</c:v>
                </c:pt>
                <c:pt idx="5">
                  <c:v>65.471637401390339</c:v>
                </c:pt>
                <c:pt idx="6">
                  <c:v>57.876171200771509</c:v>
                </c:pt>
                <c:pt idx="7">
                  <c:v>67.457859204153763</c:v>
                </c:pt>
              </c:numCache>
            </c:numRef>
          </c:val>
          <c:extLst>
            <c:ext xmlns:c16="http://schemas.microsoft.com/office/drawing/2014/chart" uri="{C3380CC4-5D6E-409C-BE32-E72D297353CC}">
              <c16:uniqueId val="{00000000-3786-40A2-B86E-F04BB1109FB7}"/>
            </c:ext>
          </c:extLst>
        </c:ser>
        <c:ser>
          <c:idx val="1"/>
          <c:order val="1"/>
          <c:tx>
            <c:strRef>
              <c:f>'Lei da Informática'!$A$6</c:f>
              <c:strCache>
                <c:ptCount val="1"/>
                <c:pt idx="0">
                  <c:v>Parcialmente adequada</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'Lei da Informática'!$B$3:$I$4</c:f>
              <c:multiLvlStrCache>
                <c:ptCount val="8"/>
                <c:lvl>
                  <c:pt idx="0">
                    <c:v>2023</c:v>
                  </c:pt>
                  <c:pt idx="1">
                    <c:v>2024</c:v>
                  </c:pt>
                  <c:pt idx="2">
                    <c:v>2023</c:v>
                  </c:pt>
                  <c:pt idx="3">
                    <c:v>2024</c:v>
                  </c:pt>
                  <c:pt idx="4">
                    <c:v>2023</c:v>
                  </c:pt>
                  <c:pt idx="5">
                    <c:v>2024</c:v>
                  </c:pt>
                  <c:pt idx="6">
                    <c:v>2023</c:v>
                  </c:pt>
                  <c:pt idx="7">
                    <c:v>2024</c:v>
                  </c:pt>
                </c:lvl>
                <c:lvl>
                  <c:pt idx="0">
                    <c:v>Condições e contrapartidas</c:v>
                  </c:pt>
                  <c:pt idx="2">
                    <c:v>Prazo de consecução</c:v>
                  </c:pt>
                  <c:pt idx="4">
                    <c:v>Procedimentos administrativos</c:v>
                  </c:pt>
                  <c:pt idx="6">
                    <c:v>Disponibilidade de informações</c:v>
                  </c:pt>
                </c:lvl>
              </c:multiLvlStrCache>
            </c:multiLvlStrRef>
          </c:cat>
          <c:val>
            <c:numRef>
              <c:f>'Lei da Informática'!$B$6:$I$6</c:f>
              <c:numCache>
                <c:formatCode>_-* #,##0.0_-;\-* #,##0.0_-;_-* "-"??_-;_-@_-</c:formatCode>
                <c:ptCount val="8"/>
                <c:pt idx="0">
                  <c:v>32.939537864923544</c:v>
                </c:pt>
                <c:pt idx="1">
                  <c:v>24.948396243838182</c:v>
                </c:pt>
                <c:pt idx="2">
                  <c:v>34.079365765702882</c:v>
                </c:pt>
                <c:pt idx="3">
                  <c:v>37.790800994569643</c:v>
                </c:pt>
                <c:pt idx="4">
                  <c:v>25.222858268377934</c:v>
                </c:pt>
                <c:pt idx="5">
                  <c:v>25.070176410243494</c:v>
                </c:pt>
                <c:pt idx="6">
                  <c:v>24.156215471855067</c:v>
                </c:pt>
                <c:pt idx="7">
                  <c:v>20.982820051162925</c:v>
                </c:pt>
              </c:numCache>
            </c:numRef>
          </c:val>
          <c:extLst>
            <c:ext xmlns:c16="http://schemas.microsoft.com/office/drawing/2014/chart" uri="{C3380CC4-5D6E-409C-BE32-E72D297353CC}">
              <c16:uniqueId val="{00000001-3786-40A2-B86E-F04BB1109FB7}"/>
            </c:ext>
          </c:extLst>
        </c:ser>
        <c:ser>
          <c:idx val="2"/>
          <c:order val="2"/>
          <c:tx>
            <c:strRef>
              <c:f>'Lei da Informática'!$A$7</c:f>
              <c:strCache>
                <c:ptCount val="1"/>
                <c:pt idx="0">
                  <c:v>Pouco adequada</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'Lei da Informática'!$B$3:$I$4</c:f>
              <c:multiLvlStrCache>
                <c:ptCount val="8"/>
                <c:lvl>
                  <c:pt idx="0">
                    <c:v>2023</c:v>
                  </c:pt>
                  <c:pt idx="1">
                    <c:v>2024</c:v>
                  </c:pt>
                  <c:pt idx="2">
                    <c:v>2023</c:v>
                  </c:pt>
                  <c:pt idx="3">
                    <c:v>2024</c:v>
                  </c:pt>
                  <c:pt idx="4">
                    <c:v>2023</c:v>
                  </c:pt>
                  <c:pt idx="5">
                    <c:v>2024</c:v>
                  </c:pt>
                  <c:pt idx="6">
                    <c:v>2023</c:v>
                  </c:pt>
                  <c:pt idx="7">
                    <c:v>2024</c:v>
                  </c:pt>
                </c:lvl>
                <c:lvl>
                  <c:pt idx="0">
                    <c:v>Condições e contrapartidas</c:v>
                  </c:pt>
                  <c:pt idx="2">
                    <c:v>Prazo de consecução</c:v>
                  </c:pt>
                  <c:pt idx="4">
                    <c:v>Procedimentos administrativos</c:v>
                  </c:pt>
                  <c:pt idx="6">
                    <c:v>Disponibilidade de informações</c:v>
                  </c:pt>
                </c:lvl>
              </c:multiLvlStrCache>
            </c:multiLvlStrRef>
          </c:cat>
          <c:val>
            <c:numRef>
              <c:f>'Lei da Informática'!$B$7:$I$7</c:f>
              <c:numCache>
                <c:formatCode>_-* #,##0.0_-;\-* #,##0.0_-;_-* "-"??_-;_-@_-</c:formatCode>
                <c:ptCount val="8"/>
                <c:pt idx="0">
                  <c:v>4.5922683161373579</c:v>
                </c:pt>
                <c:pt idx="1">
                  <c:v>5.2491625624313709</c:v>
                </c:pt>
                <c:pt idx="2">
                  <c:v>10.809260318726164</c:v>
                </c:pt>
                <c:pt idx="3">
                  <c:v>9.3608754249981718</c:v>
                </c:pt>
                <c:pt idx="4">
                  <c:v>10.540283530685258</c:v>
                </c:pt>
                <c:pt idx="5">
                  <c:v>9.4581861883662341</c:v>
                </c:pt>
                <c:pt idx="6">
                  <c:v>7.5534161646073352</c:v>
                </c:pt>
                <c:pt idx="7">
                  <c:v>2.4103719299677651</c:v>
                </c:pt>
              </c:numCache>
            </c:numRef>
          </c:val>
          <c:extLst>
            <c:ext xmlns:c16="http://schemas.microsoft.com/office/drawing/2014/chart" uri="{C3380CC4-5D6E-409C-BE32-E72D297353CC}">
              <c16:uniqueId val="{00000002-3786-40A2-B86E-F04BB1109FB7}"/>
            </c:ext>
          </c:extLst>
        </c:ser>
        <c:ser>
          <c:idx val="3"/>
          <c:order val="3"/>
          <c:tx>
            <c:strRef>
              <c:f>'Lei da Informática'!$A$8</c:f>
              <c:strCache>
                <c:ptCount val="1"/>
                <c:pt idx="0">
                  <c:v>Não adequada</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'Lei da Informática'!$B$3:$I$4</c:f>
              <c:multiLvlStrCache>
                <c:ptCount val="8"/>
                <c:lvl>
                  <c:pt idx="0">
                    <c:v>2023</c:v>
                  </c:pt>
                  <c:pt idx="1">
                    <c:v>2024</c:v>
                  </c:pt>
                  <c:pt idx="2">
                    <c:v>2023</c:v>
                  </c:pt>
                  <c:pt idx="3">
                    <c:v>2024</c:v>
                  </c:pt>
                  <c:pt idx="4">
                    <c:v>2023</c:v>
                  </c:pt>
                  <c:pt idx="5">
                    <c:v>2024</c:v>
                  </c:pt>
                  <c:pt idx="6">
                    <c:v>2023</c:v>
                  </c:pt>
                  <c:pt idx="7">
                    <c:v>2024</c:v>
                  </c:pt>
                </c:lvl>
                <c:lvl>
                  <c:pt idx="0">
                    <c:v>Condições e contrapartidas</c:v>
                  </c:pt>
                  <c:pt idx="2">
                    <c:v>Prazo de consecução</c:v>
                  </c:pt>
                  <c:pt idx="4">
                    <c:v>Procedimentos administrativos</c:v>
                  </c:pt>
                  <c:pt idx="6">
                    <c:v>Disponibilidade de informações</c:v>
                  </c:pt>
                </c:lvl>
              </c:multiLvlStrCache>
            </c:multiLvlStrRef>
          </c:cat>
          <c:val>
            <c:numRef>
              <c:f>'Lei da Informática'!$B$8:$I$8</c:f>
              <c:numCache>
                <c:formatCode>_-* #,##0.0_-;\-* #,##0.0_-;_-* "-"??_-;_-@_-</c:formatCode>
                <c:ptCount val="8"/>
                <c:pt idx="0">
                  <c:v>12.199054725740039</c:v>
                </c:pt>
                <c:pt idx="1">
                  <c:v>13.354965196052177</c:v>
                </c:pt>
                <c:pt idx="2">
                  <c:v>10.983185273971582</c:v>
                </c:pt>
                <c:pt idx="3">
                  <c:v>4.7279985784979042</c:v>
                </c:pt>
                <c:pt idx="4">
                  <c:v>10.414197162766117</c:v>
                </c:pt>
                <c:pt idx="5">
                  <c:v>0</c:v>
                </c:pt>
                <c:pt idx="6">
                  <c:v>10.414197162766117</c:v>
                </c:pt>
                <c:pt idx="7">
                  <c:v>9.1489488147154692</c:v>
                </c:pt>
              </c:numCache>
            </c:numRef>
          </c:val>
          <c:extLst>
            <c:ext xmlns:c16="http://schemas.microsoft.com/office/drawing/2014/chart" uri="{C3380CC4-5D6E-409C-BE32-E72D297353CC}">
              <c16:uniqueId val="{00000003-3786-40A2-B86E-F04BB1109FB7}"/>
            </c:ext>
          </c:extLst>
        </c:ser>
        <c:dLbls>
          <c:showLegendKey val="0"/>
          <c:showVal val="0"/>
          <c:showCatName val="0"/>
          <c:showSerName val="0"/>
          <c:showPercent val="0"/>
          <c:showBubbleSize val="0"/>
        </c:dLbls>
        <c:gapWidth val="150"/>
        <c:overlap val="100"/>
        <c:axId val="974991776"/>
        <c:axId val="974994176"/>
      </c:barChart>
      <c:catAx>
        <c:axId val="97499177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pt-BR"/>
          </a:p>
        </c:txPr>
        <c:crossAx val="974994176"/>
        <c:crosses val="autoZero"/>
        <c:auto val="1"/>
        <c:lblAlgn val="ctr"/>
        <c:lblOffset val="100"/>
        <c:noMultiLvlLbl val="0"/>
      </c:catAx>
      <c:valAx>
        <c:axId val="974994176"/>
        <c:scaling>
          <c:orientation val="minMax"/>
        </c:scaling>
        <c:delete val="0"/>
        <c:axPos val="b"/>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pt-BR"/>
          </a:p>
        </c:txPr>
        <c:crossAx val="9749917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BR"/>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pt-BR"/>
    </a:p>
  </c:txPr>
  <c:externalData r:id="rId3">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Subvenção!$A$6</c:f>
              <c:strCache>
                <c:ptCount val="1"/>
                <c:pt idx="0">
                  <c:v>Muito adequada</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Subvenção!$B$4:$I$5</c:f>
              <c:multiLvlStrCache>
                <c:ptCount val="8"/>
                <c:lvl>
                  <c:pt idx="0">
                    <c:v>2023</c:v>
                  </c:pt>
                  <c:pt idx="1">
                    <c:v>2024</c:v>
                  </c:pt>
                  <c:pt idx="2">
                    <c:v>2023</c:v>
                  </c:pt>
                  <c:pt idx="3">
                    <c:v>2024</c:v>
                  </c:pt>
                  <c:pt idx="4">
                    <c:v>2023</c:v>
                  </c:pt>
                  <c:pt idx="5">
                    <c:v>2024</c:v>
                  </c:pt>
                  <c:pt idx="6">
                    <c:v>2023</c:v>
                  </c:pt>
                  <c:pt idx="7">
                    <c:v>2024</c:v>
                  </c:pt>
                </c:lvl>
                <c:lvl>
                  <c:pt idx="0">
                    <c:v>Condições e contrapartidas</c:v>
                  </c:pt>
                  <c:pt idx="2">
                    <c:v>Prazo de consecução</c:v>
                  </c:pt>
                  <c:pt idx="4">
                    <c:v>Procedimentos administrativos</c:v>
                  </c:pt>
                  <c:pt idx="6">
                    <c:v>Disponibilidade de informações</c:v>
                  </c:pt>
                </c:lvl>
              </c:multiLvlStrCache>
            </c:multiLvlStrRef>
          </c:cat>
          <c:val>
            <c:numRef>
              <c:f>Subvenção!$B$6:$I$6</c:f>
              <c:numCache>
                <c:formatCode>_-* #,##0.0_-;\-* #,##0.0_-;_-* "-"??_-;_-@_-</c:formatCode>
                <c:ptCount val="8"/>
                <c:pt idx="0">
                  <c:v>36.781213710824822</c:v>
                </c:pt>
                <c:pt idx="1">
                  <c:v>33.428329576623042</c:v>
                </c:pt>
                <c:pt idx="2">
                  <c:v>32.124356930886087</c:v>
                </c:pt>
                <c:pt idx="3">
                  <c:v>30.163977884379229</c:v>
                </c:pt>
                <c:pt idx="4">
                  <c:v>45.061817853227026</c:v>
                </c:pt>
                <c:pt idx="5">
                  <c:v>32.824430836254159</c:v>
                </c:pt>
                <c:pt idx="6">
                  <c:v>39.714854791198192</c:v>
                </c:pt>
                <c:pt idx="7">
                  <c:v>26.719670971570096</c:v>
                </c:pt>
              </c:numCache>
            </c:numRef>
          </c:val>
          <c:extLst>
            <c:ext xmlns:c16="http://schemas.microsoft.com/office/drawing/2014/chart" uri="{C3380CC4-5D6E-409C-BE32-E72D297353CC}">
              <c16:uniqueId val="{00000000-9289-4C7F-BA2F-813E10BCE9AF}"/>
            </c:ext>
          </c:extLst>
        </c:ser>
        <c:ser>
          <c:idx val="1"/>
          <c:order val="1"/>
          <c:tx>
            <c:strRef>
              <c:f>Subvenção!$A$7</c:f>
              <c:strCache>
                <c:ptCount val="1"/>
                <c:pt idx="0">
                  <c:v>Parcialmente adequada</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Subvenção!$B$4:$I$5</c:f>
              <c:multiLvlStrCache>
                <c:ptCount val="8"/>
                <c:lvl>
                  <c:pt idx="0">
                    <c:v>2023</c:v>
                  </c:pt>
                  <c:pt idx="1">
                    <c:v>2024</c:v>
                  </c:pt>
                  <c:pt idx="2">
                    <c:v>2023</c:v>
                  </c:pt>
                  <c:pt idx="3">
                    <c:v>2024</c:v>
                  </c:pt>
                  <c:pt idx="4">
                    <c:v>2023</c:v>
                  </c:pt>
                  <c:pt idx="5">
                    <c:v>2024</c:v>
                  </c:pt>
                  <c:pt idx="6">
                    <c:v>2023</c:v>
                  </c:pt>
                  <c:pt idx="7">
                    <c:v>2024</c:v>
                  </c:pt>
                </c:lvl>
                <c:lvl>
                  <c:pt idx="0">
                    <c:v>Condições e contrapartidas</c:v>
                  </c:pt>
                  <c:pt idx="2">
                    <c:v>Prazo de consecução</c:v>
                  </c:pt>
                  <c:pt idx="4">
                    <c:v>Procedimentos administrativos</c:v>
                  </c:pt>
                  <c:pt idx="6">
                    <c:v>Disponibilidade de informações</c:v>
                  </c:pt>
                </c:lvl>
              </c:multiLvlStrCache>
            </c:multiLvlStrRef>
          </c:cat>
          <c:val>
            <c:numRef>
              <c:f>Subvenção!$B$7:$I$7</c:f>
              <c:numCache>
                <c:formatCode>_-* #,##0.0_-;\-* #,##0.0_-;_-* "-"??_-;_-@_-</c:formatCode>
                <c:ptCount val="8"/>
                <c:pt idx="0">
                  <c:v>40.313953938189968</c:v>
                </c:pt>
                <c:pt idx="1">
                  <c:v>41.204889504947253</c:v>
                </c:pt>
                <c:pt idx="2">
                  <c:v>31.695687776314358</c:v>
                </c:pt>
                <c:pt idx="3">
                  <c:v>45.166618559773561</c:v>
                </c:pt>
                <c:pt idx="4">
                  <c:v>40.547560564037184</c:v>
                </c:pt>
                <c:pt idx="5">
                  <c:v>46.100211703520309</c:v>
                </c:pt>
                <c:pt idx="6">
                  <c:v>44.160343825424498</c:v>
                </c:pt>
                <c:pt idx="7">
                  <c:v>51.915445067938705</c:v>
                </c:pt>
              </c:numCache>
            </c:numRef>
          </c:val>
          <c:extLst>
            <c:ext xmlns:c16="http://schemas.microsoft.com/office/drawing/2014/chart" uri="{C3380CC4-5D6E-409C-BE32-E72D297353CC}">
              <c16:uniqueId val="{00000001-9289-4C7F-BA2F-813E10BCE9AF}"/>
            </c:ext>
          </c:extLst>
        </c:ser>
        <c:ser>
          <c:idx val="2"/>
          <c:order val="2"/>
          <c:tx>
            <c:strRef>
              <c:f>Subvenção!$A$8</c:f>
              <c:strCache>
                <c:ptCount val="1"/>
                <c:pt idx="0">
                  <c:v>Pouco adequada</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Subvenção!$B$4:$I$5</c:f>
              <c:multiLvlStrCache>
                <c:ptCount val="8"/>
                <c:lvl>
                  <c:pt idx="0">
                    <c:v>2023</c:v>
                  </c:pt>
                  <c:pt idx="1">
                    <c:v>2024</c:v>
                  </c:pt>
                  <c:pt idx="2">
                    <c:v>2023</c:v>
                  </c:pt>
                  <c:pt idx="3">
                    <c:v>2024</c:v>
                  </c:pt>
                  <c:pt idx="4">
                    <c:v>2023</c:v>
                  </c:pt>
                  <c:pt idx="5">
                    <c:v>2024</c:v>
                  </c:pt>
                  <c:pt idx="6">
                    <c:v>2023</c:v>
                  </c:pt>
                  <c:pt idx="7">
                    <c:v>2024</c:v>
                  </c:pt>
                </c:lvl>
                <c:lvl>
                  <c:pt idx="0">
                    <c:v>Condições e contrapartidas</c:v>
                  </c:pt>
                  <c:pt idx="2">
                    <c:v>Prazo de consecução</c:v>
                  </c:pt>
                  <c:pt idx="4">
                    <c:v>Procedimentos administrativos</c:v>
                  </c:pt>
                  <c:pt idx="6">
                    <c:v>Disponibilidade de informações</c:v>
                  </c:pt>
                </c:lvl>
              </c:multiLvlStrCache>
            </c:multiLvlStrRef>
          </c:cat>
          <c:val>
            <c:numRef>
              <c:f>Subvenção!$B$8:$I$8</c:f>
              <c:numCache>
                <c:formatCode>_-* #,##0.0_-;\-* #,##0.0_-;_-* "-"??_-;_-@_-</c:formatCode>
                <c:ptCount val="8"/>
                <c:pt idx="0">
                  <c:v>11.614541822042886</c:v>
                </c:pt>
                <c:pt idx="1">
                  <c:v>13.866309501251436</c:v>
                </c:pt>
                <c:pt idx="2">
                  <c:v>28.720586055821517</c:v>
                </c:pt>
                <c:pt idx="3">
                  <c:v>10.935312055768827</c:v>
                </c:pt>
                <c:pt idx="4">
                  <c:v>8.7507687984129188</c:v>
                </c:pt>
                <c:pt idx="5">
                  <c:v>13.444434294214227</c:v>
                </c:pt>
                <c:pt idx="6">
                  <c:v>11.614541822042886</c:v>
                </c:pt>
                <c:pt idx="7">
                  <c:v>9.6893740680162228</c:v>
                </c:pt>
              </c:numCache>
            </c:numRef>
          </c:val>
          <c:extLst>
            <c:ext xmlns:c16="http://schemas.microsoft.com/office/drawing/2014/chart" uri="{C3380CC4-5D6E-409C-BE32-E72D297353CC}">
              <c16:uniqueId val="{00000002-9289-4C7F-BA2F-813E10BCE9AF}"/>
            </c:ext>
          </c:extLst>
        </c:ser>
        <c:ser>
          <c:idx val="3"/>
          <c:order val="3"/>
          <c:tx>
            <c:strRef>
              <c:f>Subvenção!$A$9</c:f>
              <c:strCache>
                <c:ptCount val="1"/>
                <c:pt idx="0">
                  <c:v>Não adequada</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Subvenção!$B$4:$I$5</c:f>
              <c:multiLvlStrCache>
                <c:ptCount val="8"/>
                <c:lvl>
                  <c:pt idx="0">
                    <c:v>2023</c:v>
                  </c:pt>
                  <c:pt idx="1">
                    <c:v>2024</c:v>
                  </c:pt>
                  <c:pt idx="2">
                    <c:v>2023</c:v>
                  </c:pt>
                  <c:pt idx="3">
                    <c:v>2024</c:v>
                  </c:pt>
                  <c:pt idx="4">
                    <c:v>2023</c:v>
                  </c:pt>
                  <c:pt idx="5">
                    <c:v>2024</c:v>
                  </c:pt>
                  <c:pt idx="6">
                    <c:v>2023</c:v>
                  </c:pt>
                  <c:pt idx="7">
                    <c:v>2024</c:v>
                  </c:pt>
                </c:lvl>
                <c:lvl>
                  <c:pt idx="0">
                    <c:v>Condições e contrapartidas</c:v>
                  </c:pt>
                  <c:pt idx="2">
                    <c:v>Prazo de consecução</c:v>
                  </c:pt>
                  <c:pt idx="4">
                    <c:v>Procedimentos administrativos</c:v>
                  </c:pt>
                  <c:pt idx="6">
                    <c:v>Disponibilidade de informações</c:v>
                  </c:pt>
                </c:lvl>
              </c:multiLvlStrCache>
            </c:multiLvlStrRef>
          </c:cat>
          <c:val>
            <c:numRef>
              <c:f>Subvenção!$B$9:$I$9</c:f>
              <c:numCache>
                <c:formatCode>_-* #,##0.0_-;\-* #,##0.0_-;_-* "-"??_-;_-@_-</c:formatCode>
                <c:ptCount val="8"/>
                <c:pt idx="0">
                  <c:v>11.290290528942503</c:v>
                </c:pt>
                <c:pt idx="1">
                  <c:v>11.500471417178309</c:v>
                </c:pt>
                <c:pt idx="2">
                  <c:v>7.4593692369782678</c:v>
                </c:pt>
                <c:pt idx="3">
                  <c:v>13.734091500078465</c:v>
                </c:pt>
                <c:pt idx="4">
                  <c:v>5.6398527843230957</c:v>
                </c:pt>
                <c:pt idx="5">
                  <c:v>7.6309231660114492</c:v>
                </c:pt>
                <c:pt idx="6">
                  <c:v>4.5102595613345917</c:v>
                </c:pt>
                <c:pt idx="7">
                  <c:v>11.675509892474942</c:v>
                </c:pt>
              </c:numCache>
            </c:numRef>
          </c:val>
          <c:extLst>
            <c:ext xmlns:c16="http://schemas.microsoft.com/office/drawing/2014/chart" uri="{C3380CC4-5D6E-409C-BE32-E72D297353CC}">
              <c16:uniqueId val="{00000003-9289-4C7F-BA2F-813E10BCE9AF}"/>
            </c:ext>
          </c:extLst>
        </c:ser>
        <c:dLbls>
          <c:showLegendKey val="0"/>
          <c:showVal val="0"/>
          <c:showCatName val="0"/>
          <c:showSerName val="0"/>
          <c:showPercent val="0"/>
          <c:showBubbleSize val="0"/>
        </c:dLbls>
        <c:gapWidth val="150"/>
        <c:overlap val="100"/>
        <c:axId val="974970176"/>
        <c:axId val="974993696"/>
      </c:barChart>
      <c:catAx>
        <c:axId val="97497017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pt-BR"/>
          </a:p>
        </c:txPr>
        <c:crossAx val="974993696"/>
        <c:crosses val="autoZero"/>
        <c:auto val="1"/>
        <c:lblAlgn val="ctr"/>
        <c:lblOffset val="100"/>
        <c:noMultiLvlLbl val="0"/>
      </c:catAx>
      <c:valAx>
        <c:axId val="974993696"/>
        <c:scaling>
          <c:orientation val="minMax"/>
        </c:scaling>
        <c:delete val="0"/>
        <c:axPos val="b"/>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pt-BR"/>
          </a:p>
        </c:txPr>
        <c:crossAx val="9749701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BR"/>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pt-BR"/>
    </a:p>
  </c:txPr>
  <c:externalData r:id="rId3">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'Compras públicas'!$A$5</c:f>
              <c:strCache>
                <c:ptCount val="1"/>
                <c:pt idx="0">
                  <c:v>Muito adequada</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'Compras públicas'!$B$3:$I$4</c:f>
              <c:multiLvlStrCache>
                <c:ptCount val="8"/>
                <c:lvl>
                  <c:pt idx="0">
                    <c:v>2023</c:v>
                  </c:pt>
                  <c:pt idx="1">
                    <c:v>2024</c:v>
                  </c:pt>
                  <c:pt idx="2">
                    <c:v>2023</c:v>
                  </c:pt>
                  <c:pt idx="3">
                    <c:v>2024</c:v>
                  </c:pt>
                  <c:pt idx="4">
                    <c:v>2023</c:v>
                  </c:pt>
                  <c:pt idx="5">
                    <c:v>2024</c:v>
                  </c:pt>
                  <c:pt idx="6">
                    <c:v>2023</c:v>
                  </c:pt>
                  <c:pt idx="7">
                    <c:v>2024</c:v>
                  </c:pt>
                </c:lvl>
                <c:lvl>
                  <c:pt idx="0">
                    <c:v>Condições e contrapartidas</c:v>
                  </c:pt>
                  <c:pt idx="2">
                    <c:v>Prazo de consecução</c:v>
                  </c:pt>
                  <c:pt idx="4">
                    <c:v>Procedimentos administrativos</c:v>
                  </c:pt>
                  <c:pt idx="6">
                    <c:v>Disponibilidade de informações</c:v>
                  </c:pt>
                </c:lvl>
              </c:multiLvlStrCache>
            </c:multiLvlStrRef>
          </c:cat>
          <c:val>
            <c:numRef>
              <c:f>'Compras públicas'!$B$5:$I$5</c:f>
              <c:numCache>
                <c:formatCode>_-* #,##0.0_-;\-* #,##0.0_-;_-* "-"??_-;_-@_-</c:formatCode>
                <c:ptCount val="8"/>
                <c:pt idx="0">
                  <c:v>35.527606104562814</c:v>
                </c:pt>
                <c:pt idx="1">
                  <c:v>26.587803352622142</c:v>
                </c:pt>
                <c:pt idx="2">
                  <c:v>49.083177577858535</c:v>
                </c:pt>
                <c:pt idx="3">
                  <c:v>36.674273108615793</c:v>
                </c:pt>
                <c:pt idx="4">
                  <c:v>49.083177577858535</c:v>
                </c:pt>
                <c:pt idx="5">
                  <c:v>38.687223630577137</c:v>
                </c:pt>
                <c:pt idx="6">
                  <c:v>49.083177577858535</c:v>
                </c:pt>
                <c:pt idx="7">
                  <c:v>52.286807388696097</c:v>
                </c:pt>
              </c:numCache>
            </c:numRef>
          </c:val>
          <c:extLst>
            <c:ext xmlns:c16="http://schemas.microsoft.com/office/drawing/2014/chart" uri="{C3380CC4-5D6E-409C-BE32-E72D297353CC}">
              <c16:uniqueId val="{00000000-EE19-4CBE-A44A-4F9679DF4D98}"/>
            </c:ext>
          </c:extLst>
        </c:ser>
        <c:ser>
          <c:idx val="1"/>
          <c:order val="1"/>
          <c:tx>
            <c:strRef>
              <c:f>'Compras públicas'!$A$6</c:f>
              <c:strCache>
                <c:ptCount val="1"/>
                <c:pt idx="0">
                  <c:v>Parcialmente adequada</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'Compras públicas'!$B$3:$I$4</c:f>
              <c:multiLvlStrCache>
                <c:ptCount val="8"/>
                <c:lvl>
                  <c:pt idx="0">
                    <c:v>2023</c:v>
                  </c:pt>
                  <c:pt idx="1">
                    <c:v>2024</c:v>
                  </c:pt>
                  <c:pt idx="2">
                    <c:v>2023</c:v>
                  </c:pt>
                  <c:pt idx="3">
                    <c:v>2024</c:v>
                  </c:pt>
                  <c:pt idx="4">
                    <c:v>2023</c:v>
                  </c:pt>
                  <c:pt idx="5">
                    <c:v>2024</c:v>
                  </c:pt>
                  <c:pt idx="6">
                    <c:v>2023</c:v>
                  </c:pt>
                  <c:pt idx="7">
                    <c:v>2024</c:v>
                  </c:pt>
                </c:lvl>
                <c:lvl>
                  <c:pt idx="0">
                    <c:v>Condições e contrapartidas</c:v>
                  </c:pt>
                  <c:pt idx="2">
                    <c:v>Prazo de consecução</c:v>
                  </c:pt>
                  <c:pt idx="4">
                    <c:v>Procedimentos administrativos</c:v>
                  </c:pt>
                  <c:pt idx="6">
                    <c:v>Disponibilidade de informações</c:v>
                  </c:pt>
                </c:lvl>
              </c:multiLvlStrCache>
            </c:multiLvlStrRef>
          </c:cat>
          <c:val>
            <c:numRef>
              <c:f>'Compras públicas'!$B$6:$I$6</c:f>
              <c:numCache>
                <c:formatCode>_-* #,##0.0_-;\-* #,##0.0_-;_-* "-"??_-;_-@_-</c:formatCode>
                <c:ptCount val="8"/>
                <c:pt idx="0">
                  <c:v>24.68541215748894</c:v>
                </c:pt>
                <c:pt idx="1">
                  <c:v>42.367451189735363</c:v>
                </c:pt>
                <c:pt idx="2">
                  <c:v>23.628872131616852</c:v>
                </c:pt>
                <c:pt idx="3">
                  <c:v>41.462226476114481</c:v>
                </c:pt>
                <c:pt idx="4">
                  <c:v>25.741952183361022</c:v>
                </c:pt>
                <c:pt idx="5">
                  <c:v>37.942444196675787</c:v>
                </c:pt>
                <c:pt idx="6">
                  <c:v>24.68541215748894</c:v>
                </c:pt>
                <c:pt idx="7">
                  <c:v>22.329909916595465</c:v>
                </c:pt>
              </c:numCache>
            </c:numRef>
          </c:val>
          <c:extLst>
            <c:ext xmlns:c16="http://schemas.microsoft.com/office/drawing/2014/chart" uri="{C3380CC4-5D6E-409C-BE32-E72D297353CC}">
              <c16:uniqueId val="{00000001-EE19-4CBE-A44A-4F9679DF4D98}"/>
            </c:ext>
          </c:extLst>
        </c:ser>
        <c:ser>
          <c:idx val="2"/>
          <c:order val="2"/>
          <c:tx>
            <c:strRef>
              <c:f>'Compras públicas'!$A$7</c:f>
              <c:strCache>
                <c:ptCount val="1"/>
                <c:pt idx="0">
                  <c:v>Pouco adequada</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'Compras públicas'!$B$3:$I$4</c:f>
              <c:multiLvlStrCache>
                <c:ptCount val="8"/>
                <c:lvl>
                  <c:pt idx="0">
                    <c:v>2023</c:v>
                  </c:pt>
                  <c:pt idx="1">
                    <c:v>2024</c:v>
                  </c:pt>
                  <c:pt idx="2">
                    <c:v>2023</c:v>
                  </c:pt>
                  <c:pt idx="3">
                    <c:v>2024</c:v>
                  </c:pt>
                  <c:pt idx="4">
                    <c:v>2023</c:v>
                  </c:pt>
                  <c:pt idx="5">
                    <c:v>2024</c:v>
                  </c:pt>
                  <c:pt idx="6">
                    <c:v>2023</c:v>
                  </c:pt>
                  <c:pt idx="7">
                    <c:v>2024</c:v>
                  </c:pt>
                </c:lvl>
                <c:lvl>
                  <c:pt idx="0">
                    <c:v>Condições e contrapartidas</c:v>
                  </c:pt>
                  <c:pt idx="2">
                    <c:v>Prazo de consecução</c:v>
                  </c:pt>
                  <c:pt idx="4">
                    <c:v>Procedimentos administrativos</c:v>
                  </c:pt>
                  <c:pt idx="6">
                    <c:v>Disponibilidade de informações</c:v>
                  </c:pt>
                </c:lvl>
              </c:multiLvlStrCache>
            </c:multiLvlStrRef>
          </c:cat>
          <c:val>
            <c:numRef>
              <c:f>'Compras públicas'!$B$7:$I$7</c:f>
              <c:numCache>
                <c:formatCode>_-* #,##0.0_-;\-* #,##0.0_-;_-* "-"??_-;_-@_-</c:formatCode>
                <c:ptCount val="8"/>
                <c:pt idx="0">
                  <c:v>9.4946439199167134</c:v>
                </c:pt>
                <c:pt idx="1">
                  <c:v>5.6226158216687629</c:v>
                </c:pt>
                <c:pt idx="2">
                  <c:v>10.551183945788798</c:v>
                </c:pt>
                <c:pt idx="3">
                  <c:v>16.922103848287509</c:v>
                </c:pt>
                <c:pt idx="4">
                  <c:v>8.4381038940446267</c:v>
                </c:pt>
                <c:pt idx="5">
                  <c:v>18.428935605764956</c:v>
                </c:pt>
                <c:pt idx="6">
                  <c:v>9.4946439199167134</c:v>
                </c:pt>
                <c:pt idx="7">
                  <c:v>13.363525599321655</c:v>
                </c:pt>
              </c:numCache>
            </c:numRef>
          </c:val>
          <c:extLst>
            <c:ext xmlns:c16="http://schemas.microsoft.com/office/drawing/2014/chart" uri="{C3380CC4-5D6E-409C-BE32-E72D297353CC}">
              <c16:uniqueId val="{00000002-EE19-4CBE-A44A-4F9679DF4D98}"/>
            </c:ext>
          </c:extLst>
        </c:ser>
        <c:ser>
          <c:idx val="3"/>
          <c:order val="3"/>
          <c:tx>
            <c:strRef>
              <c:f>'Compras públicas'!$A$8</c:f>
              <c:strCache>
                <c:ptCount val="1"/>
                <c:pt idx="0">
                  <c:v>Não adequada</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'Compras públicas'!$B$3:$I$4</c:f>
              <c:multiLvlStrCache>
                <c:ptCount val="8"/>
                <c:lvl>
                  <c:pt idx="0">
                    <c:v>2023</c:v>
                  </c:pt>
                  <c:pt idx="1">
                    <c:v>2024</c:v>
                  </c:pt>
                  <c:pt idx="2">
                    <c:v>2023</c:v>
                  </c:pt>
                  <c:pt idx="3">
                    <c:v>2024</c:v>
                  </c:pt>
                  <c:pt idx="4">
                    <c:v>2023</c:v>
                  </c:pt>
                  <c:pt idx="5">
                    <c:v>2024</c:v>
                  </c:pt>
                  <c:pt idx="6">
                    <c:v>2023</c:v>
                  </c:pt>
                  <c:pt idx="7">
                    <c:v>2024</c:v>
                  </c:pt>
                </c:lvl>
                <c:lvl>
                  <c:pt idx="0">
                    <c:v>Condições e contrapartidas</c:v>
                  </c:pt>
                  <c:pt idx="2">
                    <c:v>Prazo de consecução</c:v>
                  </c:pt>
                  <c:pt idx="4">
                    <c:v>Procedimentos administrativos</c:v>
                  </c:pt>
                  <c:pt idx="6">
                    <c:v>Disponibilidade de informações</c:v>
                  </c:pt>
                </c:lvl>
              </c:multiLvlStrCache>
            </c:multiLvlStrRef>
          </c:cat>
          <c:val>
            <c:numRef>
              <c:f>'Compras públicas'!$B$8:$I$8</c:f>
              <c:numCache>
                <c:formatCode>_-* #,##0.0_-;\-* #,##0.0_-;_-* "-"??_-;_-@_-</c:formatCode>
                <c:ptCount val="8"/>
                <c:pt idx="0">
                  <c:v>30.292337818031484</c:v>
                </c:pt>
                <c:pt idx="1">
                  <c:v>25.422129635974009</c:v>
                </c:pt>
                <c:pt idx="2">
                  <c:v>16.736766344735766</c:v>
                </c:pt>
                <c:pt idx="3">
                  <c:v>4.9413965669824469</c:v>
                </c:pt>
                <c:pt idx="4">
                  <c:v>16.736766344735766</c:v>
                </c:pt>
                <c:pt idx="5">
                  <c:v>4.9413965669824469</c:v>
                </c:pt>
                <c:pt idx="6">
                  <c:v>16.736766344735766</c:v>
                </c:pt>
                <c:pt idx="7">
                  <c:v>12.019757095387041</c:v>
                </c:pt>
              </c:numCache>
            </c:numRef>
          </c:val>
          <c:extLst>
            <c:ext xmlns:c16="http://schemas.microsoft.com/office/drawing/2014/chart" uri="{C3380CC4-5D6E-409C-BE32-E72D297353CC}">
              <c16:uniqueId val="{00000003-EE19-4CBE-A44A-4F9679DF4D98}"/>
            </c:ext>
          </c:extLst>
        </c:ser>
        <c:dLbls>
          <c:showLegendKey val="0"/>
          <c:showVal val="0"/>
          <c:showCatName val="0"/>
          <c:showSerName val="0"/>
          <c:showPercent val="0"/>
          <c:showBubbleSize val="0"/>
        </c:dLbls>
        <c:gapWidth val="150"/>
        <c:overlap val="100"/>
        <c:axId val="1178319440"/>
        <c:axId val="1178311760"/>
      </c:barChart>
      <c:catAx>
        <c:axId val="117831944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pt-BR"/>
          </a:p>
        </c:txPr>
        <c:crossAx val="1178311760"/>
        <c:crosses val="autoZero"/>
        <c:auto val="1"/>
        <c:lblAlgn val="ctr"/>
        <c:lblOffset val="100"/>
        <c:noMultiLvlLbl val="0"/>
      </c:catAx>
      <c:valAx>
        <c:axId val="1178311760"/>
        <c:scaling>
          <c:orientation val="minMax"/>
        </c:scaling>
        <c:delete val="0"/>
        <c:axPos val="b"/>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BR"/>
          </a:p>
        </c:txPr>
        <c:crossAx val="117831944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BR"/>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pt-BR"/>
    </a:p>
  </c:txPr>
  <c:externalData r:id="rId3">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bar"/>
        <c:grouping val="clustered"/>
        <c:varyColors val="0"/>
        <c:ser>
          <c:idx val="0"/>
          <c:order val="0"/>
          <c:tx>
            <c:strRef>
              <c:f>'G25'!$B$3</c:f>
              <c:strCache>
                <c:ptCount val="1"/>
                <c:pt idx="0">
                  <c:v>2022</c:v>
                </c:pt>
              </c:strCache>
            </c:strRef>
          </c:tx>
          <c:spPr>
            <a:solidFill>
              <a:srgbClr val="E97132"/>
            </a:solidFill>
            <a:ln>
              <a:solidFill>
                <a:srgbClr val="E97132"/>
              </a:solidFill>
              <a:prstDash val="soli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'G25'!$A$4:$A$10</c:f>
              <c:strCache>
                <c:ptCount val="7"/>
                <c:pt idx="0">
                  <c:v>Compras públicas</c:v>
                </c:pt>
                <c:pt idx="1">
                  <c:v>Outros programas de apoio</c:v>
                </c:pt>
                <c:pt idx="2">
                  <c:v>Apoio não reembolsável (Subvenção Econômica) à P&amp;D e inserção de pesquisadores</c:v>
                </c:pt>
                <c:pt idx="3">
                  <c:v>Incentivo fiscal da Lei da Informática</c:v>
                </c:pt>
                <c:pt idx="4">
                  <c:v>Financiamento a projetos de P, D &amp;I, com ou sem parceria com universidades ou institutos de pesquisa </c:v>
                </c:pt>
                <c:pt idx="5">
                  <c:v>Financiamento exclusivo para a compra de máquinas e equipamentos utilizados para inovar</c:v>
                </c:pt>
                <c:pt idx="6">
                  <c:v>Incentivo fiscal à P&amp;D e inovação tecnológica</c:v>
                </c:pt>
              </c:strCache>
            </c:strRef>
          </c:cat>
          <c:val>
            <c:numRef>
              <c:f>'G25'!$B$4:$B$10</c:f>
              <c:numCache>
                <c:formatCode>0.0</c:formatCode>
                <c:ptCount val="7"/>
                <c:pt idx="0">
                  <c:v>12.452041622539198</c:v>
                </c:pt>
                <c:pt idx="1">
                  <c:v>19.133107731797974</c:v>
                </c:pt>
                <c:pt idx="2">
                  <c:v>21.482488257908507</c:v>
                </c:pt>
                <c:pt idx="3">
                  <c:v>21.519122086601609</c:v>
                </c:pt>
                <c:pt idx="4">
                  <c:v>24.571737844212365</c:v>
                </c:pt>
                <c:pt idx="5">
                  <c:v>30.952829406167893</c:v>
                </c:pt>
                <c:pt idx="6">
                  <c:v>31.168968254448799</c:v>
                </c:pt>
              </c:numCache>
            </c:numRef>
          </c:val>
          <c:extLst>
            <c:ext xmlns:c16="http://schemas.microsoft.com/office/drawing/2014/chart" uri="{C3380CC4-5D6E-409C-BE32-E72D297353CC}">
              <c16:uniqueId val="{00000000-6D00-45A3-8B96-DB4C0DBD2BCD}"/>
            </c:ext>
          </c:extLst>
        </c:ser>
        <c:ser>
          <c:idx val="1"/>
          <c:order val="1"/>
          <c:tx>
            <c:strRef>
              <c:f>'G25'!$C$3</c:f>
              <c:strCache>
                <c:ptCount val="1"/>
                <c:pt idx="0">
                  <c:v>2023</c:v>
                </c:pt>
              </c:strCache>
            </c:strRef>
          </c:tx>
          <c:spPr>
            <a:solidFill>
              <a:srgbClr val="ADADAD"/>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'G25'!$A$4:$A$10</c:f>
              <c:strCache>
                <c:ptCount val="7"/>
                <c:pt idx="0">
                  <c:v>Compras públicas</c:v>
                </c:pt>
                <c:pt idx="1">
                  <c:v>Outros programas de apoio</c:v>
                </c:pt>
                <c:pt idx="2">
                  <c:v>Apoio não reembolsável (Subvenção Econômica) à P&amp;D e inserção de pesquisadores</c:v>
                </c:pt>
                <c:pt idx="3">
                  <c:v>Incentivo fiscal da Lei da Informática</c:v>
                </c:pt>
                <c:pt idx="4">
                  <c:v>Financiamento a projetos de P, D &amp;I, com ou sem parceria com universidades ou institutos de pesquisa </c:v>
                </c:pt>
                <c:pt idx="5">
                  <c:v>Financiamento exclusivo para a compra de máquinas e equipamentos utilizados para inovar</c:v>
                </c:pt>
                <c:pt idx="6">
                  <c:v>Incentivo fiscal à P&amp;D e inovação tecnológica</c:v>
                </c:pt>
              </c:strCache>
            </c:strRef>
          </c:cat>
          <c:val>
            <c:numRef>
              <c:f>'G25'!$C$4:$C$10</c:f>
              <c:numCache>
                <c:formatCode>0.0</c:formatCode>
                <c:ptCount val="7"/>
                <c:pt idx="0">
                  <c:v>10.418087846222146</c:v>
                </c:pt>
                <c:pt idx="1">
                  <c:v>17.949701375121162</c:v>
                </c:pt>
                <c:pt idx="2">
                  <c:v>20.264634988925401</c:v>
                </c:pt>
                <c:pt idx="3">
                  <c:v>18.050499142435712</c:v>
                </c:pt>
                <c:pt idx="4">
                  <c:v>22.461121313153274</c:v>
                </c:pt>
                <c:pt idx="5">
                  <c:v>25.802031936508392</c:v>
                </c:pt>
                <c:pt idx="6">
                  <c:v>29.680984091417749</c:v>
                </c:pt>
              </c:numCache>
            </c:numRef>
          </c:val>
          <c:extLst>
            <c:ext xmlns:c16="http://schemas.microsoft.com/office/drawing/2014/chart" uri="{C3380CC4-5D6E-409C-BE32-E72D297353CC}">
              <c16:uniqueId val="{00000001-6D00-45A3-8B96-DB4C0DBD2BCD}"/>
            </c:ext>
          </c:extLst>
        </c:ser>
        <c:ser>
          <c:idx val="2"/>
          <c:order val="2"/>
          <c:tx>
            <c:strRef>
              <c:f>'G25'!$D$3</c:f>
              <c:strCache>
                <c:ptCount val="1"/>
                <c:pt idx="0">
                  <c:v>2024</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pt-B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'G25'!$A$4:$A$10</c:f>
              <c:strCache>
                <c:ptCount val="7"/>
                <c:pt idx="0">
                  <c:v>Compras públicas</c:v>
                </c:pt>
                <c:pt idx="1">
                  <c:v>Outros programas de apoio</c:v>
                </c:pt>
                <c:pt idx="2">
                  <c:v>Apoio não reembolsável (Subvenção Econômica) à P&amp;D e inserção de pesquisadores</c:v>
                </c:pt>
                <c:pt idx="3">
                  <c:v>Incentivo fiscal da Lei da Informática</c:v>
                </c:pt>
                <c:pt idx="4">
                  <c:v>Financiamento a projetos de P, D &amp;I, com ou sem parceria com universidades ou institutos de pesquisa </c:v>
                </c:pt>
                <c:pt idx="5">
                  <c:v>Financiamento exclusivo para a compra de máquinas e equipamentos utilizados para inovar</c:v>
                </c:pt>
                <c:pt idx="6">
                  <c:v>Incentivo fiscal à P&amp;D e inovação tecnológica</c:v>
                </c:pt>
              </c:strCache>
            </c:strRef>
          </c:cat>
          <c:val>
            <c:numRef>
              <c:f>'G25'!$D$4:$D$10</c:f>
              <c:numCache>
                <c:formatCode>0.0</c:formatCode>
                <c:ptCount val="7"/>
                <c:pt idx="0">
                  <c:v>10.76923076923077</c:v>
                </c:pt>
                <c:pt idx="1">
                  <c:v>20.059880239520957</c:v>
                </c:pt>
                <c:pt idx="2">
                  <c:v>22.99328429804925</c:v>
                </c:pt>
                <c:pt idx="3">
                  <c:v>21.054323368691737</c:v>
                </c:pt>
                <c:pt idx="4">
                  <c:v>24.602524176364529</c:v>
                </c:pt>
                <c:pt idx="5">
                  <c:v>29.693718636442291</c:v>
                </c:pt>
                <c:pt idx="6">
                  <c:v>31.49301825993555</c:v>
                </c:pt>
              </c:numCache>
            </c:numRef>
          </c:val>
          <c:extLst>
            <c:ext xmlns:c16="http://schemas.microsoft.com/office/drawing/2014/chart" uri="{C3380CC4-5D6E-409C-BE32-E72D297353CC}">
              <c16:uniqueId val="{00000002-6D00-45A3-8B96-DB4C0DBD2BCD}"/>
            </c:ext>
          </c:extLst>
        </c:ser>
        <c:dLbls>
          <c:showLegendKey val="0"/>
          <c:showVal val="0"/>
          <c:showCatName val="0"/>
          <c:showSerName val="0"/>
          <c:showPercent val="0"/>
          <c:showBubbleSize val="0"/>
        </c:dLbls>
        <c:gapWidth val="80"/>
        <c:axId val="1501129223"/>
        <c:axId val="1792898567"/>
      </c:barChart>
      <c:catAx>
        <c:axId val="1501129223"/>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92898567"/>
        <c:crosses val="autoZero"/>
        <c:auto val="1"/>
        <c:lblAlgn val="ctr"/>
        <c:lblOffset val="100"/>
        <c:noMultiLvlLbl val="0"/>
      </c:catAx>
      <c:valAx>
        <c:axId val="1792898567"/>
        <c:scaling>
          <c:orientation val="minMax"/>
        </c:scaling>
        <c:delete val="0"/>
        <c:axPos val="b"/>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150112922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bar"/>
        <c:grouping val="clustered"/>
        <c:varyColors val="0"/>
        <c:ser>
          <c:idx val="0"/>
          <c:order val="0"/>
          <c:tx>
            <c:strRef>
              <c:f>'G26'!$E$3</c:f>
              <c:strCache>
                <c:ptCount val="1"/>
                <c:pt idx="0">
                  <c:v>2022</c:v>
                </c:pt>
              </c:strCache>
            </c:strRef>
          </c:tx>
          <c:spPr>
            <a:solidFill>
              <a:srgbClr val="E9713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'G26'!$A$4:$A$10</c:f>
              <c:strCache>
                <c:ptCount val="7"/>
                <c:pt idx="0">
                  <c:v>Incentivo fiscal à P&amp;D e inovação tecnológica</c:v>
                </c:pt>
                <c:pt idx="1">
                  <c:v>Financiamento exclusivo para a compra de máquinas e equipamentos utilizados para inovar</c:v>
                </c:pt>
                <c:pt idx="2">
                  <c:v>Financiamento a projetos de P, D &amp;I, com ou sem parceria com universidades ou institutos de pesquisa </c:v>
                </c:pt>
                <c:pt idx="3">
                  <c:v>Apoio não reembolsável (Subvenção Econômica) à P&amp;D e inserção de pesquisadores</c:v>
                </c:pt>
                <c:pt idx="4">
                  <c:v>Incentivo fiscal da Lei da Informática</c:v>
                </c:pt>
                <c:pt idx="5">
                  <c:v>Outros programas de apoio</c:v>
                </c:pt>
                <c:pt idx="6">
                  <c:v>Compras públicas</c:v>
                </c:pt>
              </c:strCache>
            </c:strRef>
          </c:cat>
          <c:val>
            <c:numRef>
              <c:f>'G26'!$E$4:$E$10</c:f>
              <c:numCache>
                <c:formatCode>0.0</c:formatCode>
                <c:ptCount val="7"/>
                <c:pt idx="0">
                  <c:v>68.831031745551201</c:v>
                </c:pt>
                <c:pt idx="1">
                  <c:v>69.047170593831936</c:v>
                </c:pt>
                <c:pt idx="2">
                  <c:v>75.428262155787635</c:v>
                </c:pt>
                <c:pt idx="3">
                  <c:v>78.517511742091486</c:v>
                </c:pt>
                <c:pt idx="4">
                  <c:v>78.480877913398388</c:v>
                </c:pt>
                <c:pt idx="5">
                  <c:v>80.866892268202022</c:v>
                </c:pt>
                <c:pt idx="6">
                  <c:v>87.547958377460844</c:v>
                </c:pt>
              </c:numCache>
            </c:numRef>
          </c:val>
          <c:extLst>
            <c:ext xmlns:c16="http://schemas.microsoft.com/office/drawing/2014/chart" uri="{C3380CC4-5D6E-409C-BE32-E72D297353CC}">
              <c16:uniqueId val="{00000000-6353-45E8-82FF-0C46CD887472}"/>
            </c:ext>
          </c:extLst>
        </c:ser>
        <c:ser>
          <c:idx val="1"/>
          <c:order val="1"/>
          <c:tx>
            <c:strRef>
              <c:f>'G26'!$F$3</c:f>
              <c:strCache>
                <c:ptCount val="1"/>
                <c:pt idx="0">
                  <c:v>2023</c:v>
                </c:pt>
              </c:strCache>
            </c:strRef>
          </c:tx>
          <c:spPr>
            <a:solidFill>
              <a:srgbClr val="ADADAD"/>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'G26'!$A$4:$A$10</c:f>
              <c:strCache>
                <c:ptCount val="7"/>
                <c:pt idx="0">
                  <c:v>Incentivo fiscal à P&amp;D e inovação tecnológica</c:v>
                </c:pt>
                <c:pt idx="1">
                  <c:v>Financiamento exclusivo para a compra de máquinas e equipamentos utilizados para inovar</c:v>
                </c:pt>
                <c:pt idx="2">
                  <c:v>Financiamento a projetos de P, D &amp;I, com ou sem parceria com universidades ou institutos de pesquisa </c:v>
                </c:pt>
                <c:pt idx="3">
                  <c:v>Apoio não reembolsável (Subvenção Econômica) à P&amp;D e inserção de pesquisadores</c:v>
                </c:pt>
                <c:pt idx="4">
                  <c:v>Incentivo fiscal da Lei da Informática</c:v>
                </c:pt>
                <c:pt idx="5">
                  <c:v>Outros programas de apoio</c:v>
                </c:pt>
                <c:pt idx="6">
                  <c:v>Compras públicas</c:v>
                </c:pt>
              </c:strCache>
            </c:strRef>
          </c:cat>
          <c:val>
            <c:numRef>
              <c:f>'G26'!$F$4:$F$10</c:f>
              <c:numCache>
                <c:formatCode>0.0</c:formatCode>
                <c:ptCount val="7"/>
                <c:pt idx="0">
                  <c:v>70.319015908582244</c:v>
                </c:pt>
                <c:pt idx="1">
                  <c:v>74.197968063491615</c:v>
                </c:pt>
                <c:pt idx="2">
                  <c:v>77.538878686846729</c:v>
                </c:pt>
                <c:pt idx="3">
                  <c:v>79.735365011074606</c:v>
                </c:pt>
                <c:pt idx="4">
                  <c:v>81.949500857564288</c:v>
                </c:pt>
                <c:pt idx="5">
                  <c:v>82.050298624878835</c:v>
                </c:pt>
                <c:pt idx="6">
                  <c:v>89.581912153777736</c:v>
                </c:pt>
              </c:numCache>
            </c:numRef>
          </c:val>
          <c:extLst>
            <c:ext xmlns:c16="http://schemas.microsoft.com/office/drawing/2014/chart" uri="{C3380CC4-5D6E-409C-BE32-E72D297353CC}">
              <c16:uniqueId val="{00000001-6353-45E8-82FF-0C46CD887472}"/>
            </c:ext>
          </c:extLst>
        </c:ser>
        <c:ser>
          <c:idx val="2"/>
          <c:order val="2"/>
          <c:tx>
            <c:strRef>
              <c:f>'G26'!$G$3</c:f>
              <c:strCache>
                <c:ptCount val="1"/>
                <c:pt idx="0">
                  <c:v>2024</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pt-B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'G26'!$A$4:$A$10</c:f>
              <c:strCache>
                <c:ptCount val="7"/>
                <c:pt idx="0">
                  <c:v>Incentivo fiscal à P&amp;D e inovação tecnológica</c:v>
                </c:pt>
                <c:pt idx="1">
                  <c:v>Financiamento exclusivo para a compra de máquinas e equipamentos utilizados para inovar</c:v>
                </c:pt>
                <c:pt idx="2">
                  <c:v>Financiamento a projetos de P, D &amp;I, com ou sem parceria com universidades ou institutos de pesquisa </c:v>
                </c:pt>
                <c:pt idx="3">
                  <c:v>Apoio não reembolsável (Subvenção Econômica) à P&amp;D e inserção de pesquisadores</c:v>
                </c:pt>
                <c:pt idx="4">
                  <c:v>Incentivo fiscal da Lei da Informática</c:v>
                </c:pt>
                <c:pt idx="5">
                  <c:v>Outros programas de apoio</c:v>
                </c:pt>
                <c:pt idx="6">
                  <c:v>Compras públicas</c:v>
                </c:pt>
              </c:strCache>
            </c:strRef>
          </c:cat>
          <c:val>
            <c:numRef>
              <c:f>'G26'!$G$4:$G$10</c:f>
              <c:numCache>
                <c:formatCode>0.0</c:formatCode>
                <c:ptCount val="7"/>
                <c:pt idx="0">
                  <c:v>68.528464017185826</c:v>
                </c:pt>
                <c:pt idx="1">
                  <c:v>70.306281363557716</c:v>
                </c:pt>
                <c:pt idx="2">
                  <c:v>75.397475823635475</c:v>
                </c:pt>
                <c:pt idx="3">
                  <c:v>77.006715701950753</c:v>
                </c:pt>
                <c:pt idx="4">
                  <c:v>78.94567663130826</c:v>
                </c:pt>
                <c:pt idx="5">
                  <c:v>79.94011976047905</c:v>
                </c:pt>
                <c:pt idx="6">
                  <c:v>89.230769230769241</c:v>
                </c:pt>
              </c:numCache>
            </c:numRef>
          </c:val>
          <c:extLst>
            <c:ext xmlns:c16="http://schemas.microsoft.com/office/drawing/2014/chart" uri="{C3380CC4-5D6E-409C-BE32-E72D297353CC}">
              <c16:uniqueId val="{00000002-6353-45E8-82FF-0C46CD887472}"/>
            </c:ext>
          </c:extLst>
        </c:ser>
        <c:dLbls>
          <c:showLegendKey val="0"/>
          <c:showVal val="0"/>
          <c:showCatName val="0"/>
          <c:showSerName val="0"/>
          <c:showPercent val="0"/>
          <c:showBubbleSize val="0"/>
        </c:dLbls>
        <c:gapWidth val="80"/>
        <c:axId val="1501129223"/>
        <c:axId val="1792898567"/>
      </c:barChart>
      <c:catAx>
        <c:axId val="1501129223"/>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92898567"/>
        <c:crosses val="autoZero"/>
        <c:auto val="1"/>
        <c:lblAlgn val="ctr"/>
        <c:lblOffset val="100"/>
        <c:noMultiLvlLbl val="0"/>
      </c:catAx>
      <c:valAx>
        <c:axId val="1792898567"/>
        <c:scaling>
          <c:orientation val="minMax"/>
          <c:max val="90"/>
        </c:scaling>
        <c:delete val="0"/>
        <c:axPos val="b"/>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150112922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'G10'!$A$4</c:f>
              <c:strCache>
                <c:ptCount val="1"/>
                <c:pt idx="0">
                  <c:v>2021</c:v>
                </c:pt>
              </c:strCache>
            </c:strRef>
          </c:tx>
          <c:spPr>
            <a:solidFill>
              <a:srgbClr val="4472C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'G10'!$B$3:$D$3</c:f>
              <c:strCache>
                <c:ptCount val="3"/>
                <c:pt idx="0">
                  <c:v>Total Indústria</c:v>
                </c:pt>
                <c:pt idx="1">
                  <c:v>Extrativa</c:v>
                </c:pt>
                <c:pt idx="2">
                  <c:v>Transformação</c:v>
                </c:pt>
              </c:strCache>
            </c:strRef>
          </c:cat>
          <c:val>
            <c:numRef>
              <c:f>'G10'!$B$4:$D$4</c:f>
              <c:numCache>
                <c:formatCode>0.0</c:formatCode>
                <c:ptCount val="3"/>
                <c:pt idx="0">
                  <c:v>41.687046392813926</c:v>
                </c:pt>
                <c:pt idx="1">
                  <c:v>61.976898785796934</c:v>
                </c:pt>
                <c:pt idx="2">
                  <c:v>41.261025541021525</c:v>
                </c:pt>
              </c:numCache>
            </c:numRef>
          </c:val>
          <c:extLst>
            <c:ext xmlns:c16="http://schemas.microsoft.com/office/drawing/2014/chart" uri="{C3380CC4-5D6E-409C-BE32-E72D297353CC}">
              <c16:uniqueId val="{00000000-0DF0-4BEB-8DD6-54269C0E33E9}"/>
            </c:ext>
          </c:extLst>
        </c:ser>
        <c:ser>
          <c:idx val="1"/>
          <c:order val="1"/>
          <c:tx>
            <c:strRef>
              <c:f>'G10'!$A$5</c:f>
              <c:strCache>
                <c:ptCount val="1"/>
                <c:pt idx="0">
                  <c:v>2022</c:v>
                </c:pt>
              </c:strCache>
            </c:strRef>
          </c:tx>
          <c:spPr>
            <a:solidFill>
              <a:srgbClr val="ED7D3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'G10'!$B$3:$D$3</c:f>
              <c:strCache>
                <c:ptCount val="3"/>
                <c:pt idx="0">
                  <c:v>Total Indústria</c:v>
                </c:pt>
                <c:pt idx="1">
                  <c:v>Extrativa</c:v>
                </c:pt>
                <c:pt idx="2">
                  <c:v>Transformação</c:v>
                </c:pt>
              </c:strCache>
            </c:strRef>
          </c:cat>
          <c:val>
            <c:numRef>
              <c:f>'G10'!$B$5:$D$5</c:f>
              <c:numCache>
                <c:formatCode>0.0</c:formatCode>
                <c:ptCount val="3"/>
                <c:pt idx="0">
                  <c:v>33.22086369420672</c:v>
                </c:pt>
                <c:pt idx="1">
                  <c:v>45.040174810144549</c:v>
                </c:pt>
                <c:pt idx="2">
                  <c:v>32.946583995521429</c:v>
                </c:pt>
              </c:numCache>
            </c:numRef>
          </c:val>
          <c:extLst>
            <c:ext xmlns:c16="http://schemas.microsoft.com/office/drawing/2014/chart" uri="{C3380CC4-5D6E-409C-BE32-E72D297353CC}">
              <c16:uniqueId val="{00000001-0DF0-4BEB-8DD6-54269C0E33E9}"/>
            </c:ext>
          </c:extLst>
        </c:ser>
        <c:ser>
          <c:idx val="2"/>
          <c:order val="2"/>
          <c:tx>
            <c:strRef>
              <c:f>'G10'!$A$6</c:f>
              <c:strCache>
                <c:ptCount val="1"/>
                <c:pt idx="0">
                  <c:v>2023</c:v>
                </c:pt>
              </c:strCache>
            </c:strRef>
          </c:tx>
          <c:spPr>
            <a:solidFill>
              <a:srgbClr val="A5A5A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'G10'!$B$3:$D$3</c:f>
              <c:strCache>
                <c:ptCount val="3"/>
                <c:pt idx="0">
                  <c:v>Total Indústria</c:v>
                </c:pt>
                <c:pt idx="1">
                  <c:v>Extrativa</c:v>
                </c:pt>
                <c:pt idx="2">
                  <c:v>Transformação</c:v>
                </c:pt>
              </c:strCache>
            </c:strRef>
          </c:cat>
          <c:val>
            <c:numRef>
              <c:f>'G10'!$B$6:$D$6</c:f>
              <c:numCache>
                <c:formatCode>0.0</c:formatCode>
                <c:ptCount val="3"/>
                <c:pt idx="0">
                  <c:v>32.859083947533108</c:v>
                </c:pt>
                <c:pt idx="1">
                  <c:v>33.200597115771664</c:v>
                </c:pt>
                <c:pt idx="2">
                  <c:v>32.851452051291254</c:v>
                </c:pt>
              </c:numCache>
            </c:numRef>
          </c:val>
          <c:extLst>
            <c:ext xmlns:c16="http://schemas.microsoft.com/office/drawing/2014/chart" uri="{C3380CC4-5D6E-409C-BE32-E72D297353CC}">
              <c16:uniqueId val="{00000002-0DF0-4BEB-8DD6-54269C0E33E9}"/>
            </c:ext>
          </c:extLst>
        </c:ser>
        <c:ser>
          <c:idx val="3"/>
          <c:order val="3"/>
          <c:tx>
            <c:strRef>
              <c:f>'G10'!$A$7</c:f>
              <c:strCache>
                <c:ptCount val="1"/>
                <c:pt idx="0">
                  <c:v>2024</c:v>
                </c:pt>
              </c:strCache>
            </c:strRef>
          </c:tx>
          <c:spPr>
            <a:solidFill>
              <a:srgbClr val="008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'G10'!$B$3:$D$3</c:f>
              <c:strCache>
                <c:ptCount val="3"/>
                <c:pt idx="0">
                  <c:v>Total Indústria</c:v>
                </c:pt>
                <c:pt idx="1">
                  <c:v>Extrativa</c:v>
                </c:pt>
                <c:pt idx="2">
                  <c:v>Transformação</c:v>
                </c:pt>
              </c:strCache>
            </c:strRef>
          </c:cat>
          <c:val>
            <c:numRef>
              <c:f>'G10'!$B$7:$D$7</c:f>
              <c:numCache>
                <c:formatCode>0.0</c:formatCode>
                <c:ptCount val="3"/>
                <c:pt idx="0">
                  <c:v>31.991879310538557</c:v>
                </c:pt>
                <c:pt idx="1">
                  <c:v>36.347254602252271</c:v>
                </c:pt>
                <c:pt idx="2">
                  <c:v>31.886291156055023</c:v>
                </c:pt>
              </c:numCache>
            </c:numRef>
          </c:val>
          <c:extLst>
            <c:ext xmlns:c16="http://schemas.microsoft.com/office/drawing/2014/chart" uri="{C3380CC4-5D6E-409C-BE32-E72D297353CC}">
              <c16:uniqueId val="{00000003-0DF0-4BEB-8DD6-54269C0E33E9}"/>
            </c:ext>
          </c:extLst>
        </c:ser>
        <c:dLbls>
          <c:dLblPos val="outEnd"/>
          <c:showLegendKey val="0"/>
          <c:showVal val="1"/>
          <c:showCatName val="0"/>
          <c:showSerName val="0"/>
          <c:showPercent val="0"/>
          <c:showBubbleSize val="0"/>
        </c:dLbls>
        <c:gapWidth val="182"/>
        <c:axId val="1091101704"/>
        <c:axId val="312030727"/>
      </c:barChart>
      <c:catAx>
        <c:axId val="109110170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12030727"/>
        <c:crosses val="autoZero"/>
        <c:auto val="1"/>
        <c:lblAlgn val="ctr"/>
        <c:lblOffset val="100"/>
        <c:noMultiLvlLbl val="0"/>
      </c:catAx>
      <c:valAx>
        <c:axId val="312030727"/>
        <c:scaling>
          <c:orientation val="minMax"/>
        </c:scaling>
        <c:delete val="0"/>
        <c:axPos val="b"/>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9110170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'G11'!$B$3</c:f>
              <c:strCache>
                <c:ptCount val="1"/>
                <c:pt idx="0">
                  <c:v>2021</c:v>
                </c:pt>
              </c:strCache>
            </c:strRef>
          </c:tx>
          <c:spPr>
            <a:solidFill>
              <a:srgbClr val="4472C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'G11'!$A$4:$A$10</c:f>
              <c:strCache>
                <c:ptCount val="7"/>
                <c:pt idx="0">
                  <c:v>Concorrentes</c:v>
                </c:pt>
                <c:pt idx="1">
                  <c:v>Start-Ups</c:v>
                </c:pt>
                <c:pt idx="2">
                  <c:v>Outra empresa do grupo (no Brasil ou exterior)</c:v>
                </c:pt>
                <c:pt idx="3">
                  <c:v>Infraestrutura de Ciência, Tecnologia e Inovação </c:v>
                </c:pt>
                <c:pt idx="4">
                  <c:v>Consultores ou empresas de consultoria</c:v>
                </c:pt>
                <c:pt idx="5">
                  <c:v>Clientes ou consumidores</c:v>
                </c:pt>
                <c:pt idx="6">
                  <c:v>Fornecedores</c:v>
                </c:pt>
              </c:strCache>
            </c:strRef>
          </c:cat>
          <c:val>
            <c:numRef>
              <c:f>'G11'!$B$4:$B$10</c:f>
              <c:numCache>
                <c:formatCode>0.0</c:formatCode>
                <c:ptCount val="7"/>
                <c:pt idx="0">
                  <c:v>9.0679357247489598</c:v>
                </c:pt>
                <c:pt idx="1">
                  <c:v>8.7163674200020953</c:v>
                </c:pt>
                <c:pt idx="2">
                  <c:v>16.056189433046526</c:v>
                </c:pt>
                <c:pt idx="3">
                  <c:v>25.713871328460353</c:v>
                </c:pt>
                <c:pt idx="4">
                  <c:v>28.10367857806823</c:v>
                </c:pt>
                <c:pt idx="5">
                  <c:v>31.189373430724132</c:v>
                </c:pt>
                <c:pt idx="6">
                  <c:v>35.285019784508158</c:v>
                </c:pt>
              </c:numCache>
            </c:numRef>
          </c:val>
          <c:extLst>
            <c:ext xmlns:c16="http://schemas.microsoft.com/office/drawing/2014/chart" uri="{C3380CC4-5D6E-409C-BE32-E72D297353CC}">
              <c16:uniqueId val="{00000000-A164-4566-A9EE-00AE701D5186}"/>
            </c:ext>
          </c:extLst>
        </c:ser>
        <c:ser>
          <c:idx val="1"/>
          <c:order val="1"/>
          <c:tx>
            <c:strRef>
              <c:f>'G11'!$C$3</c:f>
              <c:strCache>
                <c:ptCount val="1"/>
                <c:pt idx="0">
                  <c:v>2022</c:v>
                </c:pt>
              </c:strCache>
            </c:strRef>
          </c:tx>
          <c:spPr>
            <a:solidFill>
              <a:srgbClr val="ED7D3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'G11'!$A$4:$A$10</c:f>
              <c:strCache>
                <c:ptCount val="7"/>
                <c:pt idx="0">
                  <c:v>Concorrentes</c:v>
                </c:pt>
                <c:pt idx="1">
                  <c:v>Start-Ups</c:v>
                </c:pt>
                <c:pt idx="2">
                  <c:v>Outra empresa do grupo (no Brasil ou exterior)</c:v>
                </c:pt>
                <c:pt idx="3">
                  <c:v>Infraestrutura de Ciência, Tecnologia e Inovação </c:v>
                </c:pt>
                <c:pt idx="4">
                  <c:v>Consultores ou empresas de consultoria</c:v>
                </c:pt>
                <c:pt idx="5">
                  <c:v>Clientes ou consumidores</c:v>
                </c:pt>
                <c:pt idx="6">
                  <c:v>Fornecedores</c:v>
                </c:pt>
              </c:strCache>
            </c:strRef>
          </c:cat>
          <c:val>
            <c:numRef>
              <c:f>'G11'!$C$4:$C$10</c:f>
              <c:numCache>
                <c:formatCode>0.0</c:formatCode>
                <c:ptCount val="7"/>
                <c:pt idx="0">
                  <c:v>6.5990913307750878</c:v>
                </c:pt>
                <c:pt idx="1">
                  <c:v>9.0618789299253955</c:v>
                </c:pt>
                <c:pt idx="2">
                  <c:v>13.719067380784155</c:v>
                </c:pt>
                <c:pt idx="3">
                  <c:v>19.696976234329632</c:v>
                </c:pt>
                <c:pt idx="4">
                  <c:v>21.338331494537531</c:v>
                </c:pt>
                <c:pt idx="5">
                  <c:v>23.434595950716869</c:v>
                </c:pt>
                <c:pt idx="6">
                  <c:v>27.384682831082824</c:v>
                </c:pt>
              </c:numCache>
            </c:numRef>
          </c:val>
          <c:extLst>
            <c:ext xmlns:c16="http://schemas.microsoft.com/office/drawing/2014/chart" uri="{C3380CC4-5D6E-409C-BE32-E72D297353CC}">
              <c16:uniqueId val="{00000001-A164-4566-A9EE-00AE701D5186}"/>
            </c:ext>
          </c:extLst>
        </c:ser>
        <c:ser>
          <c:idx val="2"/>
          <c:order val="2"/>
          <c:tx>
            <c:strRef>
              <c:f>'G11'!$D$3</c:f>
              <c:strCache>
                <c:ptCount val="1"/>
                <c:pt idx="0">
                  <c:v>2023</c:v>
                </c:pt>
              </c:strCache>
            </c:strRef>
          </c:tx>
          <c:spPr>
            <a:solidFill>
              <a:srgbClr val="A5A5A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'G11'!$A$4:$A$10</c:f>
              <c:strCache>
                <c:ptCount val="7"/>
                <c:pt idx="0">
                  <c:v>Concorrentes</c:v>
                </c:pt>
                <c:pt idx="1">
                  <c:v>Start-Ups</c:v>
                </c:pt>
                <c:pt idx="2">
                  <c:v>Outra empresa do grupo (no Brasil ou exterior)</c:v>
                </c:pt>
                <c:pt idx="3">
                  <c:v>Infraestrutura de Ciência, Tecnologia e Inovação </c:v>
                </c:pt>
                <c:pt idx="4">
                  <c:v>Consultores ou empresas de consultoria</c:v>
                </c:pt>
                <c:pt idx="5">
                  <c:v>Clientes ou consumidores</c:v>
                </c:pt>
                <c:pt idx="6">
                  <c:v>Fornecedores</c:v>
                </c:pt>
              </c:strCache>
            </c:strRef>
          </c:cat>
          <c:val>
            <c:numRef>
              <c:f>'G11'!$D$4:$D$10</c:f>
              <c:numCache>
                <c:formatCode>0.0</c:formatCode>
                <c:ptCount val="7"/>
                <c:pt idx="0">
                  <c:v>3.1521534957071204</c:v>
                </c:pt>
                <c:pt idx="1">
                  <c:v>9.9340692509006825</c:v>
                </c:pt>
                <c:pt idx="2">
                  <c:v>12.376352124092065</c:v>
                </c:pt>
                <c:pt idx="3">
                  <c:v>19.850407727743409</c:v>
                </c:pt>
                <c:pt idx="4">
                  <c:v>22.250573032346082</c:v>
                </c:pt>
                <c:pt idx="5">
                  <c:v>20.196894144099439</c:v>
                </c:pt>
                <c:pt idx="6">
                  <c:v>27.080371887057247</c:v>
                </c:pt>
              </c:numCache>
            </c:numRef>
          </c:val>
          <c:extLst>
            <c:ext xmlns:c16="http://schemas.microsoft.com/office/drawing/2014/chart" uri="{C3380CC4-5D6E-409C-BE32-E72D297353CC}">
              <c16:uniqueId val="{00000002-A164-4566-A9EE-00AE701D5186}"/>
            </c:ext>
          </c:extLst>
        </c:ser>
        <c:ser>
          <c:idx val="3"/>
          <c:order val="3"/>
          <c:tx>
            <c:strRef>
              <c:f>'G11'!$E$3</c:f>
              <c:strCache>
                <c:ptCount val="1"/>
                <c:pt idx="0">
                  <c:v>2024</c:v>
                </c:pt>
              </c:strCache>
            </c:strRef>
          </c:tx>
          <c:spPr>
            <a:solidFill>
              <a:srgbClr val="008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'G11'!$A$4:$A$10</c:f>
              <c:strCache>
                <c:ptCount val="7"/>
                <c:pt idx="0">
                  <c:v>Concorrentes</c:v>
                </c:pt>
                <c:pt idx="1">
                  <c:v>Start-Ups</c:v>
                </c:pt>
                <c:pt idx="2">
                  <c:v>Outra empresa do grupo (no Brasil ou exterior)</c:v>
                </c:pt>
                <c:pt idx="3">
                  <c:v>Infraestrutura de Ciência, Tecnologia e Inovação </c:v>
                </c:pt>
                <c:pt idx="4">
                  <c:v>Consultores ou empresas de consultoria</c:v>
                </c:pt>
                <c:pt idx="5">
                  <c:v>Clientes ou consumidores</c:v>
                </c:pt>
                <c:pt idx="6">
                  <c:v>Fornecedores</c:v>
                </c:pt>
              </c:strCache>
            </c:strRef>
          </c:cat>
          <c:val>
            <c:numRef>
              <c:f>'G11'!$E$4:$E$10</c:f>
              <c:numCache>
                <c:formatCode>0.0</c:formatCode>
                <c:ptCount val="7"/>
                <c:pt idx="0">
                  <c:v>4.0219423791980002</c:v>
                </c:pt>
                <c:pt idx="1">
                  <c:v>7.6986796087824247</c:v>
                </c:pt>
                <c:pt idx="2">
                  <c:v>13.823807409886117</c:v>
                </c:pt>
                <c:pt idx="3">
                  <c:v>18.673793110974451</c:v>
                </c:pt>
                <c:pt idx="4">
                  <c:v>21.54305157727827</c:v>
                </c:pt>
                <c:pt idx="5">
                  <c:v>23.13758926475024</c:v>
                </c:pt>
                <c:pt idx="6">
                  <c:v>27.075314198723738</c:v>
                </c:pt>
              </c:numCache>
            </c:numRef>
          </c:val>
          <c:extLst>
            <c:ext xmlns:c16="http://schemas.microsoft.com/office/drawing/2014/chart" uri="{C3380CC4-5D6E-409C-BE32-E72D297353CC}">
              <c16:uniqueId val="{00000003-A164-4566-A9EE-00AE701D5186}"/>
            </c:ext>
          </c:extLst>
        </c:ser>
        <c:dLbls>
          <c:dLblPos val="outEnd"/>
          <c:showLegendKey val="0"/>
          <c:showVal val="1"/>
          <c:showCatName val="0"/>
          <c:showSerName val="0"/>
          <c:showPercent val="0"/>
          <c:showBubbleSize val="0"/>
        </c:dLbls>
        <c:gapWidth val="182"/>
        <c:axId val="1782087688"/>
        <c:axId val="1782089736"/>
      </c:barChart>
      <c:catAx>
        <c:axId val="17820876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82089736"/>
        <c:crosses val="autoZero"/>
        <c:auto val="1"/>
        <c:lblAlgn val="ctr"/>
        <c:lblOffset val="100"/>
        <c:noMultiLvlLbl val="0"/>
      </c:catAx>
      <c:valAx>
        <c:axId val="1782089736"/>
        <c:scaling>
          <c:orientation val="minMax"/>
        </c:scaling>
        <c:delete val="0"/>
        <c:axPos val="b"/>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820876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'G6'!$A$4</c:f>
              <c:strCache>
                <c:ptCount val="1"/>
                <c:pt idx="0">
                  <c:v>2021</c:v>
                </c:pt>
              </c:strCache>
            </c:strRef>
          </c:tx>
          <c:spPr>
            <a:solidFill>
              <a:srgbClr val="4472C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'G6'!$B$3:$D$3</c:f>
              <c:strCache>
                <c:ptCount val="3"/>
                <c:pt idx="0">
                  <c:v>Total Indústria</c:v>
                </c:pt>
                <c:pt idx="1">
                  <c:v>Extrativa</c:v>
                </c:pt>
                <c:pt idx="2">
                  <c:v>Transformação</c:v>
                </c:pt>
              </c:strCache>
            </c:strRef>
          </c:cat>
          <c:val>
            <c:numRef>
              <c:f>'G6'!$B$4:$D$4</c:f>
              <c:numCache>
                <c:formatCode>0.0</c:formatCode>
                <c:ptCount val="3"/>
                <c:pt idx="0">
                  <c:v>59.061646977416437</c:v>
                </c:pt>
                <c:pt idx="1">
                  <c:v>31.503700552629667</c:v>
                </c:pt>
                <c:pt idx="2">
                  <c:v>59.640274144442984</c:v>
                </c:pt>
              </c:numCache>
            </c:numRef>
          </c:val>
          <c:extLst>
            <c:ext xmlns:c16="http://schemas.microsoft.com/office/drawing/2014/chart" uri="{C3380CC4-5D6E-409C-BE32-E72D297353CC}">
              <c16:uniqueId val="{00000000-6540-4826-8B3F-776EE676FB01}"/>
            </c:ext>
          </c:extLst>
        </c:ser>
        <c:ser>
          <c:idx val="1"/>
          <c:order val="1"/>
          <c:tx>
            <c:strRef>
              <c:f>'G6'!$A$5</c:f>
              <c:strCache>
                <c:ptCount val="1"/>
                <c:pt idx="0">
                  <c:v>2022</c:v>
                </c:pt>
              </c:strCache>
            </c:strRef>
          </c:tx>
          <c:spPr>
            <a:solidFill>
              <a:srgbClr val="ED7D3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'G6'!$B$3:$D$3</c:f>
              <c:strCache>
                <c:ptCount val="3"/>
                <c:pt idx="0">
                  <c:v>Total Indústria</c:v>
                </c:pt>
                <c:pt idx="1">
                  <c:v>Extrativa</c:v>
                </c:pt>
                <c:pt idx="2">
                  <c:v>Transformação</c:v>
                </c:pt>
              </c:strCache>
            </c:strRef>
          </c:cat>
          <c:val>
            <c:numRef>
              <c:f>'G6'!$B$5:$D$5</c:f>
              <c:numCache>
                <c:formatCode>0.0</c:formatCode>
                <c:ptCount val="3"/>
                <c:pt idx="0">
                  <c:v>47.852189669520875</c:v>
                </c:pt>
                <c:pt idx="1">
                  <c:v>17.870538995068927</c:v>
                </c:pt>
                <c:pt idx="2">
                  <c:v>48.547945795441606</c:v>
                </c:pt>
              </c:numCache>
            </c:numRef>
          </c:val>
          <c:extLst>
            <c:ext xmlns:c16="http://schemas.microsoft.com/office/drawing/2014/chart" uri="{C3380CC4-5D6E-409C-BE32-E72D297353CC}">
              <c16:uniqueId val="{00000001-6540-4826-8B3F-776EE676FB01}"/>
            </c:ext>
          </c:extLst>
        </c:ser>
        <c:ser>
          <c:idx val="2"/>
          <c:order val="2"/>
          <c:tx>
            <c:strRef>
              <c:f>'G6'!$A$6</c:f>
              <c:strCache>
                <c:ptCount val="1"/>
                <c:pt idx="0">
                  <c:v>2023</c:v>
                </c:pt>
              </c:strCache>
            </c:strRef>
          </c:tx>
          <c:spPr>
            <a:solidFill>
              <a:srgbClr val="A5A5A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'G6'!$B$3:$D$3</c:f>
              <c:strCache>
                <c:ptCount val="3"/>
                <c:pt idx="0">
                  <c:v>Total Indústria</c:v>
                </c:pt>
                <c:pt idx="1">
                  <c:v>Extrativa</c:v>
                </c:pt>
                <c:pt idx="2">
                  <c:v>Transformação</c:v>
                </c:pt>
              </c:strCache>
            </c:strRef>
          </c:cat>
          <c:val>
            <c:numRef>
              <c:f>'G6'!$B$6:$D$6</c:f>
              <c:numCache>
                <c:formatCode>0.0</c:formatCode>
                <c:ptCount val="3"/>
                <c:pt idx="0">
                  <c:v>47.5811500942484</c:v>
                </c:pt>
                <c:pt idx="1">
                  <c:v>33.942251837199791</c:v>
                </c:pt>
                <c:pt idx="2">
                  <c:v>47.885942606022915</c:v>
                </c:pt>
              </c:numCache>
            </c:numRef>
          </c:val>
          <c:extLst>
            <c:ext xmlns:c16="http://schemas.microsoft.com/office/drawing/2014/chart" uri="{C3380CC4-5D6E-409C-BE32-E72D297353CC}">
              <c16:uniqueId val="{00000002-6540-4826-8B3F-776EE676FB01}"/>
            </c:ext>
          </c:extLst>
        </c:ser>
        <c:ser>
          <c:idx val="3"/>
          <c:order val="3"/>
          <c:tx>
            <c:strRef>
              <c:f>'G6'!$A$7</c:f>
              <c:strCache>
                <c:ptCount val="1"/>
                <c:pt idx="0">
                  <c:v>2024</c:v>
                </c:pt>
              </c:strCache>
            </c:strRef>
          </c:tx>
          <c:spPr>
            <a:solidFill>
              <a:srgbClr val="008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'G6'!$B$3:$D$3</c:f>
              <c:strCache>
                <c:ptCount val="3"/>
                <c:pt idx="0">
                  <c:v>Total Indústria</c:v>
                </c:pt>
                <c:pt idx="1">
                  <c:v>Extrativa</c:v>
                </c:pt>
                <c:pt idx="2">
                  <c:v>Transformação</c:v>
                </c:pt>
              </c:strCache>
            </c:strRef>
          </c:cat>
          <c:val>
            <c:numRef>
              <c:f>'G6'!$B$7:$D$7</c:f>
              <c:numCache>
                <c:formatCode>0.0</c:formatCode>
                <c:ptCount val="3"/>
                <c:pt idx="0">
                  <c:v>47.841710762200513</c:v>
                </c:pt>
                <c:pt idx="1">
                  <c:v>49.961650462400023</c:v>
                </c:pt>
                <c:pt idx="2">
                  <c:v>47.790316678896943</c:v>
                </c:pt>
              </c:numCache>
            </c:numRef>
          </c:val>
          <c:extLst>
            <c:ext xmlns:c16="http://schemas.microsoft.com/office/drawing/2014/chart" uri="{C3380CC4-5D6E-409C-BE32-E72D297353CC}">
              <c16:uniqueId val="{00000003-6540-4826-8B3F-776EE676FB01}"/>
            </c:ext>
          </c:extLst>
        </c:ser>
        <c:dLbls>
          <c:dLblPos val="outEnd"/>
          <c:showLegendKey val="0"/>
          <c:showVal val="1"/>
          <c:showCatName val="0"/>
          <c:showSerName val="0"/>
          <c:showPercent val="0"/>
          <c:showBubbleSize val="0"/>
        </c:dLbls>
        <c:gapWidth val="182"/>
        <c:axId val="1091101704"/>
        <c:axId val="312030727"/>
      </c:barChart>
      <c:catAx>
        <c:axId val="109110170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12030727"/>
        <c:crosses val="autoZero"/>
        <c:auto val="1"/>
        <c:lblAlgn val="ctr"/>
        <c:lblOffset val="100"/>
        <c:noMultiLvlLbl val="0"/>
      </c:catAx>
      <c:valAx>
        <c:axId val="312030727"/>
        <c:scaling>
          <c:orientation val="minMax"/>
        </c:scaling>
        <c:delete val="0"/>
        <c:axPos val="b"/>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9110170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44159496443992891"/>
          <c:y val="3.8698328935795952E-2"/>
          <c:w val="0.52292116459232929"/>
          <c:h val="0.81278152895795674"/>
        </c:manualLayout>
      </c:layout>
      <c:barChart>
        <c:barDir val="bar"/>
        <c:grouping val="clustered"/>
        <c:varyColors val="0"/>
        <c:ser>
          <c:idx val="0"/>
          <c:order val="0"/>
          <c:tx>
            <c:strRef>
              <c:f>'G8'!$B$2</c:f>
              <c:strCache>
                <c:ptCount val="1"/>
                <c:pt idx="0">
                  <c:v>2021</c:v>
                </c:pt>
              </c:strCache>
            </c:strRef>
          </c:tx>
          <c:spPr>
            <a:solidFill>
              <a:srgbClr val="4472C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'G8'!$A$3:$A$10</c:f>
              <c:strCache>
                <c:ptCount val="8"/>
                <c:pt idx="0">
                  <c:v>Dificuldades para obtenção ou utilização de apoio público para inovação*</c:v>
                </c:pt>
                <c:pt idx="1">
                  <c:v>Dificuldades em estabelecer parcerias</c:v>
                </c:pt>
                <c:pt idx="2">
                  <c:v>Limitações tecnológicas externas à empresa</c:v>
                </c:pt>
                <c:pt idx="3">
                  <c:v>Baixa atratividade da demanda</c:v>
                </c:pt>
                <c:pt idx="4">
                  <c:v>Mudanças nas prioridades estratégicas</c:v>
                </c:pt>
                <c:pt idx="5">
                  <c:v>Acirramento da concorrência</c:v>
                </c:pt>
                <c:pt idx="6">
                  <c:v>Capacidade limitada dos recursos internos</c:v>
                </c:pt>
                <c:pt idx="7">
                  <c:v>Instabilidade econômica	</c:v>
                </c:pt>
              </c:strCache>
            </c:strRef>
          </c:cat>
          <c:val>
            <c:numRef>
              <c:f>'G8'!$B$3:$B$10</c:f>
              <c:numCache>
                <c:formatCode>0.0</c:formatCode>
                <c:ptCount val="8"/>
                <c:pt idx="0">
                  <c:v>47.678264387883253</c:v>
                </c:pt>
                <c:pt idx="1">
                  <c:v>46.12932307979969</c:v>
                </c:pt>
                <c:pt idx="2">
                  <c:v>44.76469277111535</c:v>
                </c:pt>
                <c:pt idx="3">
                  <c:v>47.07309780424638</c:v>
                </c:pt>
                <c:pt idx="4">
                  <c:v>47.468678449256032</c:v>
                </c:pt>
                <c:pt idx="5">
                  <c:v>53.034630212998337</c:v>
                </c:pt>
                <c:pt idx="6">
                  <c:v>50.488234537338798</c:v>
                </c:pt>
                <c:pt idx="7">
                  <c:v>57.122163908993038</c:v>
                </c:pt>
              </c:numCache>
            </c:numRef>
          </c:val>
          <c:extLst>
            <c:ext xmlns:c16="http://schemas.microsoft.com/office/drawing/2014/chart" uri="{C3380CC4-5D6E-409C-BE32-E72D297353CC}">
              <c16:uniqueId val="{00000000-6FF3-4762-A3A6-6B62709AEAEC}"/>
            </c:ext>
          </c:extLst>
        </c:ser>
        <c:ser>
          <c:idx val="1"/>
          <c:order val="1"/>
          <c:tx>
            <c:strRef>
              <c:f>'G8'!$C$2</c:f>
              <c:strCache>
                <c:ptCount val="1"/>
                <c:pt idx="0">
                  <c:v>2022</c:v>
                </c:pt>
              </c:strCache>
            </c:strRef>
          </c:tx>
          <c:spPr>
            <a:solidFill>
              <a:srgbClr val="ED7D31"/>
            </a:solidFill>
            <a:ln>
              <a:noFill/>
            </a:ln>
            <a:effectLst/>
          </c:spPr>
          <c:invertIfNegative val="0"/>
          <c:dLbls>
            <c:dLbl>
              <c:idx val="7"/>
              <c:layout>
                <c:manualLayout>
                  <c:x val="2.7721774193548203E-2"/>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6FF3-4762-A3A6-6B62709AEAEC}"/>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'G8'!$A$3:$A$10</c:f>
              <c:strCache>
                <c:ptCount val="8"/>
                <c:pt idx="0">
                  <c:v>Dificuldades para obtenção ou utilização de apoio público para inovação*</c:v>
                </c:pt>
                <c:pt idx="1">
                  <c:v>Dificuldades em estabelecer parcerias</c:v>
                </c:pt>
                <c:pt idx="2">
                  <c:v>Limitações tecnológicas externas à empresa</c:v>
                </c:pt>
                <c:pt idx="3">
                  <c:v>Baixa atratividade da demanda</c:v>
                </c:pt>
                <c:pt idx="4">
                  <c:v>Mudanças nas prioridades estratégicas</c:v>
                </c:pt>
                <c:pt idx="5">
                  <c:v>Acirramento da concorrência</c:v>
                </c:pt>
                <c:pt idx="6">
                  <c:v>Capacidade limitada dos recursos internos</c:v>
                </c:pt>
                <c:pt idx="7">
                  <c:v>Instabilidade econômica	</c:v>
                </c:pt>
              </c:strCache>
            </c:strRef>
          </c:cat>
          <c:val>
            <c:numRef>
              <c:f>'G8'!$C$3:$C$10</c:f>
              <c:numCache>
                <c:formatCode>0.0</c:formatCode>
                <c:ptCount val="8"/>
                <c:pt idx="0">
                  <c:v>36.412084029015304</c:v>
                </c:pt>
                <c:pt idx="1">
                  <c:v>35.262353360152801</c:v>
                </c:pt>
                <c:pt idx="2">
                  <c:v>36.998272995433709</c:v>
                </c:pt>
                <c:pt idx="3">
                  <c:v>38.974573914510046</c:v>
                </c:pt>
                <c:pt idx="4">
                  <c:v>38.396582438791533</c:v>
                </c:pt>
                <c:pt idx="5">
                  <c:v>43.512338513963741</c:v>
                </c:pt>
                <c:pt idx="6">
                  <c:v>41.320309908039064</c:v>
                </c:pt>
                <c:pt idx="7">
                  <c:v>45.594342242715655</c:v>
                </c:pt>
              </c:numCache>
            </c:numRef>
          </c:val>
          <c:extLst>
            <c:ext xmlns:c16="http://schemas.microsoft.com/office/drawing/2014/chart" uri="{C3380CC4-5D6E-409C-BE32-E72D297353CC}">
              <c16:uniqueId val="{00000001-6FF3-4762-A3A6-6B62709AEAEC}"/>
            </c:ext>
          </c:extLst>
        </c:ser>
        <c:ser>
          <c:idx val="2"/>
          <c:order val="2"/>
          <c:tx>
            <c:strRef>
              <c:f>'G8'!$D$2</c:f>
              <c:strCache>
                <c:ptCount val="1"/>
                <c:pt idx="0">
                  <c:v>2023</c:v>
                </c:pt>
              </c:strCache>
            </c:strRef>
          </c:tx>
          <c:spPr>
            <a:solidFill>
              <a:srgbClr val="A5A5A5"/>
            </a:solidFill>
            <a:ln>
              <a:noFill/>
            </a:ln>
            <a:effectLst/>
          </c:spPr>
          <c:invertIfNegative val="0"/>
          <c:dLbls>
            <c:dLbl>
              <c:idx val="1"/>
              <c:layout>
                <c:manualLayout>
                  <c:x val="5.0403225806450692E-3"/>
                  <c:y val="-7.0360598065083556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6FF3-4762-A3A6-6B62709AEAEC}"/>
                </c:ext>
              </c:extLst>
            </c:dLbl>
            <c:dLbl>
              <c:idx val="7"/>
              <c:layout>
                <c:manualLayout>
                  <c:x val="2.5201612903225806E-3"/>
                  <c:y val="7.0360598065083556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6FF3-4762-A3A6-6B62709AEAEC}"/>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'G8'!$A$3:$A$10</c:f>
              <c:strCache>
                <c:ptCount val="8"/>
                <c:pt idx="0">
                  <c:v>Dificuldades para obtenção ou utilização de apoio público para inovação*</c:v>
                </c:pt>
                <c:pt idx="1">
                  <c:v>Dificuldades em estabelecer parcerias</c:v>
                </c:pt>
                <c:pt idx="2">
                  <c:v>Limitações tecnológicas externas à empresa</c:v>
                </c:pt>
                <c:pt idx="3">
                  <c:v>Baixa atratividade da demanda</c:v>
                </c:pt>
                <c:pt idx="4">
                  <c:v>Mudanças nas prioridades estratégicas</c:v>
                </c:pt>
                <c:pt idx="5">
                  <c:v>Acirramento da concorrência</c:v>
                </c:pt>
                <c:pt idx="6">
                  <c:v>Capacidade limitada dos recursos internos</c:v>
                </c:pt>
                <c:pt idx="7">
                  <c:v>Instabilidade econômica	</c:v>
                </c:pt>
              </c:strCache>
            </c:strRef>
          </c:cat>
          <c:val>
            <c:numRef>
              <c:f>'G8'!$D$3:$D$10</c:f>
              <c:numCache>
                <c:formatCode>0.0</c:formatCode>
                <c:ptCount val="8"/>
                <c:pt idx="0">
                  <c:v>33.927404235162925</c:v>
                </c:pt>
                <c:pt idx="1">
                  <c:v>34.80977145308924</c:v>
                </c:pt>
                <c:pt idx="2">
                  <c:v>36.390874649780066</c:v>
                </c:pt>
                <c:pt idx="3">
                  <c:v>36.916058496711621</c:v>
                </c:pt>
                <c:pt idx="4">
                  <c:v>37.627931055066064</c:v>
                </c:pt>
                <c:pt idx="5">
                  <c:v>41.37870938878924</c:v>
                </c:pt>
                <c:pt idx="6">
                  <c:v>42.092251754779774</c:v>
                </c:pt>
                <c:pt idx="7">
                  <c:v>44.220199871973605</c:v>
                </c:pt>
              </c:numCache>
            </c:numRef>
          </c:val>
          <c:extLst>
            <c:ext xmlns:c16="http://schemas.microsoft.com/office/drawing/2014/chart" uri="{C3380CC4-5D6E-409C-BE32-E72D297353CC}">
              <c16:uniqueId val="{00000002-6FF3-4762-A3A6-6B62709AEAEC}"/>
            </c:ext>
          </c:extLst>
        </c:ser>
        <c:ser>
          <c:idx val="3"/>
          <c:order val="3"/>
          <c:tx>
            <c:strRef>
              <c:f>'G8'!$E$2</c:f>
              <c:strCache>
                <c:ptCount val="1"/>
                <c:pt idx="0">
                  <c:v>2024</c:v>
                </c:pt>
              </c:strCache>
            </c:strRef>
          </c:tx>
          <c:spPr>
            <a:solidFill>
              <a:srgbClr val="008060"/>
            </a:solidFill>
            <a:ln>
              <a:noFill/>
            </a:ln>
            <a:effectLst/>
          </c:spPr>
          <c:invertIfNegative val="0"/>
          <c:dLbls>
            <c:dLbl>
              <c:idx val="0"/>
              <c:layout>
                <c:manualLayout>
                  <c:x val="-5.0403225806450692E-3"/>
                  <c:y val="-7.0360598065083556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6FF3-4762-A3A6-6B62709AEAEC}"/>
                </c:ext>
              </c:extLst>
            </c:dLbl>
            <c:dLbl>
              <c:idx val="1"/>
              <c:layout>
                <c:manualLayout>
                  <c:x val="9.2404846509822529E-17"/>
                  <c:y val="-7.036059806508484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6FF3-4762-A3A6-6B62709AEAEC}"/>
                </c:ext>
              </c:extLst>
            </c:dLbl>
            <c:dLbl>
              <c:idx val="3"/>
              <c:layout>
                <c:manualLayout>
                  <c:x val="-7.5604838709677422E-3"/>
                  <c:y val="-7.1058919359218665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6FF3-4762-A3A6-6B62709AEAEC}"/>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'G8'!$A$3:$A$10</c:f>
              <c:strCache>
                <c:ptCount val="8"/>
                <c:pt idx="0">
                  <c:v>Dificuldades para obtenção ou utilização de apoio público para inovação*</c:v>
                </c:pt>
                <c:pt idx="1">
                  <c:v>Dificuldades em estabelecer parcerias</c:v>
                </c:pt>
                <c:pt idx="2">
                  <c:v>Limitações tecnológicas externas à empresa</c:v>
                </c:pt>
                <c:pt idx="3">
                  <c:v>Baixa atratividade da demanda</c:v>
                </c:pt>
                <c:pt idx="4">
                  <c:v>Mudanças nas prioridades estratégicas</c:v>
                </c:pt>
                <c:pt idx="5">
                  <c:v>Acirramento da concorrência</c:v>
                </c:pt>
                <c:pt idx="6">
                  <c:v>Capacidade limitada dos recursos internos</c:v>
                </c:pt>
                <c:pt idx="7">
                  <c:v>Instabilidade econômica	</c:v>
                </c:pt>
              </c:strCache>
            </c:strRef>
          </c:cat>
          <c:val>
            <c:numRef>
              <c:f>'G8'!$E$3:$E$10</c:f>
              <c:numCache>
                <c:formatCode>0.0</c:formatCode>
                <c:ptCount val="8"/>
                <c:pt idx="0">
                  <c:v>35.302324819503404</c:v>
                </c:pt>
                <c:pt idx="1">
                  <c:v>35.679090143822094</c:v>
                </c:pt>
                <c:pt idx="2">
                  <c:v>35.930238385916788</c:v>
                </c:pt>
                <c:pt idx="3">
                  <c:v>37.881420975108263</c:v>
                </c:pt>
                <c:pt idx="4">
                  <c:v>39.485800177537399</c:v>
                </c:pt>
                <c:pt idx="5">
                  <c:v>42.117100514072931</c:v>
                </c:pt>
                <c:pt idx="6">
                  <c:v>42.968840310726016</c:v>
                </c:pt>
                <c:pt idx="7">
                  <c:v>44.496267183963397</c:v>
                </c:pt>
              </c:numCache>
            </c:numRef>
          </c:val>
          <c:extLst>
            <c:ext xmlns:c16="http://schemas.microsoft.com/office/drawing/2014/chart" uri="{C3380CC4-5D6E-409C-BE32-E72D297353CC}">
              <c16:uniqueId val="{00000003-6FF3-4762-A3A6-6B62709AEAEC}"/>
            </c:ext>
          </c:extLst>
        </c:ser>
        <c:dLbls>
          <c:dLblPos val="outEnd"/>
          <c:showLegendKey val="0"/>
          <c:showVal val="1"/>
          <c:showCatName val="0"/>
          <c:showSerName val="0"/>
          <c:showPercent val="0"/>
          <c:showBubbleSize val="0"/>
        </c:dLbls>
        <c:gapWidth val="80"/>
        <c:axId val="1780414984"/>
        <c:axId val="206571015"/>
      </c:barChart>
      <c:catAx>
        <c:axId val="178041498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6571015"/>
        <c:crosses val="autoZero"/>
        <c:auto val="1"/>
        <c:lblAlgn val="ctr"/>
        <c:lblOffset val="100"/>
        <c:noMultiLvlLbl val="0"/>
      </c:catAx>
      <c:valAx>
        <c:axId val="206571015"/>
        <c:scaling>
          <c:orientation val="minMax"/>
        </c:scaling>
        <c:delete val="0"/>
        <c:axPos val="b"/>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178041498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820832227432245"/>
          <c:y val="4.4692737430167599E-2"/>
          <c:w val="0.76557590413557852"/>
          <c:h val="0.78743617941612043"/>
        </c:manualLayout>
      </c:layout>
      <c:barChart>
        <c:barDir val="bar"/>
        <c:grouping val="clustered"/>
        <c:varyColors val="0"/>
        <c:ser>
          <c:idx val="0"/>
          <c:order val="0"/>
          <c:tx>
            <c:strRef>
              <c:f>'G7'!$A$4</c:f>
              <c:strCache>
                <c:ptCount val="1"/>
                <c:pt idx="0">
                  <c:v>2021</c:v>
                </c:pt>
              </c:strCache>
            </c:strRef>
          </c:tx>
          <c:spPr>
            <a:solidFill>
              <a:srgbClr val="4472C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'G7'!$B$3:$D$3</c:f>
              <c:strCache>
                <c:ptCount val="3"/>
                <c:pt idx="0">
                  <c:v>Total Indústria</c:v>
                </c:pt>
                <c:pt idx="1">
                  <c:v>Extrativa</c:v>
                </c:pt>
                <c:pt idx="2">
                  <c:v>Transformação</c:v>
                </c:pt>
              </c:strCache>
            </c:strRef>
          </c:cat>
          <c:val>
            <c:numRef>
              <c:f>'G7'!$B$4:$D$4</c:f>
              <c:numCache>
                <c:formatCode>0.0</c:formatCode>
                <c:ptCount val="3"/>
                <c:pt idx="0">
                  <c:v>33.863414473836947</c:v>
                </c:pt>
                <c:pt idx="1">
                  <c:v>12.74960446038452</c:v>
                </c:pt>
                <c:pt idx="2">
                  <c:v>34.699206361027073</c:v>
                </c:pt>
              </c:numCache>
            </c:numRef>
          </c:val>
          <c:extLst>
            <c:ext xmlns:c16="http://schemas.microsoft.com/office/drawing/2014/chart" uri="{C3380CC4-5D6E-409C-BE32-E72D297353CC}">
              <c16:uniqueId val="{00000000-5336-4C22-973E-0889DFC41890}"/>
            </c:ext>
          </c:extLst>
        </c:ser>
        <c:ser>
          <c:idx val="1"/>
          <c:order val="1"/>
          <c:tx>
            <c:strRef>
              <c:f>'G7'!$A$5</c:f>
              <c:strCache>
                <c:ptCount val="1"/>
                <c:pt idx="0">
                  <c:v>2022</c:v>
                </c:pt>
              </c:strCache>
            </c:strRef>
          </c:tx>
          <c:spPr>
            <a:solidFill>
              <a:srgbClr val="ED7D3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'G7'!$B$3:$D$3</c:f>
              <c:strCache>
                <c:ptCount val="3"/>
                <c:pt idx="0">
                  <c:v>Total Indústria</c:v>
                </c:pt>
                <c:pt idx="1">
                  <c:v>Extrativa</c:v>
                </c:pt>
                <c:pt idx="2">
                  <c:v>Transformação</c:v>
                </c:pt>
              </c:strCache>
            </c:strRef>
          </c:cat>
          <c:val>
            <c:numRef>
              <c:f>'G7'!$B$5:$D$5</c:f>
              <c:numCache>
                <c:formatCode>0.0</c:formatCode>
                <c:ptCount val="3"/>
                <c:pt idx="0">
                  <c:v>28.332394302715073</c:v>
                </c:pt>
                <c:pt idx="1">
                  <c:v>10.448358493412574</c:v>
                </c:pt>
                <c:pt idx="2">
                  <c:v>28.981777146148929</c:v>
                </c:pt>
              </c:numCache>
            </c:numRef>
          </c:val>
          <c:extLst>
            <c:ext xmlns:c16="http://schemas.microsoft.com/office/drawing/2014/chart" uri="{C3380CC4-5D6E-409C-BE32-E72D297353CC}">
              <c16:uniqueId val="{00000001-5336-4C22-973E-0889DFC41890}"/>
            </c:ext>
          </c:extLst>
        </c:ser>
        <c:ser>
          <c:idx val="2"/>
          <c:order val="2"/>
          <c:tx>
            <c:strRef>
              <c:f>'G7'!$A$6</c:f>
              <c:strCache>
                <c:ptCount val="1"/>
                <c:pt idx="0">
                  <c:v>2023</c:v>
                </c:pt>
              </c:strCache>
            </c:strRef>
          </c:tx>
          <c:spPr>
            <a:solidFill>
              <a:srgbClr val="A5A5A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'G7'!$B$3:$D$3</c:f>
              <c:strCache>
                <c:ptCount val="3"/>
                <c:pt idx="0">
                  <c:v>Total Indústria</c:v>
                </c:pt>
                <c:pt idx="1">
                  <c:v>Extrativa</c:v>
                </c:pt>
                <c:pt idx="2">
                  <c:v>Transformação</c:v>
                </c:pt>
              </c:strCache>
            </c:strRef>
          </c:cat>
          <c:val>
            <c:numRef>
              <c:f>'G7'!$B$6:$D$6</c:f>
              <c:numCache>
                <c:formatCode>0.0</c:formatCode>
                <c:ptCount val="3"/>
                <c:pt idx="0">
                  <c:v>21.694376235160977</c:v>
                </c:pt>
                <c:pt idx="1">
                  <c:v>2.0434510420415042</c:v>
                </c:pt>
                <c:pt idx="2">
                  <c:v>22.298240361116839</c:v>
                </c:pt>
              </c:numCache>
            </c:numRef>
          </c:val>
          <c:extLst>
            <c:ext xmlns:c16="http://schemas.microsoft.com/office/drawing/2014/chart" uri="{C3380CC4-5D6E-409C-BE32-E72D297353CC}">
              <c16:uniqueId val="{00000002-5336-4C22-973E-0889DFC41890}"/>
            </c:ext>
          </c:extLst>
        </c:ser>
        <c:ser>
          <c:idx val="3"/>
          <c:order val="3"/>
          <c:tx>
            <c:strRef>
              <c:f>'G7'!$A$7</c:f>
              <c:strCache>
                <c:ptCount val="1"/>
                <c:pt idx="0">
                  <c:v>2024</c:v>
                </c:pt>
              </c:strCache>
            </c:strRef>
          </c:tx>
          <c:spPr>
            <a:solidFill>
              <a:srgbClr val="008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'G7'!$B$3:$D$3</c:f>
              <c:strCache>
                <c:ptCount val="3"/>
                <c:pt idx="0">
                  <c:v>Total Indústria</c:v>
                </c:pt>
                <c:pt idx="1">
                  <c:v>Extrativa</c:v>
                </c:pt>
                <c:pt idx="2">
                  <c:v>Transformação</c:v>
                </c:pt>
              </c:strCache>
            </c:strRef>
          </c:cat>
          <c:val>
            <c:numRef>
              <c:f>'G7'!$B$7:$D$7</c:f>
              <c:numCache>
                <c:formatCode>0.0</c:formatCode>
                <c:ptCount val="3"/>
                <c:pt idx="0">
                  <c:v>26.117795440436403</c:v>
                </c:pt>
                <c:pt idx="1">
                  <c:v>9.2318521933764703</c:v>
                </c:pt>
                <c:pt idx="2">
                  <c:v>26.756106619813501</c:v>
                </c:pt>
              </c:numCache>
            </c:numRef>
          </c:val>
          <c:extLst>
            <c:ext xmlns:c16="http://schemas.microsoft.com/office/drawing/2014/chart" uri="{C3380CC4-5D6E-409C-BE32-E72D297353CC}">
              <c16:uniqueId val="{00000003-5336-4C22-973E-0889DFC41890}"/>
            </c:ext>
          </c:extLst>
        </c:ser>
        <c:dLbls>
          <c:dLblPos val="outEnd"/>
          <c:showLegendKey val="0"/>
          <c:showVal val="1"/>
          <c:showCatName val="0"/>
          <c:showSerName val="0"/>
          <c:showPercent val="0"/>
          <c:showBubbleSize val="0"/>
        </c:dLbls>
        <c:gapWidth val="182"/>
        <c:axId val="1091101704"/>
        <c:axId val="312030727"/>
      </c:barChart>
      <c:catAx>
        <c:axId val="109110170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12030727"/>
        <c:crosses val="autoZero"/>
        <c:auto val="1"/>
        <c:lblAlgn val="ctr"/>
        <c:lblOffset val="100"/>
        <c:noMultiLvlLbl val="0"/>
      </c:catAx>
      <c:valAx>
        <c:axId val="312030727"/>
        <c:scaling>
          <c:orientation val="minMax"/>
        </c:scaling>
        <c:delete val="0"/>
        <c:axPos val="b"/>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9110170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'G9'!$B$2</c:f>
              <c:strCache>
                <c:ptCount val="1"/>
                <c:pt idx="0">
                  <c:v>2021</c:v>
                </c:pt>
              </c:strCache>
            </c:strRef>
          </c:tx>
          <c:spPr>
            <a:solidFill>
              <a:srgbClr val="4472C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'G9'!$A$3:$A$10</c:f>
              <c:strCache>
                <c:ptCount val="8"/>
                <c:pt idx="0">
                  <c:v>Dificuldades para obtenção ou utilização de apoio público para inovação*</c:v>
                </c:pt>
                <c:pt idx="1">
                  <c:v>Mudanças nas prioridades estratégicas</c:v>
                </c:pt>
                <c:pt idx="2">
                  <c:v>Dificuldades em estabelecer parcerias</c:v>
                </c:pt>
                <c:pt idx="3">
                  <c:v>Limitações tecnológicas externas à empresa</c:v>
                </c:pt>
                <c:pt idx="4">
                  <c:v>Baixa atratividade da demanda</c:v>
                </c:pt>
                <c:pt idx="5">
                  <c:v>Capacidade limitada dos recursos internos</c:v>
                </c:pt>
                <c:pt idx="6">
                  <c:v>Acirramento da concorrência</c:v>
                </c:pt>
                <c:pt idx="7">
                  <c:v>Instabilidade econômica	</c:v>
                </c:pt>
              </c:strCache>
            </c:strRef>
          </c:cat>
          <c:val>
            <c:numRef>
              <c:f>'G9'!$B$3:$B$10</c:f>
              <c:numCache>
                <c:formatCode>0.0</c:formatCode>
                <c:ptCount val="8"/>
                <c:pt idx="0">
                  <c:v>28.935500441160833</c:v>
                </c:pt>
                <c:pt idx="1">
                  <c:v>24.954135795309593</c:v>
                </c:pt>
                <c:pt idx="2">
                  <c:v>23.489633580146123</c:v>
                </c:pt>
                <c:pt idx="3">
                  <c:v>24.225274528475346</c:v>
                </c:pt>
                <c:pt idx="4">
                  <c:v>29.246884514520456</c:v>
                </c:pt>
                <c:pt idx="5">
                  <c:v>29.428023613720494</c:v>
                </c:pt>
                <c:pt idx="6">
                  <c:v>29.415508904062364</c:v>
                </c:pt>
                <c:pt idx="7">
                  <c:v>31.329262040379746</c:v>
                </c:pt>
              </c:numCache>
            </c:numRef>
          </c:val>
          <c:extLst>
            <c:ext xmlns:c16="http://schemas.microsoft.com/office/drawing/2014/chart" uri="{C3380CC4-5D6E-409C-BE32-E72D297353CC}">
              <c16:uniqueId val="{00000000-4D9E-4A5B-A7E2-94F63A4F0E79}"/>
            </c:ext>
          </c:extLst>
        </c:ser>
        <c:ser>
          <c:idx val="1"/>
          <c:order val="1"/>
          <c:tx>
            <c:strRef>
              <c:f>'G9'!$C$2</c:f>
              <c:strCache>
                <c:ptCount val="1"/>
                <c:pt idx="0">
                  <c:v>2022</c:v>
                </c:pt>
              </c:strCache>
            </c:strRef>
          </c:tx>
          <c:spPr>
            <a:solidFill>
              <a:srgbClr val="ED7D3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'G9'!$A$3:$A$10</c:f>
              <c:strCache>
                <c:ptCount val="8"/>
                <c:pt idx="0">
                  <c:v>Dificuldades para obtenção ou utilização de apoio público para inovação*</c:v>
                </c:pt>
                <c:pt idx="1">
                  <c:v>Mudanças nas prioridades estratégicas</c:v>
                </c:pt>
                <c:pt idx="2">
                  <c:v>Dificuldades em estabelecer parcerias</c:v>
                </c:pt>
                <c:pt idx="3">
                  <c:v>Limitações tecnológicas externas à empresa</c:v>
                </c:pt>
                <c:pt idx="4">
                  <c:v>Baixa atratividade da demanda</c:v>
                </c:pt>
                <c:pt idx="5">
                  <c:v>Capacidade limitada dos recursos internos</c:v>
                </c:pt>
                <c:pt idx="6">
                  <c:v>Acirramento da concorrência</c:v>
                </c:pt>
                <c:pt idx="7">
                  <c:v>Instabilidade econômica	</c:v>
                </c:pt>
              </c:strCache>
            </c:strRef>
          </c:cat>
          <c:val>
            <c:numRef>
              <c:f>'G9'!$C$3:$C$10</c:f>
              <c:numCache>
                <c:formatCode>0.0</c:formatCode>
                <c:ptCount val="8"/>
                <c:pt idx="0">
                  <c:v>20.378062930889921</c:v>
                </c:pt>
                <c:pt idx="1">
                  <c:v>17.552893867682755</c:v>
                </c:pt>
                <c:pt idx="2">
                  <c:v>21.432005802550368</c:v>
                </c:pt>
                <c:pt idx="3">
                  <c:v>19.562991422162682</c:v>
                </c:pt>
                <c:pt idx="4">
                  <c:v>25.184012851647601</c:v>
                </c:pt>
                <c:pt idx="5">
                  <c:v>22.834605478545829</c:v>
                </c:pt>
                <c:pt idx="6">
                  <c:v>24.572841763040369</c:v>
                </c:pt>
                <c:pt idx="7">
                  <c:v>26.814785165235104</c:v>
                </c:pt>
              </c:numCache>
            </c:numRef>
          </c:val>
          <c:extLst>
            <c:ext xmlns:c16="http://schemas.microsoft.com/office/drawing/2014/chart" uri="{C3380CC4-5D6E-409C-BE32-E72D297353CC}">
              <c16:uniqueId val="{00000001-4D9E-4A5B-A7E2-94F63A4F0E79}"/>
            </c:ext>
          </c:extLst>
        </c:ser>
        <c:ser>
          <c:idx val="2"/>
          <c:order val="2"/>
          <c:tx>
            <c:strRef>
              <c:f>'G9'!$D$2</c:f>
              <c:strCache>
                <c:ptCount val="1"/>
                <c:pt idx="0">
                  <c:v>2023</c:v>
                </c:pt>
              </c:strCache>
            </c:strRef>
          </c:tx>
          <c:spPr>
            <a:solidFill>
              <a:srgbClr val="A5A5A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'G9'!$A$3:$A$10</c:f>
              <c:strCache>
                <c:ptCount val="8"/>
                <c:pt idx="0">
                  <c:v>Dificuldades para obtenção ou utilização de apoio público para inovação*</c:v>
                </c:pt>
                <c:pt idx="1">
                  <c:v>Mudanças nas prioridades estratégicas</c:v>
                </c:pt>
                <c:pt idx="2">
                  <c:v>Dificuldades em estabelecer parcerias</c:v>
                </c:pt>
                <c:pt idx="3">
                  <c:v>Limitações tecnológicas externas à empresa</c:v>
                </c:pt>
                <c:pt idx="4">
                  <c:v>Baixa atratividade da demanda</c:v>
                </c:pt>
                <c:pt idx="5">
                  <c:v>Capacidade limitada dos recursos internos</c:v>
                </c:pt>
                <c:pt idx="6">
                  <c:v>Acirramento da concorrência</c:v>
                </c:pt>
                <c:pt idx="7">
                  <c:v>Instabilidade econômica	</c:v>
                </c:pt>
              </c:strCache>
            </c:strRef>
          </c:cat>
          <c:val>
            <c:numRef>
              <c:f>'G9'!$D$3:$D$10</c:f>
              <c:numCache>
                <c:formatCode>0.0</c:formatCode>
                <c:ptCount val="8"/>
                <c:pt idx="0">
                  <c:v>17.665011085979337</c:v>
                </c:pt>
                <c:pt idx="1">
                  <c:v>16.961733941209854</c:v>
                </c:pt>
                <c:pt idx="2">
                  <c:v>17.726647353963752</c:v>
                </c:pt>
                <c:pt idx="3">
                  <c:v>14.808831549705397</c:v>
                </c:pt>
                <c:pt idx="4">
                  <c:v>19.184630922908909</c:v>
                </c:pt>
                <c:pt idx="5">
                  <c:v>17.68710325922163</c:v>
                </c:pt>
                <c:pt idx="6">
                  <c:v>19.03551980958019</c:v>
                </c:pt>
                <c:pt idx="7">
                  <c:v>21.216643508410087</c:v>
                </c:pt>
              </c:numCache>
            </c:numRef>
          </c:val>
          <c:extLst>
            <c:ext xmlns:c16="http://schemas.microsoft.com/office/drawing/2014/chart" uri="{C3380CC4-5D6E-409C-BE32-E72D297353CC}">
              <c16:uniqueId val="{00000002-4D9E-4A5B-A7E2-94F63A4F0E79}"/>
            </c:ext>
          </c:extLst>
        </c:ser>
        <c:ser>
          <c:idx val="3"/>
          <c:order val="3"/>
          <c:tx>
            <c:strRef>
              <c:f>'G9'!$E$2</c:f>
              <c:strCache>
                <c:ptCount val="1"/>
                <c:pt idx="0">
                  <c:v>2024</c:v>
                </c:pt>
              </c:strCache>
            </c:strRef>
          </c:tx>
          <c:spPr>
            <a:solidFill>
              <a:srgbClr val="008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'G9'!$A$3:$A$10</c:f>
              <c:strCache>
                <c:ptCount val="8"/>
                <c:pt idx="0">
                  <c:v>Dificuldades para obtenção ou utilização de apoio público para inovação*</c:v>
                </c:pt>
                <c:pt idx="1">
                  <c:v>Mudanças nas prioridades estratégicas</c:v>
                </c:pt>
                <c:pt idx="2">
                  <c:v>Dificuldades em estabelecer parcerias</c:v>
                </c:pt>
                <c:pt idx="3">
                  <c:v>Limitações tecnológicas externas à empresa</c:v>
                </c:pt>
                <c:pt idx="4">
                  <c:v>Baixa atratividade da demanda</c:v>
                </c:pt>
                <c:pt idx="5">
                  <c:v>Capacidade limitada dos recursos internos</c:v>
                </c:pt>
                <c:pt idx="6">
                  <c:v>Acirramento da concorrência</c:v>
                </c:pt>
                <c:pt idx="7">
                  <c:v>Instabilidade econômica	</c:v>
                </c:pt>
              </c:strCache>
            </c:strRef>
          </c:cat>
          <c:val>
            <c:numRef>
              <c:f>'G9'!$E$3:$E$10</c:f>
              <c:numCache>
                <c:formatCode>0.0</c:formatCode>
                <c:ptCount val="8"/>
                <c:pt idx="0">
                  <c:v>19.218063497766046</c:v>
                </c:pt>
                <c:pt idx="1">
                  <c:v>19.700093111313272</c:v>
                </c:pt>
                <c:pt idx="2">
                  <c:v>20.008423442206176</c:v>
                </c:pt>
                <c:pt idx="3">
                  <c:v>20.714783129069044</c:v>
                </c:pt>
                <c:pt idx="4">
                  <c:v>22.050155799556489</c:v>
                </c:pt>
                <c:pt idx="5">
                  <c:v>22.457101219973431</c:v>
                </c:pt>
                <c:pt idx="6">
                  <c:v>24.643098071114995</c:v>
                </c:pt>
                <c:pt idx="7">
                  <c:v>25.117815272076633</c:v>
                </c:pt>
              </c:numCache>
            </c:numRef>
          </c:val>
          <c:extLst>
            <c:ext xmlns:c16="http://schemas.microsoft.com/office/drawing/2014/chart" uri="{C3380CC4-5D6E-409C-BE32-E72D297353CC}">
              <c16:uniqueId val="{00000003-4D9E-4A5B-A7E2-94F63A4F0E79}"/>
            </c:ext>
          </c:extLst>
        </c:ser>
        <c:dLbls>
          <c:dLblPos val="outEnd"/>
          <c:showLegendKey val="0"/>
          <c:showVal val="1"/>
          <c:showCatName val="0"/>
          <c:showSerName val="0"/>
          <c:showPercent val="0"/>
          <c:showBubbleSize val="0"/>
        </c:dLbls>
        <c:gapWidth val="182"/>
        <c:axId val="1780414984"/>
        <c:axId val="206571015"/>
      </c:barChart>
      <c:catAx>
        <c:axId val="178041498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6571015"/>
        <c:crosses val="autoZero"/>
        <c:auto val="1"/>
        <c:lblAlgn val="ctr"/>
        <c:lblOffset val="100"/>
        <c:noMultiLvlLbl val="0"/>
      </c:catAx>
      <c:valAx>
        <c:axId val="206571015"/>
        <c:scaling>
          <c:orientation val="minMax"/>
        </c:scaling>
        <c:delete val="0"/>
        <c:axPos val="b"/>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8041498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spPr>
            <a:solidFill>
              <a:srgbClr val="E9713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'G16'!$A$13:$A$15</c:f>
              <c:strCache>
                <c:ptCount val="3"/>
                <c:pt idx="0">
                  <c:v>Diminuição</c:v>
                </c:pt>
                <c:pt idx="1">
                  <c:v>Aumento</c:v>
                </c:pt>
                <c:pt idx="2">
                  <c:v>Manutenção</c:v>
                </c:pt>
              </c:strCache>
            </c:strRef>
          </c:cat>
          <c:val>
            <c:numRef>
              <c:f>'G16'!$B$13:$B$15</c:f>
              <c:numCache>
                <c:formatCode>0.0</c:formatCode>
                <c:ptCount val="3"/>
                <c:pt idx="0">
                  <c:v>3.5791850010252051</c:v>
                </c:pt>
                <c:pt idx="1">
                  <c:v>32.5566665423367</c:v>
                </c:pt>
                <c:pt idx="2">
                  <c:v>63.864148456638063</c:v>
                </c:pt>
              </c:numCache>
            </c:numRef>
          </c:val>
          <c:extLst>
            <c:ext xmlns:c16="http://schemas.microsoft.com/office/drawing/2014/chart" uri="{C3380CC4-5D6E-409C-BE32-E72D297353CC}">
              <c16:uniqueId val="{00000000-EA85-4A69-865D-766D5770A3EA}"/>
            </c:ext>
          </c:extLst>
        </c:ser>
        <c:dLbls>
          <c:dLblPos val="outEnd"/>
          <c:showLegendKey val="0"/>
          <c:showVal val="1"/>
          <c:showCatName val="0"/>
          <c:showSerName val="0"/>
          <c:showPercent val="0"/>
          <c:showBubbleSize val="0"/>
        </c:dLbls>
        <c:gapWidth val="182"/>
        <c:axId val="1782087688"/>
        <c:axId val="1782089736"/>
      </c:barChart>
      <c:catAx>
        <c:axId val="17820876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82089736"/>
        <c:crosses val="autoZero"/>
        <c:auto val="1"/>
        <c:lblAlgn val="ctr"/>
        <c:lblOffset val="100"/>
        <c:noMultiLvlLbl val="0"/>
      </c:catAx>
      <c:valAx>
        <c:axId val="1782089736"/>
        <c:scaling>
          <c:orientation val="minMax"/>
        </c:scaling>
        <c:delete val="0"/>
        <c:axPos val="b"/>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8208768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pt-B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'tab2.8'!$J$13:$J$15</c:f>
              <c:strCache>
                <c:ptCount val="3"/>
                <c:pt idx="0">
                  <c:v>Diminuição</c:v>
                </c:pt>
                <c:pt idx="1">
                  <c:v>Aumento</c:v>
                </c:pt>
                <c:pt idx="2">
                  <c:v>Manutenção</c:v>
                </c:pt>
              </c:strCache>
            </c:strRef>
          </c:cat>
          <c:val>
            <c:numRef>
              <c:f>'tab2.8'!$K$13:$K$15</c:f>
              <c:numCache>
                <c:formatCode>0.0</c:formatCode>
                <c:ptCount val="3"/>
                <c:pt idx="0">
                  <c:v>1.5596522072322363</c:v>
                </c:pt>
                <c:pt idx="1">
                  <c:v>46.955769051807152</c:v>
                </c:pt>
                <c:pt idx="2">
                  <c:v>51.484578740960586</c:v>
                </c:pt>
              </c:numCache>
            </c:numRef>
          </c:val>
          <c:extLst>
            <c:ext xmlns:c16="http://schemas.microsoft.com/office/drawing/2014/chart" uri="{C3380CC4-5D6E-409C-BE32-E72D297353CC}">
              <c16:uniqueId val="{00000000-1B2C-448A-B713-08607DD9D59B}"/>
            </c:ext>
          </c:extLst>
        </c:ser>
        <c:dLbls>
          <c:showLegendKey val="0"/>
          <c:showVal val="0"/>
          <c:showCatName val="0"/>
          <c:showSerName val="0"/>
          <c:showPercent val="0"/>
          <c:showBubbleSize val="0"/>
        </c:dLbls>
        <c:gapWidth val="182"/>
        <c:axId val="1100879168"/>
        <c:axId val="1100879648"/>
      </c:barChart>
      <c:catAx>
        <c:axId val="110087916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pt-BR"/>
          </a:p>
        </c:txPr>
        <c:crossAx val="1100879648"/>
        <c:crosses val="autoZero"/>
        <c:auto val="1"/>
        <c:lblAlgn val="ctr"/>
        <c:lblOffset val="100"/>
        <c:noMultiLvlLbl val="0"/>
      </c:catAx>
      <c:valAx>
        <c:axId val="1100879648"/>
        <c:scaling>
          <c:orientation val="minMax"/>
        </c:scaling>
        <c:delete val="0"/>
        <c:axPos val="b"/>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BR"/>
          </a:p>
        </c:txPr>
        <c:crossAx val="110087916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pt-BR"/>
    </a:p>
  </c:txPr>
  <c:externalData r:id="rId3">
    <c:autoUpdate val="0"/>
  </c:externalData>
</c:chartSpace>
</file>

<file path=word/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spPr>
            <a:solidFill>
              <a:srgbClr val="E9713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'G17'!$C$9:$C$11</c:f>
              <c:strCache>
                <c:ptCount val="3"/>
                <c:pt idx="0">
                  <c:v>Diminuição</c:v>
                </c:pt>
                <c:pt idx="1">
                  <c:v>Aumento</c:v>
                </c:pt>
                <c:pt idx="2">
                  <c:v>Manutenção</c:v>
                </c:pt>
              </c:strCache>
            </c:strRef>
          </c:cat>
          <c:val>
            <c:numRef>
              <c:f>'G17'!$D$9:$D$11</c:f>
              <c:numCache>
                <c:formatCode>0.0</c:formatCode>
                <c:ptCount val="3"/>
                <c:pt idx="0">
                  <c:v>0.5534826298644524</c:v>
                </c:pt>
                <c:pt idx="1">
                  <c:v>23.025062073512021</c:v>
                </c:pt>
                <c:pt idx="2">
                  <c:v>76.421455296623662</c:v>
                </c:pt>
              </c:numCache>
            </c:numRef>
          </c:val>
          <c:extLst>
            <c:ext xmlns:c16="http://schemas.microsoft.com/office/drawing/2014/chart" uri="{C3380CC4-5D6E-409C-BE32-E72D297353CC}">
              <c16:uniqueId val="{00000000-D1F5-4E1B-BBD1-31F75185B55E}"/>
            </c:ext>
          </c:extLst>
        </c:ser>
        <c:dLbls>
          <c:dLblPos val="outEnd"/>
          <c:showLegendKey val="0"/>
          <c:showVal val="1"/>
          <c:showCatName val="0"/>
          <c:showSerName val="0"/>
          <c:showPercent val="0"/>
          <c:showBubbleSize val="0"/>
        </c:dLbls>
        <c:gapWidth val="182"/>
        <c:axId val="1782087688"/>
        <c:axId val="1782089736"/>
      </c:barChart>
      <c:catAx>
        <c:axId val="17820876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82089736"/>
        <c:crosses val="autoZero"/>
        <c:auto val="1"/>
        <c:lblAlgn val="ctr"/>
        <c:lblOffset val="100"/>
        <c:noMultiLvlLbl val="0"/>
      </c:catAx>
      <c:valAx>
        <c:axId val="1782089736"/>
        <c:scaling>
          <c:orientation val="minMax"/>
        </c:scaling>
        <c:delete val="0"/>
        <c:axPos val="b"/>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8208768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5.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6.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7.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8.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9.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0.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Tema do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o" ma:contentTypeID="0x0101009FAAA17EC6E5A842AFA56633150E2D8D" ma:contentTypeVersion="18" ma:contentTypeDescription="Crie um novo documento." ma:contentTypeScope="" ma:versionID="39af7bfc6e58e252ea4a213dc223a103">
  <xsd:schema xmlns:xsd="http://www.w3.org/2001/XMLSchema" xmlns:xs="http://www.w3.org/2001/XMLSchema" xmlns:p="http://schemas.microsoft.com/office/2006/metadata/properties" xmlns:ns2="e366de4c-8b30-400d-8c8d-8b1689d28605" xmlns:ns3="75d48d35-aa31-4959-83dc-ddfce39761ac" targetNamespace="http://schemas.microsoft.com/office/2006/metadata/properties" ma:root="true" ma:fieldsID="08b3f0277730176692ffeb02bf58858b" ns2:_="" ns3:_="">
    <xsd:import namespace="e366de4c-8b30-400d-8c8d-8b1689d28605"/>
    <xsd:import namespace="75d48d35-aa31-4959-83dc-ddfce39761ac"/>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MediaServiceAutoTags" minOccurs="0"/>
                <xsd:element ref="ns2:MediaServiceOCR" minOccurs="0"/>
                <xsd:element ref="ns2:MediaServiceGenerationTime" minOccurs="0"/>
                <xsd:element ref="ns2:MediaServiceEventHashCode" minOccurs="0"/>
                <xsd:element ref="ns2:MediaServiceLocation" minOccurs="0"/>
                <xsd:element ref="ns3:SharedWithUsers" minOccurs="0"/>
                <xsd:element ref="ns3:SharedWithDetails" minOccurs="0"/>
                <xsd:element ref="ns2:lcf76f155ced4ddcb4097134ff3c332f" minOccurs="0"/>
                <xsd:element ref="ns3:TaxCatchAll"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366de4c-8b30-400d-8c8d-8b1689d286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lcf76f155ced4ddcb4097134ff3c332f" ma:index="20" nillable="true" ma:taxonomy="true" ma:internalName="lcf76f155ced4ddcb4097134ff3c332f" ma:taxonomyFieldName="MediaServiceImageTags" ma:displayName="Marcações de imagem" ma:readOnly="false" ma:fieldId="{5cf76f15-5ced-4ddc-b409-7134ff3c332f}" ma:taxonomyMulti="true" ma:sspId="1f81e987-bf3d-489f-ba09-155191a9b138"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2"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5d48d35-aa31-4959-83dc-ddfce39761ac" elementFormDefault="qualified">
    <xsd:import namespace="http://schemas.microsoft.com/office/2006/documentManagement/types"/>
    <xsd:import namespace="http://schemas.microsoft.com/office/infopath/2007/PartnerControls"/>
    <xsd:element name="SharedWithUsers" ma:index="17" nillable="true" ma:displayName="Compartilhado com"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Detalhes de Compartilhado Com" ma:internalName="SharedWithDetails" ma:readOnly="true">
      <xsd:simpleType>
        <xsd:restriction base="dms:Note">
          <xsd:maxLength value="255"/>
        </xsd:restriction>
      </xsd:simpleType>
    </xsd:element>
    <xsd:element name="TaxCatchAll" ma:index="21" nillable="true" ma:displayName="Taxonomy Catch All Column" ma:hidden="true" ma:list="{70040d2f-b8f6-4623-b7a0-84f1e9d23fc8}" ma:internalName="TaxCatchAll" ma:showField="CatchAllData" ma:web="75d48d35-aa31-4959-83dc-ddfce39761a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ú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75d48d35-aa31-4959-83dc-ddfce39761ac" xsi:nil="true"/>
    <lcf76f155ced4ddcb4097134ff3c332f xmlns="e366de4c-8b30-400d-8c8d-8b1689d28605">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FB218C6-2D8C-4EFC-A8C6-EA799D3F1938}">
  <ds:schemaRefs>
    <ds:schemaRef ds:uri="http://schemas.openxmlformats.org/officeDocument/2006/bibliography"/>
  </ds:schemaRefs>
</ds:datastoreItem>
</file>

<file path=customXml/itemProps2.xml><?xml version="1.0" encoding="utf-8"?>
<ds:datastoreItem xmlns:ds="http://schemas.openxmlformats.org/officeDocument/2006/customXml" ds:itemID="{571C3355-1307-4AC3-BD3C-6FBF4842E3F4}"/>
</file>

<file path=customXml/itemProps3.xml><?xml version="1.0" encoding="utf-8"?>
<ds:datastoreItem xmlns:ds="http://schemas.openxmlformats.org/officeDocument/2006/customXml" ds:itemID="{C321FBE1-6FE0-47BC-A8C7-EEA1F74E9630}">
  <ds:schemaRefs>
    <ds:schemaRef ds:uri="http://schemas.microsoft.com/sharepoint/v3/contenttype/forms"/>
  </ds:schemaRefs>
</ds:datastoreItem>
</file>

<file path=customXml/itemProps4.xml><?xml version="1.0" encoding="utf-8"?>
<ds:datastoreItem xmlns:ds="http://schemas.openxmlformats.org/officeDocument/2006/customXml" ds:itemID="{6AAE7E54-8DAA-48E1-A5EC-E84DD2A8BE1E}">
  <ds:schemaRefs>
    <ds:schemaRef ds:uri="http://schemas.microsoft.com/office/2006/metadata/properties"/>
    <ds:schemaRef ds:uri="http://schemas.microsoft.com/office/infopath/2007/PartnerControls"/>
    <ds:schemaRef ds:uri="aff16a19-0775-4afd-bb82-459a28cddaf4"/>
    <ds:schemaRef ds:uri="a32d9db5-b509-49d8-9480-b8f3503a7669"/>
  </ds:schemaRefs>
</ds:datastoreItem>
</file>

<file path=docProps/app.xml><?xml version="1.0" encoding="utf-8"?>
<Properties xmlns="http://schemas.openxmlformats.org/officeDocument/2006/extended-properties" xmlns:vt="http://schemas.openxmlformats.org/officeDocument/2006/docPropsVTypes">
  <Template>Normal.dotm</Template>
  <TotalTime>8</TotalTime>
  <Pages>79</Pages>
  <Words>22900</Words>
  <Characters>123665</Characters>
  <Application>Microsoft Office Word</Application>
  <DocSecurity>0</DocSecurity>
  <Lines>1030</Lines>
  <Paragraphs>292</Paragraphs>
  <ScaleCrop>false</ScaleCrop>
  <Company>IBGE</Company>
  <LinksUpToDate>false</LinksUpToDate>
  <CharactersWithSpaces>146273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Marisa Sigolo Mendonca Barcelos</dc:creator>
  <cp:keywords/>
  <dc:description/>
  <cp:lastModifiedBy>Romulo de Carvalho Brito</cp:lastModifiedBy>
  <cp:revision>5</cp:revision>
  <cp:lastPrinted>2026-03-06T14:28:00Z</cp:lastPrinted>
  <dcterms:created xsi:type="dcterms:W3CDTF">2026-03-11T14:21:00Z</dcterms:created>
  <dcterms:modified xsi:type="dcterms:W3CDTF">2026-03-16T12:00:00Z</dcterms:modified>
  <cp:contentStatus>2</cp:contentStatus>
  <dc:language>pt-BR</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0x0101009FAAA17EC6E5A842AFA56633150E2D8D</vt:lpwstr>
  </property>
  <property fmtid="{D5CDD505-2E9C-101B-9397-08002B2CF9AE}" pid="3" name="MediaServiceImageTags">
    <vt:lpwstr/>
  </property>
</Properties>
</file>